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7"/>
  </p:notesMasterIdLst>
  <p:handoutMasterIdLst>
    <p:handoutMasterId r:id="rId48"/>
  </p:handoutMasterIdLst>
  <p:sldIdLst>
    <p:sldId id="256" r:id="rId2"/>
    <p:sldId id="259" r:id="rId3"/>
    <p:sldId id="258" r:id="rId4"/>
    <p:sldId id="260" r:id="rId5"/>
    <p:sldId id="262" r:id="rId6"/>
    <p:sldId id="277" r:id="rId7"/>
    <p:sldId id="291" r:id="rId8"/>
    <p:sldId id="308" r:id="rId9"/>
    <p:sldId id="282" r:id="rId10"/>
    <p:sldId id="265" r:id="rId11"/>
    <p:sldId id="292" r:id="rId12"/>
    <p:sldId id="293" r:id="rId13"/>
    <p:sldId id="298" r:id="rId14"/>
    <p:sldId id="263" r:id="rId15"/>
    <p:sldId id="295" r:id="rId16"/>
    <p:sldId id="296" r:id="rId17"/>
    <p:sldId id="294" r:id="rId18"/>
    <p:sldId id="267" r:id="rId19"/>
    <p:sldId id="266" r:id="rId20"/>
    <p:sldId id="268" r:id="rId21"/>
    <p:sldId id="269" r:id="rId22"/>
    <p:sldId id="299" r:id="rId23"/>
    <p:sldId id="300" r:id="rId24"/>
    <p:sldId id="270" r:id="rId25"/>
    <p:sldId id="314" r:id="rId26"/>
    <p:sldId id="315" r:id="rId27"/>
    <p:sldId id="301" r:id="rId28"/>
    <p:sldId id="302" r:id="rId29"/>
    <p:sldId id="303" r:id="rId30"/>
    <p:sldId id="304" r:id="rId31"/>
    <p:sldId id="305" r:id="rId32"/>
    <p:sldId id="306" r:id="rId33"/>
    <p:sldId id="316" r:id="rId34"/>
    <p:sldId id="307" r:id="rId35"/>
    <p:sldId id="284" r:id="rId36"/>
    <p:sldId id="285" r:id="rId37"/>
    <p:sldId id="286" r:id="rId38"/>
    <p:sldId id="287" r:id="rId39"/>
    <p:sldId id="288" r:id="rId40"/>
    <p:sldId id="313" r:id="rId41"/>
    <p:sldId id="310" r:id="rId42"/>
    <p:sldId id="311" r:id="rId43"/>
    <p:sldId id="312" r:id="rId44"/>
    <p:sldId id="309" r:id="rId45"/>
    <p:sldId id="297"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o bignotti" initials="ab" lastIdx="1" clrIdx="0">
    <p:extLst>
      <p:ext uri="{19B8F6BF-5375-455C-9EA6-DF929625EA0E}">
        <p15:presenceInfo xmlns:p15="http://schemas.microsoft.com/office/powerpoint/2012/main" userId="5618696f89599b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19" autoAdjust="0"/>
  </p:normalViewPr>
  <p:slideViewPr>
    <p:cSldViewPr snapToGrid="0">
      <p:cViewPr varScale="1">
        <p:scale>
          <a:sx n="119" d="100"/>
          <a:sy n="119" d="100"/>
        </p:scale>
        <p:origin x="96" y="22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30F12A-4A5D-4887-86E8-3B8300EDCE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GIS in C++</a:t>
            </a:r>
          </a:p>
        </p:txBody>
      </p:sp>
      <p:sp>
        <p:nvSpPr>
          <p:cNvPr id="3" name="Segnaposto data 2">
            <a:extLst>
              <a:ext uri="{FF2B5EF4-FFF2-40B4-BE49-F238E27FC236}">
                <a16:creationId xmlns:a16="http://schemas.microsoft.com/office/drawing/2014/main" id="{D3037DF0-3C72-428F-8693-7C9021745E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732C0-0C67-428F-844E-E7A6B60239AB}" type="datetimeFigureOut">
              <a:rPr lang="it-IT" smtClean="0"/>
              <a:t>23/11/2018</a:t>
            </a:fld>
            <a:endParaRPr lang="it-IT"/>
          </a:p>
        </p:txBody>
      </p:sp>
      <p:sp>
        <p:nvSpPr>
          <p:cNvPr id="4" name="Segnaposto piè di pagina 3">
            <a:extLst>
              <a:ext uri="{FF2B5EF4-FFF2-40B4-BE49-F238E27FC236}">
                <a16:creationId xmlns:a16="http://schemas.microsoft.com/office/drawing/2014/main" id="{2197F9B3-E9B4-4FF8-A5FD-AD7970E2ED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4960837-0B78-4AC9-B298-2895B1D40E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18413E-B225-4005-99D7-A4A1F9FA8BB0}" type="slidenum">
              <a:rPr lang="it-IT" smtClean="0"/>
              <a:t>‹N›</a:t>
            </a:fld>
            <a:endParaRPr lang="it-IT"/>
          </a:p>
        </p:txBody>
      </p:sp>
    </p:spTree>
    <p:extLst>
      <p:ext uri="{BB962C8B-B14F-4D97-AF65-F5344CB8AC3E}">
        <p14:creationId xmlns:p14="http://schemas.microsoft.com/office/powerpoint/2010/main" val="134152563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GIS in C++</a:t>
            </a:r>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6C52F-1413-423E-A32E-A6CA7547BDCB}" type="datetimeFigureOut">
              <a:rPr lang="it-IT" smtClean="0"/>
              <a:t>23/11/2018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AFCC3-A61E-4886-8E54-21A096F85CF0}" type="slidenum">
              <a:rPr lang="it-IT" smtClean="0"/>
              <a:t>‹N›</a:t>
            </a:fld>
            <a:endParaRPr lang="it-IT"/>
          </a:p>
        </p:txBody>
      </p:sp>
    </p:spTree>
    <p:extLst>
      <p:ext uri="{BB962C8B-B14F-4D97-AF65-F5344CB8AC3E}">
        <p14:creationId xmlns:p14="http://schemas.microsoft.com/office/powerpoint/2010/main" val="26295598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9</a:t>
            </a:fld>
            <a:endParaRPr lang="it-IT"/>
          </a:p>
        </p:txBody>
      </p:sp>
    </p:spTree>
    <p:extLst>
      <p:ext uri="{BB962C8B-B14F-4D97-AF65-F5344CB8AC3E}">
        <p14:creationId xmlns:p14="http://schemas.microsoft.com/office/powerpoint/2010/main" val="196996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24</a:t>
            </a:fld>
            <a:endParaRPr lang="it-IT"/>
          </a:p>
        </p:txBody>
      </p:sp>
    </p:spTree>
    <p:extLst>
      <p:ext uri="{BB962C8B-B14F-4D97-AF65-F5344CB8AC3E}">
        <p14:creationId xmlns:p14="http://schemas.microsoft.com/office/powerpoint/2010/main" val="139680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27</a:t>
            </a:fld>
            <a:endParaRPr lang="it-IT"/>
          </a:p>
        </p:txBody>
      </p:sp>
    </p:spTree>
    <p:extLst>
      <p:ext uri="{BB962C8B-B14F-4D97-AF65-F5344CB8AC3E}">
        <p14:creationId xmlns:p14="http://schemas.microsoft.com/office/powerpoint/2010/main" val="381766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28</a:t>
            </a:fld>
            <a:endParaRPr lang="it-IT"/>
          </a:p>
        </p:txBody>
      </p:sp>
    </p:spTree>
    <p:extLst>
      <p:ext uri="{BB962C8B-B14F-4D97-AF65-F5344CB8AC3E}">
        <p14:creationId xmlns:p14="http://schemas.microsoft.com/office/powerpoint/2010/main" val="361815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29</a:t>
            </a:fld>
            <a:endParaRPr lang="it-IT"/>
          </a:p>
        </p:txBody>
      </p:sp>
    </p:spTree>
    <p:extLst>
      <p:ext uri="{BB962C8B-B14F-4D97-AF65-F5344CB8AC3E}">
        <p14:creationId xmlns:p14="http://schemas.microsoft.com/office/powerpoint/2010/main" val="2026653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30</a:t>
            </a:fld>
            <a:endParaRPr lang="it-IT"/>
          </a:p>
        </p:txBody>
      </p:sp>
    </p:spTree>
    <p:extLst>
      <p:ext uri="{BB962C8B-B14F-4D97-AF65-F5344CB8AC3E}">
        <p14:creationId xmlns:p14="http://schemas.microsoft.com/office/powerpoint/2010/main" val="334499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Matrice unità o identità. </a:t>
            </a:r>
            <a:r>
              <a:rPr lang="it-IT"/>
              <a:t>Prodotto scalare, Righe x Colonne (IL NUMERO DELLE COLONNE DELLA PRIMA MATRICE DEVE ESSERE UGUALE AL NUMERO DELLE RIGHE DELLA SECONDA MATRICE)</a:t>
            </a:r>
          </a:p>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31</a:t>
            </a:fld>
            <a:endParaRPr lang="it-IT"/>
          </a:p>
        </p:txBody>
      </p:sp>
    </p:spTree>
    <p:extLst>
      <p:ext uri="{BB962C8B-B14F-4D97-AF65-F5344CB8AC3E}">
        <p14:creationId xmlns:p14="http://schemas.microsoft.com/office/powerpoint/2010/main" val="4251503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32</a:t>
            </a:fld>
            <a:endParaRPr lang="it-IT"/>
          </a:p>
        </p:txBody>
      </p:sp>
    </p:spTree>
    <p:extLst>
      <p:ext uri="{BB962C8B-B14F-4D97-AF65-F5344CB8AC3E}">
        <p14:creationId xmlns:p14="http://schemas.microsoft.com/office/powerpoint/2010/main" val="34436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34</a:t>
            </a:fld>
            <a:endParaRPr lang="it-IT"/>
          </a:p>
        </p:txBody>
      </p:sp>
    </p:spTree>
    <p:extLst>
      <p:ext uri="{BB962C8B-B14F-4D97-AF65-F5344CB8AC3E}">
        <p14:creationId xmlns:p14="http://schemas.microsoft.com/office/powerpoint/2010/main" val="216815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35</a:t>
            </a:fld>
            <a:endParaRPr lang="it-IT"/>
          </a:p>
        </p:txBody>
      </p:sp>
    </p:spTree>
    <p:extLst>
      <p:ext uri="{BB962C8B-B14F-4D97-AF65-F5344CB8AC3E}">
        <p14:creationId xmlns:p14="http://schemas.microsoft.com/office/powerpoint/2010/main" val="1368015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36</a:t>
            </a:fld>
            <a:endParaRPr lang="it-IT"/>
          </a:p>
        </p:txBody>
      </p:sp>
    </p:spTree>
    <p:extLst>
      <p:ext uri="{BB962C8B-B14F-4D97-AF65-F5344CB8AC3E}">
        <p14:creationId xmlns:p14="http://schemas.microsoft.com/office/powerpoint/2010/main" val="193650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14</a:t>
            </a:fld>
            <a:endParaRPr lang="it-IT"/>
          </a:p>
        </p:txBody>
      </p:sp>
    </p:spTree>
    <p:extLst>
      <p:ext uri="{BB962C8B-B14F-4D97-AF65-F5344CB8AC3E}">
        <p14:creationId xmlns:p14="http://schemas.microsoft.com/office/powerpoint/2010/main" val="69282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37</a:t>
            </a:fld>
            <a:endParaRPr lang="it-IT"/>
          </a:p>
        </p:txBody>
      </p:sp>
    </p:spTree>
    <p:extLst>
      <p:ext uri="{BB962C8B-B14F-4D97-AF65-F5344CB8AC3E}">
        <p14:creationId xmlns:p14="http://schemas.microsoft.com/office/powerpoint/2010/main" val="1763882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38</a:t>
            </a:fld>
            <a:endParaRPr lang="it-IT"/>
          </a:p>
        </p:txBody>
      </p:sp>
    </p:spTree>
    <p:extLst>
      <p:ext uri="{BB962C8B-B14F-4D97-AF65-F5344CB8AC3E}">
        <p14:creationId xmlns:p14="http://schemas.microsoft.com/office/powerpoint/2010/main" val="3274025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39</a:t>
            </a:fld>
            <a:endParaRPr lang="it-IT"/>
          </a:p>
        </p:txBody>
      </p:sp>
    </p:spTree>
    <p:extLst>
      <p:ext uri="{BB962C8B-B14F-4D97-AF65-F5344CB8AC3E}">
        <p14:creationId xmlns:p14="http://schemas.microsoft.com/office/powerpoint/2010/main" val="1419003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40</a:t>
            </a:fld>
            <a:endParaRPr lang="it-IT"/>
          </a:p>
        </p:txBody>
      </p:sp>
    </p:spTree>
    <p:extLst>
      <p:ext uri="{BB962C8B-B14F-4D97-AF65-F5344CB8AC3E}">
        <p14:creationId xmlns:p14="http://schemas.microsoft.com/office/powerpoint/2010/main" val="350224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41</a:t>
            </a:fld>
            <a:endParaRPr lang="it-IT"/>
          </a:p>
        </p:txBody>
      </p:sp>
    </p:spTree>
    <p:extLst>
      <p:ext uri="{BB962C8B-B14F-4D97-AF65-F5344CB8AC3E}">
        <p14:creationId xmlns:p14="http://schemas.microsoft.com/office/powerpoint/2010/main" val="304035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42</a:t>
            </a:fld>
            <a:endParaRPr lang="it-IT"/>
          </a:p>
        </p:txBody>
      </p:sp>
    </p:spTree>
    <p:extLst>
      <p:ext uri="{BB962C8B-B14F-4D97-AF65-F5344CB8AC3E}">
        <p14:creationId xmlns:p14="http://schemas.microsoft.com/office/powerpoint/2010/main" val="345486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43</a:t>
            </a:fld>
            <a:endParaRPr lang="it-IT"/>
          </a:p>
        </p:txBody>
      </p:sp>
    </p:spTree>
    <p:extLst>
      <p:ext uri="{BB962C8B-B14F-4D97-AF65-F5344CB8AC3E}">
        <p14:creationId xmlns:p14="http://schemas.microsoft.com/office/powerpoint/2010/main" val="598420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44</a:t>
            </a:fld>
            <a:endParaRPr lang="it-IT"/>
          </a:p>
        </p:txBody>
      </p:sp>
    </p:spTree>
    <p:extLst>
      <p:ext uri="{BB962C8B-B14F-4D97-AF65-F5344CB8AC3E}">
        <p14:creationId xmlns:p14="http://schemas.microsoft.com/office/powerpoint/2010/main" val="221906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15</a:t>
            </a:fld>
            <a:endParaRPr lang="it-IT"/>
          </a:p>
        </p:txBody>
      </p:sp>
    </p:spTree>
    <p:extLst>
      <p:ext uri="{BB962C8B-B14F-4D97-AF65-F5344CB8AC3E}">
        <p14:creationId xmlns:p14="http://schemas.microsoft.com/office/powerpoint/2010/main" val="362739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16</a:t>
            </a:fld>
            <a:endParaRPr lang="it-IT"/>
          </a:p>
        </p:txBody>
      </p:sp>
    </p:spTree>
    <p:extLst>
      <p:ext uri="{BB962C8B-B14F-4D97-AF65-F5344CB8AC3E}">
        <p14:creationId xmlns:p14="http://schemas.microsoft.com/office/powerpoint/2010/main" val="81898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17</a:t>
            </a:fld>
            <a:endParaRPr lang="it-IT"/>
          </a:p>
        </p:txBody>
      </p:sp>
    </p:spTree>
    <p:extLst>
      <p:ext uri="{BB962C8B-B14F-4D97-AF65-F5344CB8AC3E}">
        <p14:creationId xmlns:p14="http://schemas.microsoft.com/office/powerpoint/2010/main" val="1544817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18</a:t>
            </a:fld>
            <a:endParaRPr lang="it-IT"/>
          </a:p>
        </p:txBody>
      </p:sp>
    </p:spTree>
    <p:extLst>
      <p:ext uri="{BB962C8B-B14F-4D97-AF65-F5344CB8AC3E}">
        <p14:creationId xmlns:p14="http://schemas.microsoft.com/office/powerpoint/2010/main" val="2731103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19</a:t>
            </a:fld>
            <a:endParaRPr lang="it-IT"/>
          </a:p>
        </p:txBody>
      </p:sp>
    </p:spTree>
    <p:extLst>
      <p:ext uri="{BB962C8B-B14F-4D97-AF65-F5344CB8AC3E}">
        <p14:creationId xmlns:p14="http://schemas.microsoft.com/office/powerpoint/2010/main" val="393731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Tuttavia anche il geoide non è una forma matematicamente definita perché le variazioni di gravità e di densità delle varie zone della terra determinano uno sferoide non regolare.</a:t>
            </a:r>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20</a:t>
            </a:fld>
            <a:endParaRPr lang="it-IT"/>
          </a:p>
        </p:txBody>
      </p:sp>
    </p:spTree>
    <p:extLst>
      <p:ext uri="{BB962C8B-B14F-4D97-AF65-F5344CB8AC3E}">
        <p14:creationId xmlns:p14="http://schemas.microsoft.com/office/powerpoint/2010/main" val="255200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p:nvPr>
        </p:nvSpPr>
        <p:spPr/>
        <p:txBody>
          <a:bodyPr/>
          <a:lstStyle/>
          <a:p>
            <a:r>
              <a:rPr lang="it-IT"/>
              <a:t>GIS in C++</a:t>
            </a:r>
          </a:p>
        </p:txBody>
      </p:sp>
      <p:sp>
        <p:nvSpPr>
          <p:cNvPr id="5" name="Segnaposto numero diapositiva 4"/>
          <p:cNvSpPr>
            <a:spLocks noGrp="1"/>
          </p:cNvSpPr>
          <p:nvPr>
            <p:ph type="sldNum" sz="quarter" idx="5"/>
          </p:nvPr>
        </p:nvSpPr>
        <p:spPr/>
        <p:txBody>
          <a:bodyPr/>
          <a:lstStyle/>
          <a:p>
            <a:fld id="{1F7AFCC3-A61E-4886-8E54-21A096F85CF0}" type="slidenum">
              <a:rPr lang="it-IT" smtClean="0"/>
              <a:t>21</a:t>
            </a:fld>
            <a:endParaRPr lang="it-IT"/>
          </a:p>
        </p:txBody>
      </p:sp>
    </p:spTree>
    <p:extLst>
      <p:ext uri="{BB962C8B-B14F-4D97-AF65-F5344CB8AC3E}">
        <p14:creationId xmlns:p14="http://schemas.microsoft.com/office/powerpoint/2010/main" val="323202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86300C-6A1E-465C-9EA1-BC563A1571B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24DC545-A917-4FE6-A4A0-490CCCEAE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761A835-89E2-4B58-9700-30D2D28498F3}"/>
              </a:ext>
            </a:extLst>
          </p:cNvPr>
          <p:cNvSpPr>
            <a:spLocks noGrp="1"/>
          </p:cNvSpPr>
          <p:nvPr>
            <p:ph type="dt" sz="half" idx="10"/>
          </p:nvPr>
        </p:nvSpPr>
        <p:spPr/>
        <p:txBody>
          <a:bodyPr/>
          <a:lstStyle/>
          <a:p>
            <a:fld id="{7C76E105-62F3-4273-B330-0FD3D090DD4F}" type="datetime1">
              <a:rPr lang="en-US" smtClean="0"/>
              <a:t>11/23/2018</a:t>
            </a:fld>
            <a:endParaRPr lang="en-US" dirty="0"/>
          </a:p>
        </p:txBody>
      </p:sp>
      <p:sp>
        <p:nvSpPr>
          <p:cNvPr id="5" name="Segnaposto piè di pagina 4">
            <a:extLst>
              <a:ext uri="{FF2B5EF4-FFF2-40B4-BE49-F238E27FC236}">
                <a16:creationId xmlns:a16="http://schemas.microsoft.com/office/drawing/2014/main" id="{D1BB9437-464A-494E-94E1-3773F2BA3FCC}"/>
              </a:ext>
            </a:extLst>
          </p:cNvPr>
          <p:cNvSpPr>
            <a:spLocks noGrp="1"/>
          </p:cNvSpPr>
          <p:nvPr>
            <p:ph type="ftr" sz="quarter" idx="11"/>
          </p:nvPr>
        </p:nvSpPr>
        <p:spPr/>
        <p:txBody>
          <a:bodyPr/>
          <a:lstStyle/>
          <a:p>
            <a:r>
              <a:rPr lang="en-US"/>
              <a:t>GIS in C++</a:t>
            </a:r>
            <a:endParaRPr lang="en-US" dirty="0"/>
          </a:p>
        </p:txBody>
      </p:sp>
      <p:sp>
        <p:nvSpPr>
          <p:cNvPr id="6" name="Segnaposto numero diapositiva 5">
            <a:extLst>
              <a:ext uri="{FF2B5EF4-FFF2-40B4-BE49-F238E27FC236}">
                <a16:creationId xmlns:a16="http://schemas.microsoft.com/office/drawing/2014/main" id="{28F29C88-80E9-4F2C-87AA-5A3B62CB7A56}"/>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55177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6C4585-9BC2-429A-A6D1-204C45C90BA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B4BC91-85F5-4598-8CC1-A62D2F56F577}"/>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ECCBEDD-FBE3-441F-A9BF-89AA77355AA2}"/>
              </a:ext>
            </a:extLst>
          </p:cNvPr>
          <p:cNvSpPr>
            <a:spLocks noGrp="1"/>
          </p:cNvSpPr>
          <p:nvPr>
            <p:ph type="dt" sz="half" idx="10"/>
          </p:nvPr>
        </p:nvSpPr>
        <p:spPr/>
        <p:txBody>
          <a:bodyPr/>
          <a:lstStyle/>
          <a:p>
            <a:fld id="{4AAF2D95-843C-45B4-AEA2-E17073BE9F84}" type="datetime1">
              <a:rPr lang="en-US" smtClean="0"/>
              <a:t>11/23/2018</a:t>
            </a:fld>
            <a:endParaRPr lang="en-US" dirty="0"/>
          </a:p>
        </p:txBody>
      </p:sp>
      <p:sp>
        <p:nvSpPr>
          <p:cNvPr id="5" name="Segnaposto piè di pagina 4">
            <a:extLst>
              <a:ext uri="{FF2B5EF4-FFF2-40B4-BE49-F238E27FC236}">
                <a16:creationId xmlns:a16="http://schemas.microsoft.com/office/drawing/2014/main" id="{8120FD0A-D39C-4BA5-A27C-4A6DFABB811C}"/>
              </a:ext>
            </a:extLst>
          </p:cNvPr>
          <p:cNvSpPr>
            <a:spLocks noGrp="1"/>
          </p:cNvSpPr>
          <p:nvPr>
            <p:ph type="ftr" sz="quarter" idx="11"/>
          </p:nvPr>
        </p:nvSpPr>
        <p:spPr/>
        <p:txBody>
          <a:bodyPr/>
          <a:lstStyle/>
          <a:p>
            <a:r>
              <a:rPr lang="en-US"/>
              <a:t>GIS in C++</a:t>
            </a:r>
            <a:endParaRPr lang="en-US" dirty="0"/>
          </a:p>
        </p:txBody>
      </p:sp>
      <p:sp>
        <p:nvSpPr>
          <p:cNvPr id="6" name="Segnaposto numero diapositiva 5">
            <a:extLst>
              <a:ext uri="{FF2B5EF4-FFF2-40B4-BE49-F238E27FC236}">
                <a16:creationId xmlns:a16="http://schemas.microsoft.com/office/drawing/2014/main" id="{DB5C82BF-19FD-4C75-B4A4-843843DC2474}"/>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26669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BC4C7A-1BEE-4079-9B82-A6F2076C7A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D4E7112-546D-4D1A-96A3-67ACEEA05B2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F2087AB-184C-4A9D-B392-C386589C00A4}"/>
              </a:ext>
            </a:extLst>
          </p:cNvPr>
          <p:cNvSpPr>
            <a:spLocks noGrp="1"/>
          </p:cNvSpPr>
          <p:nvPr>
            <p:ph type="dt" sz="half" idx="10"/>
          </p:nvPr>
        </p:nvSpPr>
        <p:spPr/>
        <p:txBody>
          <a:bodyPr/>
          <a:lstStyle/>
          <a:p>
            <a:fld id="{2ABFE8A6-7FB1-435B-BC75-FE0E2D8E810E}" type="datetime1">
              <a:rPr lang="en-US" smtClean="0"/>
              <a:t>11/23/2018</a:t>
            </a:fld>
            <a:endParaRPr lang="en-US" dirty="0"/>
          </a:p>
        </p:txBody>
      </p:sp>
      <p:sp>
        <p:nvSpPr>
          <p:cNvPr id="5" name="Segnaposto piè di pagina 4">
            <a:extLst>
              <a:ext uri="{FF2B5EF4-FFF2-40B4-BE49-F238E27FC236}">
                <a16:creationId xmlns:a16="http://schemas.microsoft.com/office/drawing/2014/main" id="{FC3C2F26-DAE6-476C-BB65-67409802B19D}"/>
              </a:ext>
            </a:extLst>
          </p:cNvPr>
          <p:cNvSpPr>
            <a:spLocks noGrp="1"/>
          </p:cNvSpPr>
          <p:nvPr>
            <p:ph type="ftr" sz="quarter" idx="11"/>
          </p:nvPr>
        </p:nvSpPr>
        <p:spPr/>
        <p:txBody>
          <a:bodyPr/>
          <a:lstStyle/>
          <a:p>
            <a:r>
              <a:rPr lang="en-US"/>
              <a:t>GIS in C++</a:t>
            </a:r>
            <a:endParaRPr lang="en-US" dirty="0"/>
          </a:p>
        </p:txBody>
      </p:sp>
      <p:sp>
        <p:nvSpPr>
          <p:cNvPr id="6" name="Segnaposto numero diapositiva 5">
            <a:extLst>
              <a:ext uri="{FF2B5EF4-FFF2-40B4-BE49-F238E27FC236}">
                <a16:creationId xmlns:a16="http://schemas.microsoft.com/office/drawing/2014/main" id="{E2C2120A-C366-40FE-839C-90155CB843BF}"/>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18905530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782AF7-35A7-4D2B-A8A9-AFF173A22E5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B165A9-488F-4B94-8FAC-E6A17432EC91}"/>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E20ABF-E161-4A3F-BB8A-FBEF2B459520}"/>
              </a:ext>
            </a:extLst>
          </p:cNvPr>
          <p:cNvSpPr>
            <a:spLocks noGrp="1"/>
          </p:cNvSpPr>
          <p:nvPr>
            <p:ph type="dt" sz="half" idx="10"/>
          </p:nvPr>
        </p:nvSpPr>
        <p:spPr/>
        <p:txBody>
          <a:bodyPr/>
          <a:lstStyle/>
          <a:p>
            <a:fld id="{E88A3A86-4CDC-4547-9C92-E8ADDC4F8546}" type="datetime1">
              <a:rPr lang="en-US" smtClean="0"/>
              <a:t>11/23/2018</a:t>
            </a:fld>
            <a:endParaRPr lang="en-US" dirty="0"/>
          </a:p>
        </p:txBody>
      </p:sp>
      <p:sp>
        <p:nvSpPr>
          <p:cNvPr id="5" name="Segnaposto piè di pagina 4">
            <a:extLst>
              <a:ext uri="{FF2B5EF4-FFF2-40B4-BE49-F238E27FC236}">
                <a16:creationId xmlns:a16="http://schemas.microsoft.com/office/drawing/2014/main" id="{48E27619-3960-4764-925D-F27AE86D0695}"/>
              </a:ext>
            </a:extLst>
          </p:cNvPr>
          <p:cNvSpPr>
            <a:spLocks noGrp="1"/>
          </p:cNvSpPr>
          <p:nvPr>
            <p:ph type="ftr" sz="quarter" idx="11"/>
          </p:nvPr>
        </p:nvSpPr>
        <p:spPr/>
        <p:txBody>
          <a:bodyPr/>
          <a:lstStyle/>
          <a:p>
            <a:r>
              <a:rPr lang="en-US" dirty="0"/>
              <a:t>Italian C++ Community – GIS in C++</a:t>
            </a:r>
          </a:p>
        </p:txBody>
      </p:sp>
      <p:sp>
        <p:nvSpPr>
          <p:cNvPr id="6" name="Segnaposto numero diapositiva 5">
            <a:extLst>
              <a:ext uri="{FF2B5EF4-FFF2-40B4-BE49-F238E27FC236}">
                <a16:creationId xmlns:a16="http://schemas.microsoft.com/office/drawing/2014/main" id="{DD923D1F-99EB-4839-A1DF-08A38011E1FC}"/>
              </a:ext>
            </a:extLst>
          </p:cNvPr>
          <p:cNvSpPr>
            <a:spLocks noGrp="1"/>
          </p:cNvSpPr>
          <p:nvPr>
            <p:ph type="sldNum" sz="quarter" idx="12"/>
          </p:nvPr>
        </p:nvSpPr>
        <p:spPr/>
        <p:txBody>
          <a:bodyPr/>
          <a:lstStyle/>
          <a:p>
            <a:fld id="{4FAB73BC-B049-4115-A692-8D63A059BFB8}" type="slidenum">
              <a:rPr lang="en-US" smtClean="0"/>
              <a:pPr/>
              <a:t>‹N›</a:t>
            </a:fld>
            <a:endParaRPr lang="en-US" dirty="0"/>
          </a:p>
        </p:txBody>
      </p:sp>
      <p:pic>
        <p:nvPicPr>
          <p:cNvPr id="7" name="Immagine 6">
            <a:extLst>
              <a:ext uri="{FF2B5EF4-FFF2-40B4-BE49-F238E27FC236}">
                <a16:creationId xmlns:a16="http://schemas.microsoft.com/office/drawing/2014/main" id="{F71967F6-6744-4E0D-8881-E34E128AAECE}"/>
              </a:ext>
            </a:extLst>
          </p:cNvPr>
          <p:cNvPicPr>
            <a:picLocks noChangeAspect="1"/>
          </p:cNvPicPr>
          <p:nvPr userDrawn="1"/>
        </p:nvPicPr>
        <p:blipFill>
          <a:blip r:embed="rId2"/>
          <a:stretch>
            <a:fillRect/>
          </a:stretch>
        </p:blipFill>
        <p:spPr>
          <a:xfrm>
            <a:off x="10556799" y="143254"/>
            <a:ext cx="1530927" cy="520348"/>
          </a:xfrm>
          <a:prstGeom prst="rect">
            <a:avLst/>
          </a:prstGeom>
        </p:spPr>
      </p:pic>
    </p:spTree>
    <p:extLst>
      <p:ext uri="{BB962C8B-B14F-4D97-AF65-F5344CB8AC3E}">
        <p14:creationId xmlns:p14="http://schemas.microsoft.com/office/powerpoint/2010/main" val="422904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2D4294-C00B-4906-9CF4-527EED086B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0FB757B-7C85-40F6-8F55-15953898B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595F94B0-32FB-4CA5-9926-E018363F539C}"/>
              </a:ext>
            </a:extLst>
          </p:cNvPr>
          <p:cNvSpPr>
            <a:spLocks noGrp="1"/>
          </p:cNvSpPr>
          <p:nvPr>
            <p:ph type="dt" sz="half" idx="10"/>
          </p:nvPr>
        </p:nvSpPr>
        <p:spPr/>
        <p:txBody>
          <a:bodyPr/>
          <a:lstStyle/>
          <a:p>
            <a:fld id="{6CA5A314-0FE3-4AC6-8B13-43D8D48C0068}" type="datetime1">
              <a:rPr lang="en-US" smtClean="0"/>
              <a:t>11/23/2018</a:t>
            </a:fld>
            <a:endParaRPr lang="en-US" dirty="0"/>
          </a:p>
        </p:txBody>
      </p:sp>
      <p:sp>
        <p:nvSpPr>
          <p:cNvPr id="5" name="Segnaposto piè di pagina 4">
            <a:extLst>
              <a:ext uri="{FF2B5EF4-FFF2-40B4-BE49-F238E27FC236}">
                <a16:creationId xmlns:a16="http://schemas.microsoft.com/office/drawing/2014/main" id="{13FC0F87-78C6-43F5-AA4B-7F3C487E5468}"/>
              </a:ext>
            </a:extLst>
          </p:cNvPr>
          <p:cNvSpPr>
            <a:spLocks noGrp="1"/>
          </p:cNvSpPr>
          <p:nvPr>
            <p:ph type="ftr" sz="quarter" idx="11"/>
          </p:nvPr>
        </p:nvSpPr>
        <p:spPr/>
        <p:txBody>
          <a:bodyPr/>
          <a:lstStyle/>
          <a:p>
            <a:r>
              <a:rPr lang="en-US"/>
              <a:t>GIS in C++</a:t>
            </a:r>
            <a:endParaRPr lang="en-US" dirty="0"/>
          </a:p>
        </p:txBody>
      </p:sp>
      <p:sp>
        <p:nvSpPr>
          <p:cNvPr id="6" name="Segnaposto numero diapositiva 5">
            <a:extLst>
              <a:ext uri="{FF2B5EF4-FFF2-40B4-BE49-F238E27FC236}">
                <a16:creationId xmlns:a16="http://schemas.microsoft.com/office/drawing/2014/main" id="{5BB786C6-2575-4211-BF5F-FC53D5585F56}"/>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5959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DAC79-3E5A-4641-94C9-76DCD388997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65065CB-3B08-4292-90AE-CF9AB2D599CD}"/>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97EB5A-9351-4CB9-B696-628D0C57820E}"/>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79DF4B1-3D0A-40E1-A184-06194F9B2ABF}"/>
              </a:ext>
            </a:extLst>
          </p:cNvPr>
          <p:cNvSpPr>
            <a:spLocks noGrp="1"/>
          </p:cNvSpPr>
          <p:nvPr>
            <p:ph type="dt" sz="half" idx="10"/>
          </p:nvPr>
        </p:nvSpPr>
        <p:spPr/>
        <p:txBody>
          <a:bodyPr/>
          <a:lstStyle/>
          <a:p>
            <a:fld id="{227DB196-E0E6-4080-9E29-B6AC0DC9973B}" type="datetime1">
              <a:rPr lang="en-US" smtClean="0"/>
              <a:t>11/23/2018</a:t>
            </a:fld>
            <a:endParaRPr lang="en-US" dirty="0"/>
          </a:p>
        </p:txBody>
      </p:sp>
      <p:sp>
        <p:nvSpPr>
          <p:cNvPr id="6" name="Segnaposto piè di pagina 5">
            <a:extLst>
              <a:ext uri="{FF2B5EF4-FFF2-40B4-BE49-F238E27FC236}">
                <a16:creationId xmlns:a16="http://schemas.microsoft.com/office/drawing/2014/main" id="{8416E74C-C196-4036-892F-43494DB35626}"/>
              </a:ext>
            </a:extLst>
          </p:cNvPr>
          <p:cNvSpPr>
            <a:spLocks noGrp="1"/>
          </p:cNvSpPr>
          <p:nvPr>
            <p:ph type="ftr" sz="quarter" idx="11"/>
          </p:nvPr>
        </p:nvSpPr>
        <p:spPr/>
        <p:txBody>
          <a:bodyPr/>
          <a:lstStyle/>
          <a:p>
            <a:r>
              <a:rPr lang="en-US"/>
              <a:t>GIS in C++</a:t>
            </a:r>
            <a:endParaRPr lang="en-US" dirty="0"/>
          </a:p>
        </p:txBody>
      </p:sp>
      <p:sp>
        <p:nvSpPr>
          <p:cNvPr id="7" name="Segnaposto numero diapositiva 6">
            <a:extLst>
              <a:ext uri="{FF2B5EF4-FFF2-40B4-BE49-F238E27FC236}">
                <a16:creationId xmlns:a16="http://schemas.microsoft.com/office/drawing/2014/main" id="{0F56B51C-92CF-4444-B05A-054F8C679FEE}"/>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0027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A4D5D-D33A-44E5-9D42-165599FAD0F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253FBB5-9000-4620-8E89-9E755B774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9BFCABC8-6773-4AA9-8504-92F289F7D593}"/>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3AEC8BA-DE1C-4333-A69F-E7C1E3037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731C4D96-07EC-48BF-8F52-DEB6D996A516}"/>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60EF1BA-D9FD-4D72-BA45-78C6A0413B20}"/>
              </a:ext>
            </a:extLst>
          </p:cNvPr>
          <p:cNvSpPr>
            <a:spLocks noGrp="1"/>
          </p:cNvSpPr>
          <p:nvPr>
            <p:ph type="dt" sz="half" idx="10"/>
          </p:nvPr>
        </p:nvSpPr>
        <p:spPr/>
        <p:txBody>
          <a:bodyPr/>
          <a:lstStyle/>
          <a:p>
            <a:fld id="{EDE45FC9-DE03-4C7F-AF26-0378D9ECD163}" type="datetime1">
              <a:rPr lang="en-US" smtClean="0"/>
              <a:t>11/23/2018</a:t>
            </a:fld>
            <a:endParaRPr lang="en-US" dirty="0"/>
          </a:p>
        </p:txBody>
      </p:sp>
      <p:sp>
        <p:nvSpPr>
          <p:cNvPr id="8" name="Segnaposto piè di pagina 7">
            <a:extLst>
              <a:ext uri="{FF2B5EF4-FFF2-40B4-BE49-F238E27FC236}">
                <a16:creationId xmlns:a16="http://schemas.microsoft.com/office/drawing/2014/main" id="{0261BD38-7E70-4F10-B070-55401B4F2813}"/>
              </a:ext>
            </a:extLst>
          </p:cNvPr>
          <p:cNvSpPr>
            <a:spLocks noGrp="1"/>
          </p:cNvSpPr>
          <p:nvPr>
            <p:ph type="ftr" sz="quarter" idx="11"/>
          </p:nvPr>
        </p:nvSpPr>
        <p:spPr/>
        <p:txBody>
          <a:bodyPr/>
          <a:lstStyle/>
          <a:p>
            <a:r>
              <a:rPr lang="en-US"/>
              <a:t>GIS in C++</a:t>
            </a:r>
            <a:endParaRPr lang="en-US" dirty="0"/>
          </a:p>
        </p:txBody>
      </p:sp>
      <p:sp>
        <p:nvSpPr>
          <p:cNvPr id="9" name="Segnaposto numero diapositiva 8">
            <a:extLst>
              <a:ext uri="{FF2B5EF4-FFF2-40B4-BE49-F238E27FC236}">
                <a16:creationId xmlns:a16="http://schemas.microsoft.com/office/drawing/2014/main" id="{5FF89EBF-9ED9-4996-B727-856B2BA46FDB}"/>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54183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E47688-D167-482A-A518-F1D285F7D4B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C462EB1-4715-4A71-A797-C2EDCBDD3B0F}"/>
              </a:ext>
            </a:extLst>
          </p:cNvPr>
          <p:cNvSpPr>
            <a:spLocks noGrp="1"/>
          </p:cNvSpPr>
          <p:nvPr>
            <p:ph type="dt" sz="half" idx="10"/>
          </p:nvPr>
        </p:nvSpPr>
        <p:spPr/>
        <p:txBody>
          <a:bodyPr/>
          <a:lstStyle/>
          <a:p>
            <a:fld id="{CCD03886-803B-481E-8843-E5BB53EB9B1D}" type="datetime1">
              <a:rPr lang="en-US" smtClean="0"/>
              <a:t>11/23/2018</a:t>
            </a:fld>
            <a:endParaRPr lang="en-US" dirty="0"/>
          </a:p>
        </p:txBody>
      </p:sp>
      <p:sp>
        <p:nvSpPr>
          <p:cNvPr id="4" name="Segnaposto piè di pagina 3">
            <a:extLst>
              <a:ext uri="{FF2B5EF4-FFF2-40B4-BE49-F238E27FC236}">
                <a16:creationId xmlns:a16="http://schemas.microsoft.com/office/drawing/2014/main" id="{EE1215B6-16FA-4345-900A-3940DD76DE9E}"/>
              </a:ext>
            </a:extLst>
          </p:cNvPr>
          <p:cNvSpPr>
            <a:spLocks noGrp="1"/>
          </p:cNvSpPr>
          <p:nvPr>
            <p:ph type="ftr" sz="quarter" idx="11"/>
          </p:nvPr>
        </p:nvSpPr>
        <p:spPr/>
        <p:txBody>
          <a:bodyPr/>
          <a:lstStyle/>
          <a:p>
            <a:r>
              <a:rPr lang="en-US"/>
              <a:t>GIS in C++</a:t>
            </a:r>
            <a:endParaRPr lang="en-US" dirty="0"/>
          </a:p>
        </p:txBody>
      </p:sp>
      <p:sp>
        <p:nvSpPr>
          <p:cNvPr id="5" name="Segnaposto numero diapositiva 4">
            <a:extLst>
              <a:ext uri="{FF2B5EF4-FFF2-40B4-BE49-F238E27FC236}">
                <a16:creationId xmlns:a16="http://schemas.microsoft.com/office/drawing/2014/main" id="{53978FE7-F481-403A-AB47-FBA6A4AC3B33}"/>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43386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E18BC71-7966-4E24-A316-6FC588A249A5}"/>
              </a:ext>
            </a:extLst>
          </p:cNvPr>
          <p:cNvSpPr>
            <a:spLocks noGrp="1"/>
          </p:cNvSpPr>
          <p:nvPr>
            <p:ph type="dt" sz="half" idx="10"/>
          </p:nvPr>
        </p:nvSpPr>
        <p:spPr/>
        <p:txBody>
          <a:bodyPr/>
          <a:lstStyle/>
          <a:p>
            <a:fld id="{2E1D063E-B44E-4128-BEA8-39ED250B2656}" type="datetime1">
              <a:rPr lang="en-US" smtClean="0"/>
              <a:t>11/23/2018</a:t>
            </a:fld>
            <a:endParaRPr lang="en-US" dirty="0"/>
          </a:p>
        </p:txBody>
      </p:sp>
      <p:sp>
        <p:nvSpPr>
          <p:cNvPr id="3" name="Segnaposto piè di pagina 2">
            <a:extLst>
              <a:ext uri="{FF2B5EF4-FFF2-40B4-BE49-F238E27FC236}">
                <a16:creationId xmlns:a16="http://schemas.microsoft.com/office/drawing/2014/main" id="{35D3E050-BF67-428E-97F8-2F0CE78F86F3}"/>
              </a:ext>
            </a:extLst>
          </p:cNvPr>
          <p:cNvSpPr>
            <a:spLocks noGrp="1"/>
          </p:cNvSpPr>
          <p:nvPr>
            <p:ph type="ftr" sz="quarter" idx="11"/>
          </p:nvPr>
        </p:nvSpPr>
        <p:spPr/>
        <p:txBody>
          <a:bodyPr/>
          <a:lstStyle/>
          <a:p>
            <a:r>
              <a:rPr lang="en-US"/>
              <a:t>GIS in C++</a:t>
            </a:r>
            <a:endParaRPr lang="en-US" dirty="0"/>
          </a:p>
        </p:txBody>
      </p:sp>
      <p:sp>
        <p:nvSpPr>
          <p:cNvPr id="4" name="Segnaposto numero diapositiva 3">
            <a:extLst>
              <a:ext uri="{FF2B5EF4-FFF2-40B4-BE49-F238E27FC236}">
                <a16:creationId xmlns:a16="http://schemas.microsoft.com/office/drawing/2014/main" id="{5FDD2B39-4FCD-4753-BCAD-D623F0691964}"/>
              </a:ext>
            </a:extLst>
          </p:cNvPr>
          <p:cNvSpPr>
            <a:spLocks noGrp="1"/>
          </p:cNvSpPr>
          <p:nvPr>
            <p:ph type="sldNum" sz="quarter" idx="12"/>
          </p:nvPr>
        </p:nvSpPr>
        <p:spPr/>
        <p:txBody>
          <a:bodyPr/>
          <a:lstStyle/>
          <a:p>
            <a:fld id="{4FAB73BC-B049-4115-A692-8D63A059BFB8}" type="slidenum">
              <a:rPr lang="en-US" smtClean="0"/>
              <a:pPr/>
              <a:t>‹N›</a:t>
            </a:fld>
            <a:endParaRPr lang="en-US" dirty="0"/>
          </a:p>
        </p:txBody>
      </p:sp>
      <p:pic>
        <p:nvPicPr>
          <p:cNvPr id="5" name="Immagine 4">
            <a:extLst>
              <a:ext uri="{FF2B5EF4-FFF2-40B4-BE49-F238E27FC236}">
                <a16:creationId xmlns:a16="http://schemas.microsoft.com/office/drawing/2014/main" id="{948EE859-8882-4761-A2F7-AB23D6FF5297}"/>
              </a:ext>
            </a:extLst>
          </p:cNvPr>
          <p:cNvPicPr>
            <a:picLocks noChangeAspect="1"/>
          </p:cNvPicPr>
          <p:nvPr userDrawn="1"/>
        </p:nvPicPr>
        <p:blipFill>
          <a:blip r:embed="rId2"/>
          <a:stretch>
            <a:fillRect/>
          </a:stretch>
        </p:blipFill>
        <p:spPr>
          <a:xfrm>
            <a:off x="10556799" y="143254"/>
            <a:ext cx="1530927" cy="520348"/>
          </a:xfrm>
          <a:prstGeom prst="rect">
            <a:avLst/>
          </a:prstGeom>
        </p:spPr>
      </p:pic>
    </p:spTree>
    <p:extLst>
      <p:ext uri="{BB962C8B-B14F-4D97-AF65-F5344CB8AC3E}">
        <p14:creationId xmlns:p14="http://schemas.microsoft.com/office/powerpoint/2010/main" val="35816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64367-CD03-4CDB-9D00-3AEF2518F2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966471-3644-4F88-B5FF-C3BAD8149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9BC6CA1-6809-47E5-8E28-88F52D4A3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B8D6F495-60CB-4F8A-86B4-4893046D62F2}"/>
              </a:ext>
            </a:extLst>
          </p:cNvPr>
          <p:cNvSpPr>
            <a:spLocks noGrp="1"/>
          </p:cNvSpPr>
          <p:nvPr>
            <p:ph type="dt" sz="half" idx="10"/>
          </p:nvPr>
        </p:nvSpPr>
        <p:spPr/>
        <p:txBody>
          <a:bodyPr/>
          <a:lstStyle/>
          <a:p>
            <a:fld id="{C075D0C0-DB3C-48C7-8F29-5BB17BAA4FF5}" type="datetime1">
              <a:rPr lang="en-US" smtClean="0"/>
              <a:t>11/23/2018</a:t>
            </a:fld>
            <a:endParaRPr lang="en-US" dirty="0"/>
          </a:p>
        </p:txBody>
      </p:sp>
      <p:sp>
        <p:nvSpPr>
          <p:cNvPr id="6" name="Segnaposto piè di pagina 5">
            <a:extLst>
              <a:ext uri="{FF2B5EF4-FFF2-40B4-BE49-F238E27FC236}">
                <a16:creationId xmlns:a16="http://schemas.microsoft.com/office/drawing/2014/main" id="{9159EF9C-D06D-45E0-AA1F-F17D496CC789}"/>
              </a:ext>
            </a:extLst>
          </p:cNvPr>
          <p:cNvSpPr>
            <a:spLocks noGrp="1"/>
          </p:cNvSpPr>
          <p:nvPr>
            <p:ph type="ftr" sz="quarter" idx="11"/>
          </p:nvPr>
        </p:nvSpPr>
        <p:spPr/>
        <p:txBody>
          <a:bodyPr/>
          <a:lstStyle/>
          <a:p>
            <a:r>
              <a:rPr lang="en-US"/>
              <a:t>GIS in C++</a:t>
            </a:r>
            <a:endParaRPr lang="en-US" dirty="0"/>
          </a:p>
        </p:txBody>
      </p:sp>
      <p:sp>
        <p:nvSpPr>
          <p:cNvPr id="7" name="Segnaposto numero diapositiva 6">
            <a:extLst>
              <a:ext uri="{FF2B5EF4-FFF2-40B4-BE49-F238E27FC236}">
                <a16:creationId xmlns:a16="http://schemas.microsoft.com/office/drawing/2014/main" id="{66358F93-CC7A-47CD-B246-930D2A02D366}"/>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50086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FD0A7-1B6F-4585-8CEB-AC7CBC22F7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93CCAB0-9BF7-4306-8431-09C82C6D2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4A4F4D8-F7DE-4D95-873C-ED0BEBFE9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8AAF1C83-48D2-4AC0-8E3F-F66F0E19E469}"/>
              </a:ext>
            </a:extLst>
          </p:cNvPr>
          <p:cNvSpPr>
            <a:spLocks noGrp="1"/>
          </p:cNvSpPr>
          <p:nvPr>
            <p:ph type="dt" sz="half" idx="10"/>
          </p:nvPr>
        </p:nvSpPr>
        <p:spPr/>
        <p:txBody>
          <a:bodyPr/>
          <a:lstStyle/>
          <a:p>
            <a:fld id="{76C711D5-9D77-48D1-8AC7-0730E464631B}" type="datetime1">
              <a:rPr lang="en-US" smtClean="0"/>
              <a:t>11/23/2018</a:t>
            </a:fld>
            <a:endParaRPr lang="en-US" dirty="0"/>
          </a:p>
        </p:txBody>
      </p:sp>
      <p:sp>
        <p:nvSpPr>
          <p:cNvPr id="6" name="Segnaposto piè di pagina 5">
            <a:extLst>
              <a:ext uri="{FF2B5EF4-FFF2-40B4-BE49-F238E27FC236}">
                <a16:creationId xmlns:a16="http://schemas.microsoft.com/office/drawing/2014/main" id="{17F39E71-B6F5-4965-BFB6-A6F4882F14E8}"/>
              </a:ext>
            </a:extLst>
          </p:cNvPr>
          <p:cNvSpPr>
            <a:spLocks noGrp="1"/>
          </p:cNvSpPr>
          <p:nvPr>
            <p:ph type="ftr" sz="quarter" idx="11"/>
          </p:nvPr>
        </p:nvSpPr>
        <p:spPr/>
        <p:txBody>
          <a:bodyPr/>
          <a:lstStyle/>
          <a:p>
            <a:r>
              <a:rPr lang="en-US"/>
              <a:t>GIS in C++</a:t>
            </a:r>
            <a:endParaRPr lang="en-US" dirty="0"/>
          </a:p>
        </p:txBody>
      </p:sp>
      <p:sp>
        <p:nvSpPr>
          <p:cNvPr id="7" name="Segnaposto numero diapositiva 6">
            <a:extLst>
              <a:ext uri="{FF2B5EF4-FFF2-40B4-BE49-F238E27FC236}">
                <a16:creationId xmlns:a16="http://schemas.microsoft.com/office/drawing/2014/main" id="{1705C3B0-E650-4219-AF0B-ACA1CC492AAE}"/>
              </a:ext>
            </a:extLst>
          </p:cNvPr>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23605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73FCEC-B2C4-4BC7-9F3D-22DCA2539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9BDC64-903B-4AE2-B30C-991C13664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78D619-A7AF-45AB-9B93-438A08B7A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FE8A6-7FB1-435B-BC75-FE0E2D8E810E}" type="datetime1">
              <a:rPr lang="en-US" smtClean="0"/>
              <a:t>11/23/2018</a:t>
            </a:fld>
            <a:endParaRPr lang="en-US" dirty="0"/>
          </a:p>
        </p:txBody>
      </p:sp>
      <p:sp>
        <p:nvSpPr>
          <p:cNvPr id="5" name="Segnaposto piè di pagina 4">
            <a:extLst>
              <a:ext uri="{FF2B5EF4-FFF2-40B4-BE49-F238E27FC236}">
                <a16:creationId xmlns:a16="http://schemas.microsoft.com/office/drawing/2014/main" id="{DEEAD215-835E-4D4E-B9C8-5128D12A9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GIS in C++</a:t>
            </a:r>
            <a:endParaRPr lang="en-US" dirty="0"/>
          </a:p>
        </p:txBody>
      </p:sp>
      <p:sp>
        <p:nvSpPr>
          <p:cNvPr id="6" name="Segnaposto numero diapositiva 5">
            <a:extLst>
              <a:ext uri="{FF2B5EF4-FFF2-40B4-BE49-F238E27FC236}">
                <a16:creationId xmlns:a16="http://schemas.microsoft.com/office/drawing/2014/main" id="{BFB54722-5DE5-4D72-BBE3-7EC94C028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39975042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psg-registry.org/" TargetMode="External"/><Relationship Id="rId7"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patialreference.org/" TargetMode="External"/><Relationship Id="rId4" Type="http://schemas.openxmlformats.org/officeDocument/2006/relationships/hyperlink" Target="https://epsg.io/"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j4.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geos.osgeo.org/doxygen/cpp_ifac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github.com/nushoin/RTree" TargetMode="External"/><Relationship Id="rId7" Type="http://schemas.openxmlformats.org/officeDocument/2006/relationships/hyperlink" Target="https://it.wikipedia.org/w/index.php?title=Minimum_bounding_rectangle&amp;action=edit&amp;redlink=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it.wikipedia.org/wiki/B-Albero" TargetMode="External"/><Relationship Id="rId5" Type="http://schemas.openxmlformats.org/officeDocument/2006/relationships/hyperlink" Target="https://it.wikipedia.org/wiki/Albero_(grafo)" TargetMode="External"/><Relationship Id="rId4" Type="http://schemas.openxmlformats.org/officeDocument/2006/relationships/hyperlink" Target="https://en.wikipedia.org/w/index.php?title=Antonin_Guttman&amp;action=edit&amp;redlink=1"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Windows_NT" TargetMode="External"/><Relationship Id="rId3" Type="http://schemas.openxmlformats.org/officeDocument/2006/relationships/hyperlink" Target="https://msdn.microsoft.com/en-us/library/aa226316(v=sql.70).aspx" TargetMode="External"/><Relationship Id="rId7" Type="http://schemas.openxmlformats.org/officeDocument/2006/relationships/hyperlink" Target="https://en.wikipedia.org/wiki/Microsoft_SQL_Server" TargetMode="Externa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hyperlink" Target="https://en.wikipedia.org/wiki/Compaq" TargetMode="External"/><Relationship Id="rId5" Type="http://schemas.openxmlformats.org/officeDocument/2006/relationships/hyperlink" Target="https://en.wikipedia.org/wiki/Microsoft" TargetMode="External"/><Relationship Id="rId4" Type="http://schemas.openxmlformats.org/officeDocument/2006/relationships/hyperlink" Target="https://www.youtube.com/watch?v=uaQNdMQ3NNk"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7D17E1B-A364-4D64-8F23-F6AD9D691036}"/>
              </a:ext>
            </a:extLst>
          </p:cNvPr>
          <p:cNvSpPr>
            <a:spLocks noGrp="1"/>
          </p:cNvSpPr>
          <p:nvPr>
            <p:ph type="ctrTitle"/>
          </p:nvPr>
        </p:nvSpPr>
        <p:spPr>
          <a:xfrm>
            <a:off x="6746628" y="1783959"/>
            <a:ext cx="4645250" cy="2889114"/>
          </a:xfrm>
        </p:spPr>
        <p:txBody>
          <a:bodyPr anchor="b">
            <a:normAutofit/>
          </a:bodyPr>
          <a:lstStyle/>
          <a:p>
            <a:pPr algn="l"/>
            <a:br>
              <a:rPr lang="it-IT">
                <a:solidFill>
                  <a:schemeClr val="bg1"/>
                </a:solidFill>
              </a:rPr>
            </a:br>
            <a:br>
              <a:rPr lang="it-IT">
                <a:solidFill>
                  <a:schemeClr val="bg1"/>
                </a:solidFill>
              </a:rPr>
            </a:br>
            <a:r>
              <a:rPr lang="it-IT">
                <a:solidFill>
                  <a:schemeClr val="bg1"/>
                </a:solidFill>
              </a:rPr>
              <a:t>GIS in C++</a:t>
            </a:r>
          </a:p>
        </p:txBody>
      </p:sp>
      <p:sp>
        <p:nvSpPr>
          <p:cNvPr id="3" name="Sottotitolo 2">
            <a:extLst>
              <a:ext uri="{FF2B5EF4-FFF2-40B4-BE49-F238E27FC236}">
                <a16:creationId xmlns:a16="http://schemas.microsoft.com/office/drawing/2014/main" id="{72649331-B509-4C6C-82B5-244119A80CCC}"/>
              </a:ext>
            </a:extLst>
          </p:cNvPr>
          <p:cNvSpPr>
            <a:spLocks noGrp="1"/>
          </p:cNvSpPr>
          <p:nvPr>
            <p:ph type="subTitle" idx="1"/>
          </p:nvPr>
        </p:nvSpPr>
        <p:spPr>
          <a:xfrm>
            <a:off x="6746627" y="4750893"/>
            <a:ext cx="4645250" cy="1147863"/>
          </a:xfrm>
        </p:spPr>
        <p:txBody>
          <a:bodyPr anchor="t">
            <a:normAutofit/>
          </a:bodyPr>
          <a:lstStyle/>
          <a:p>
            <a:pPr algn="l"/>
            <a:r>
              <a:rPr lang="it-IT" sz="2000">
                <a:solidFill>
                  <a:schemeClr val="bg1"/>
                </a:solidFill>
              </a:rPr>
              <a:t>cosa si nasconde dietro all'App mappe del tuo smartphone?</a:t>
            </a:r>
          </a:p>
          <a:p>
            <a:pPr algn="l"/>
            <a:endParaRPr lang="it-IT" sz="2000">
              <a:solidFill>
                <a:schemeClr val="bg1"/>
              </a:solidFill>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1"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logo_completo.png">
            <a:extLst>
              <a:ext uri="{FF2B5EF4-FFF2-40B4-BE49-F238E27FC236}">
                <a16:creationId xmlns:a16="http://schemas.microsoft.com/office/drawing/2014/main" id="{E506E257-DFCE-4FAA-95AE-8361CF4BE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2" y="1818971"/>
            <a:ext cx="4047843" cy="185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1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6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Class diagram</a:t>
            </a:r>
          </a:p>
        </p:txBody>
      </p:sp>
      <p:pic>
        <p:nvPicPr>
          <p:cNvPr id="7" name="Immagine 6">
            <a:extLst>
              <a:ext uri="{FF2B5EF4-FFF2-40B4-BE49-F238E27FC236}">
                <a16:creationId xmlns:a16="http://schemas.microsoft.com/office/drawing/2014/main" id="{6F4E7F62-29C4-4357-8705-0BDB21BA65B2}"/>
              </a:ext>
            </a:extLst>
          </p:cNvPr>
          <p:cNvPicPr>
            <a:picLocks noChangeAspect="1"/>
          </p:cNvPicPr>
          <p:nvPr/>
        </p:nvPicPr>
        <p:blipFill>
          <a:blip r:embed="rId2"/>
          <a:stretch>
            <a:fillRect/>
          </a:stretch>
        </p:blipFill>
        <p:spPr>
          <a:xfrm>
            <a:off x="4697588" y="961812"/>
            <a:ext cx="5870222" cy="4930987"/>
          </a:xfrm>
          <a:prstGeom prst="rect">
            <a:avLst/>
          </a:prstGeom>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10</a:t>
            </a:fld>
            <a:endParaRPr lang="en-US">
              <a:solidFill>
                <a:srgbClr val="898989"/>
              </a:solidFill>
            </a:endParaRPr>
          </a:p>
        </p:txBody>
      </p:sp>
    </p:spTree>
    <p:extLst>
      <p:ext uri="{BB962C8B-B14F-4D97-AF65-F5344CB8AC3E}">
        <p14:creationId xmlns:p14="http://schemas.microsoft.com/office/powerpoint/2010/main" val="216941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93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Redraw Cycle</a:t>
            </a:r>
          </a:p>
        </p:txBody>
      </p:sp>
      <p:pic>
        <p:nvPicPr>
          <p:cNvPr id="3" name="Immagine 2">
            <a:extLst>
              <a:ext uri="{FF2B5EF4-FFF2-40B4-BE49-F238E27FC236}">
                <a16:creationId xmlns:a16="http://schemas.microsoft.com/office/drawing/2014/main" id="{3D81700A-DC29-4E85-B9BB-9C35C04DDF8B}"/>
              </a:ext>
            </a:extLst>
          </p:cNvPr>
          <p:cNvPicPr>
            <a:picLocks noChangeAspect="1"/>
          </p:cNvPicPr>
          <p:nvPr/>
        </p:nvPicPr>
        <p:blipFill>
          <a:blip r:embed="rId2"/>
          <a:stretch>
            <a:fillRect/>
          </a:stretch>
        </p:blipFill>
        <p:spPr>
          <a:xfrm>
            <a:off x="4038600" y="1486492"/>
            <a:ext cx="7188199" cy="3881626"/>
          </a:xfrm>
          <a:prstGeom prst="rect">
            <a:avLst/>
          </a:prstGeom>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339612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77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Map interaction</a:t>
            </a:r>
          </a:p>
        </p:txBody>
      </p:sp>
      <p:pic>
        <p:nvPicPr>
          <p:cNvPr id="6" name="Immagine 5">
            <a:extLst>
              <a:ext uri="{FF2B5EF4-FFF2-40B4-BE49-F238E27FC236}">
                <a16:creationId xmlns:a16="http://schemas.microsoft.com/office/drawing/2014/main" id="{0779275A-5D03-427F-A22E-7961826284F0}"/>
              </a:ext>
            </a:extLst>
          </p:cNvPr>
          <p:cNvPicPr>
            <a:picLocks noChangeAspect="1"/>
          </p:cNvPicPr>
          <p:nvPr/>
        </p:nvPicPr>
        <p:blipFill>
          <a:blip r:embed="rId2"/>
          <a:stretch>
            <a:fillRect/>
          </a:stretch>
        </p:blipFill>
        <p:spPr>
          <a:xfrm>
            <a:off x="4038600" y="1693152"/>
            <a:ext cx="7188199" cy="3468306"/>
          </a:xfrm>
          <a:prstGeom prst="rect">
            <a:avLst/>
          </a:prstGeom>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12</a:t>
            </a:fld>
            <a:endParaRPr lang="en-US">
              <a:solidFill>
                <a:srgbClr val="898989"/>
              </a:solidFill>
            </a:endParaRPr>
          </a:p>
        </p:txBody>
      </p:sp>
    </p:spTree>
    <p:extLst>
      <p:ext uri="{BB962C8B-B14F-4D97-AF65-F5344CB8AC3E}">
        <p14:creationId xmlns:p14="http://schemas.microsoft.com/office/powerpoint/2010/main" val="31640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87B8617-B58C-4FD6-B410-9AB6AE11858F}"/>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5" name="CasellaDiTesto 4">
            <a:extLst>
              <a:ext uri="{FF2B5EF4-FFF2-40B4-BE49-F238E27FC236}">
                <a16:creationId xmlns:a16="http://schemas.microsoft.com/office/drawing/2014/main" id="{FC63145A-979E-4696-816E-D3E9E277028F}"/>
              </a:ext>
            </a:extLst>
          </p:cNvPr>
          <p:cNvSpPr txBox="1"/>
          <p:nvPr/>
        </p:nvSpPr>
        <p:spPr>
          <a:xfrm>
            <a:off x="5019674" y="1079702"/>
            <a:ext cx="5572125" cy="1754326"/>
          </a:xfrm>
          <a:prstGeom prst="rect">
            <a:avLst/>
          </a:prstGeom>
          <a:noFill/>
        </p:spPr>
        <p:txBody>
          <a:bodyPr wrap="square" rtlCol="0">
            <a:spAutoFit/>
          </a:bodyPr>
          <a:lstStyle/>
          <a:p>
            <a:r>
              <a:rPr lang="it-IT" b="1" dirty="0" err="1"/>
              <a:t>Observer</a:t>
            </a:r>
            <a:r>
              <a:rPr lang="it-IT" b="1" dirty="0"/>
              <a:t> pattern</a:t>
            </a:r>
          </a:p>
          <a:p>
            <a:endParaRPr lang="it-IT" dirty="0"/>
          </a:p>
          <a:p>
            <a:r>
              <a:rPr lang="it-IT" dirty="0"/>
              <a:t>Affronta il problema di come un "oggetto osservabile" può notificare diversi "oggetti osservatori" indipendenti senza produrre situazioni di forte dipendenza e di accoppiamento elevato</a:t>
            </a:r>
          </a:p>
        </p:txBody>
      </p:sp>
      <p:sp>
        <p:nvSpPr>
          <p:cNvPr id="6" name="CasellaDiTesto 5">
            <a:extLst>
              <a:ext uri="{FF2B5EF4-FFF2-40B4-BE49-F238E27FC236}">
                <a16:creationId xmlns:a16="http://schemas.microsoft.com/office/drawing/2014/main" id="{08C0230A-BD4E-496B-9027-84D9BCE03551}"/>
              </a:ext>
            </a:extLst>
          </p:cNvPr>
          <p:cNvSpPr txBox="1"/>
          <p:nvPr/>
        </p:nvSpPr>
        <p:spPr>
          <a:xfrm>
            <a:off x="5019674" y="3490975"/>
            <a:ext cx="6958182" cy="2308324"/>
          </a:xfrm>
          <a:prstGeom prst="rect">
            <a:avLst/>
          </a:prstGeom>
          <a:noFill/>
        </p:spPr>
        <p:txBody>
          <a:bodyPr wrap="square" rtlCol="0">
            <a:spAutoFit/>
          </a:bodyPr>
          <a:lstStyle/>
          <a:p>
            <a:r>
              <a:rPr lang="it-IT" b="1" dirty="0"/>
              <a:t>Signal/Slot</a:t>
            </a:r>
          </a:p>
          <a:p>
            <a:endParaRPr lang="it-IT" dirty="0"/>
          </a:p>
          <a:p>
            <a:r>
              <a:rPr lang="it-IT" dirty="0"/>
              <a:t>Gli oggetti comunicano mediante un meccanismo composto da signal e slot. Un signal è un metodo di una classe che viene "emesso". Uno slot è invece un metodo che può essere invocato come risultato di un segnale emesso.</a:t>
            </a:r>
          </a:p>
          <a:p>
            <a:endParaRPr lang="it-IT" dirty="0"/>
          </a:p>
          <a:p>
            <a:r>
              <a:rPr lang="it-IT" dirty="0"/>
              <a:t>Thread </a:t>
            </a:r>
            <a:r>
              <a:rPr lang="it-IT" dirty="0" err="1"/>
              <a:t>safe</a:t>
            </a:r>
            <a:r>
              <a:rPr lang="it-IT" dirty="0"/>
              <a:t> e gestiti in coda.</a:t>
            </a:r>
          </a:p>
        </p:txBody>
      </p:sp>
      <p:sp>
        <p:nvSpPr>
          <p:cNvPr id="7" name="Titolo 1">
            <a:extLst>
              <a:ext uri="{FF2B5EF4-FFF2-40B4-BE49-F238E27FC236}">
                <a16:creationId xmlns:a16="http://schemas.microsoft.com/office/drawing/2014/main" id="{22962B15-4A2C-42F9-A780-2C98B6E706E3}"/>
              </a:ext>
            </a:extLst>
          </p:cNvPr>
          <p:cNvSpPr txBox="1">
            <a:spLocks/>
          </p:cNvSpPr>
          <p:nvPr/>
        </p:nvSpPr>
        <p:spPr>
          <a:xfrm>
            <a:off x="640080"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Event handling</a:t>
            </a:r>
          </a:p>
        </p:txBody>
      </p:sp>
    </p:spTree>
    <p:extLst>
      <p:ext uri="{BB962C8B-B14F-4D97-AF65-F5344CB8AC3E}">
        <p14:creationId xmlns:p14="http://schemas.microsoft.com/office/powerpoint/2010/main" val="376577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err="1">
                <a:solidFill>
                  <a:srgbClr val="FFFFFF"/>
                </a:solidFill>
                <a:latin typeface="+mj-lt"/>
                <a:ea typeface="+mj-ea"/>
                <a:cs typeface="+mj-cs"/>
              </a:rPr>
              <a:t>Sorpresa</a:t>
            </a:r>
            <a:endParaRPr lang="en-US" sz="6000" kern="1200" dirty="0">
              <a:solidFill>
                <a:srgbClr val="FFFFFF"/>
              </a:solidFill>
              <a:latin typeface="+mj-lt"/>
              <a:ea typeface="+mj-ea"/>
              <a:cs typeface="+mj-cs"/>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000">
                <a:solidFill>
                  <a:srgbClr val="898989"/>
                </a:solidFill>
              </a:rPr>
              <a:pPr>
                <a:spcAft>
                  <a:spcPts val="600"/>
                </a:spcAft>
              </a:pPr>
              <a:t>14</a:t>
            </a:fld>
            <a:endParaRPr lang="en-US" sz="1000">
              <a:solidFill>
                <a:srgbClr val="898989"/>
              </a:solidFill>
            </a:endParaRPr>
          </a:p>
        </p:txBody>
      </p:sp>
    </p:spTree>
    <p:extLst>
      <p:ext uri="{BB962C8B-B14F-4D97-AF65-F5344CB8AC3E}">
        <p14:creationId xmlns:p14="http://schemas.microsoft.com/office/powerpoint/2010/main" val="406911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6" name="CasellaDiTesto 5">
            <a:extLst>
              <a:ext uri="{FF2B5EF4-FFF2-40B4-BE49-F238E27FC236}">
                <a16:creationId xmlns:a16="http://schemas.microsoft.com/office/drawing/2014/main" id="{04DB58CE-C710-4AD6-A383-E5492A17EF09}"/>
              </a:ext>
            </a:extLst>
          </p:cNvPr>
          <p:cNvSpPr txBox="1"/>
          <p:nvPr/>
        </p:nvSpPr>
        <p:spPr>
          <a:xfrm>
            <a:off x="5009003" y="958221"/>
            <a:ext cx="2173993" cy="369332"/>
          </a:xfrm>
          <a:prstGeom prst="rect">
            <a:avLst/>
          </a:prstGeom>
          <a:noFill/>
        </p:spPr>
        <p:txBody>
          <a:bodyPr wrap="none" rtlCol="0">
            <a:spAutoFit/>
          </a:bodyPr>
          <a:lstStyle/>
          <a:p>
            <a:r>
              <a:rPr lang="it-IT" dirty="0"/>
              <a:t>La terra non è piatta!</a:t>
            </a:r>
          </a:p>
        </p:txBody>
      </p:sp>
      <p:pic>
        <p:nvPicPr>
          <p:cNvPr id="3074" name="Picture 2" descr="Risultati immagini per terra piatta">
            <a:extLst>
              <a:ext uri="{FF2B5EF4-FFF2-40B4-BE49-F238E27FC236}">
                <a16:creationId xmlns:a16="http://schemas.microsoft.com/office/drawing/2014/main" id="{6727DEB2-1313-422A-BBAB-13FFC2A9D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1585913"/>
            <a:ext cx="5810250" cy="42386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ttore diritto 8">
            <a:extLst>
              <a:ext uri="{FF2B5EF4-FFF2-40B4-BE49-F238E27FC236}">
                <a16:creationId xmlns:a16="http://schemas.microsoft.com/office/drawing/2014/main" id="{505C22D0-5852-4AE3-84EF-C5C6D0F27B9A}"/>
              </a:ext>
            </a:extLst>
          </p:cNvPr>
          <p:cNvCxnSpPr/>
          <p:nvPr/>
        </p:nvCxnSpPr>
        <p:spPr>
          <a:xfrm>
            <a:off x="2758015" y="1327553"/>
            <a:ext cx="6734175" cy="4625572"/>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11" name="Connettore diritto 10">
            <a:extLst>
              <a:ext uri="{FF2B5EF4-FFF2-40B4-BE49-F238E27FC236}">
                <a16:creationId xmlns:a16="http://schemas.microsoft.com/office/drawing/2014/main" id="{8D48ACF3-16F0-4B81-869B-7CFCFBA00898}"/>
              </a:ext>
            </a:extLst>
          </p:cNvPr>
          <p:cNvCxnSpPr/>
          <p:nvPr/>
        </p:nvCxnSpPr>
        <p:spPr>
          <a:xfrm flipV="1">
            <a:off x="2764031" y="1327553"/>
            <a:ext cx="6649452" cy="4747392"/>
          </a:xfrm>
          <a:prstGeom prst="line">
            <a:avLst/>
          </a:prstGeom>
          <a:ln w="762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633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magine correlata">
            <a:extLst>
              <a:ext uri="{FF2B5EF4-FFF2-40B4-BE49-F238E27FC236}">
                <a16:creationId xmlns:a16="http://schemas.microsoft.com/office/drawing/2014/main" id="{CCCDD632-315A-4697-909D-B2F59BC45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589" y="1360856"/>
            <a:ext cx="5900821" cy="4425616"/>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CasellaDiTesto 5">
            <a:extLst>
              <a:ext uri="{FF2B5EF4-FFF2-40B4-BE49-F238E27FC236}">
                <a16:creationId xmlns:a16="http://schemas.microsoft.com/office/drawing/2014/main" id="{04DB58CE-C710-4AD6-A383-E5492A17EF09}"/>
              </a:ext>
            </a:extLst>
          </p:cNvPr>
          <p:cNvSpPr txBox="1"/>
          <p:nvPr/>
        </p:nvSpPr>
        <p:spPr>
          <a:xfrm>
            <a:off x="4681538" y="891546"/>
            <a:ext cx="2486578" cy="369332"/>
          </a:xfrm>
          <a:prstGeom prst="rect">
            <a:avLst/>
          </a:prstGeom>
          <a:noFill/>
        </p:spPr>
        <p:txBody>
          <a:bodyPr wrap="none" rtlCol="0">
            <a:spAutoFit/>
          </a:bodyPr>
          <a:lstStyle/>
          <a:p>
            <a:r>
              <a:rPr lang="it-IT" dirty="0"/>
              <a:t>La terra non è una sfera!</a:t>
            </a:r>
          </a:p>
        </p:txBody>
      </p:sp>
      <p:cxnSp>
        <p:nvCxnSpPr>
          <p:cNvPr id="9" name="Connettore diritto 8">
            <a:extLst>
              <a:ext uri="{FF2B5EF4-FFF2-40B4-BE49-F238E27FC236}">
                <a16:creationId xmlns:a16="http://schemas.microsoft.com/office/drawing/2014/main" id="{505C22D0-5852-4AE3-84EF-C5C6D0F27B9A}"/>
              </a:ext>
            </a:extLst>
          </p:cNvPr>
          <p:cNvCxnSpPr/>
          <p:nvPr/>
        </p:nvCxnSpPr>
        <p:spPr>
          <a:xfrm>
            <a:off x="2728913" y="1260878"/>
            <a:ext cx="6734175" cy="4625572"/>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11" name="Connettore diritto 10">
            <a:extLst>
              <a:ext uri="{FF2B5EF4-FFF2-40B4-BE49-F238E27FC236}">
                <a16:creationId xmlns:a16="http://schemas.microsoft.com/office/drawing/2014/main" id="{8D48ACF3-16F0-4B81-869B-7CFCFBA00898}"/>
              </a:ext>
            </a:extLst>
          </p:cNvPr>
          <p:cNvCxnSpPr/>
          <p:nvPr/>
        </p:nvCxnSpPr>
        <p:spPr>
          <a:xfrm flipV="1">
            <a:off x="2734929" y="1260878"/>
            <a:ext cx="6649452" cy="4747392"/>
          </a:xfrm>
          <a:prstGeom prst="line">
            <a:avLst/>
          </a:prstGeom>
          <a:ln w="762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085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6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Sistemi di riferimento (SR)</a:t>
            </a:r>
          </a:p>
        </p:txBody>
      </p:sp>
      <p:pic>
        <p:nvPicPr>
          <p:cNvPr id="1026" name="Picture 2" descr="https://www.openoikos.com/wp-content/uploads/2015/03/ellissoide_geodie_cinesat.png">
            <a:extLst>
              <a:ext uri="{FF2B5EF4-FFF2-40B4-BE49-F238E27FC236}">
                <a16:creationId xmlns:a16="http://schemas.microsoft.com/office/drawing/2014/main" id="{9A011B69-8B5F-4DA1-9DA9-01C1E19E1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866274"/>
            <a:ext cx="5321968" cy="3538171"/>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7DB10542-33DC-4278-AB97-F369EC0D100B}"/>
              </a:ext>
            </a:extLst>
          </p:cNvPr>
          <p:cNvSpPr txBox="1"/>
          <p:nvPr/>
        </p:nvSpPr>
        <p:spPr>
          <a:xfrm>
            <a:off x="4038600" y="4555958"/>
            <a:ext cx="7188199" cy="1621005"/>
          </a:xfrm>
          <a:prstGeom prst="rect">
            <a:avLst/>
          </a:prstGeom>
        </p:spPr>
        <p:txBody>
          <a:bodyPr vert="horz" lIns="91440" tIns="45720" rIns="91440" bIns="45720" rtlCol="0">
            <a:noAutofit/>
          </a:bodyPr>
          <a:lstStyle/>
          <a:p>
            <a:pPr>
              <a:lnSpc>
                <a:spcPct val="90000"/>
              </a:lnSpc>
              <a:spcAft>
                <a:spcPts val="600"/>
              </a:spcAft>
            </a:pPr>
            <a:r>
              <a:rPr lang="en-US" sz="1400" b="1" dirty="0" err="1"/>
              <a:t>Geoide</a:t>
            </a:r>
            <a:r>
              <a:rPr lang="en-US" sz="1400" dirty="0"/>
              <a:t>: la </a:t>
            </a:r>
            <a:r>
              <a:rPr lang="en-US" sz="1400" dirty="0" err="1">
                <a:solidFill>
                  <a:srgbClr val="C00000"/>
                </a:solidFill>
              </a:rPr>
              <a:t>superficie</a:t>
            </a:r>
            <a:r>
              <a:rPr lang="en-US" sz="1400" dirty="0">
                <a:solidFill>
                  <a:srgbClr val="C00000"/>
                </a:solidFill>
              </a:rPr>
              <a:t> </a:t>
            </a:r>
            <a:r>
              <a:rPr lang="en-US" sz="1400" dirty="0" err="1">
                <a:solidFill>
                  <a:srgbClr val="C00000"/>
                </a:solidFill>
              </a:rPr>
              <a:t>che</a:t>
            </a:r>
            <a:r>
              <a:rPr lang="en-US" sz="1400" dirty="0">
                <a:solidFill>
                  <a:srgbClr val="C00000"/>
                </a:solidFill>
              </a:rPr>
              <a:t> coincide con </a:t>
            </a:r>
            <a:r>
              <a:rPr lang="en-US" sz="1400" dirty="0" err="1">
                <a:solidFill>
                  <a:srgbClr val="C00000"/>
                </a:solidFill>
              </a:rPr>
              <a:t>il</a:t>
            </a:r>
            <a:r>
              <a:rPr lang="en-US" sz="1400" dirty="0">
                <a:solidFill>
                  <a:srgbClr val="C00000"/>
                </a:solidFill>
              </a:rPr>
              <a:t> </a:t>
            </a:r>
            <a:r>
              <a:rPr lang="en-US" sz="1400" dirty="0" err="1">
                <a:solidFill>
                  <a:srgbClr val="C00000"/>
                </a:solidFill>
              </a:rPr>
              <a:t>livello</a:t>
            </a:r>
            <a:r>
              <a:rPr lang="en-US" sz="1400" dirty="0">
                <a:solidFill>
                  <a:srgbClr val="C00000"/>
                </a:solidFill>
              </a:rPr>
              <a:t> del mare </a:t>
            </a:r>
            <a:r>
              <a:rPr lang="en-US" sz="1400" dirty="0" err="1">
                <a:solidFill>
                  <a:srgbClr val="C00000"/>
                </a:solidFill>
              </a:rPr>
              <a:t>riportata</a:t>
            </a:r>
            <a:r>
              <a:rPr lang="en-US" sz="1400" dirty="0">
                <a:solidFill>
                  <a:srgbClr val="C00000"/>
                </a:solidFill>
              </a:rPr>
              <a:t> </a:t>
            </a:r>
          </a:p>
          <a:p>
            <a:pPr>
              <a:lnSpc>
                <a:spcPct val="90000"/>
              </a:lnSpc>
              <a:spcAft>
                <a:spcPts val="600"/>
              </a:spcAft>
            </a:pPr>
            <a:r>
              <a:rPr lang="en-US" sz="1400" dirty="0" err="1">
                <a:solidFill>
                  <a:srgbClr val="C00000"/>
                </a:solidFill>
              </a:rPr>
              <a:t>anche</a:t>
            </a:r>
            <a:r>
              <a:rPr lang="en-US" sz="1400" dirty="0">
                <a:solidFill>
                  <a:srgbClr val="C00000"/>
                </a:solidFill>
              </a:rPr>
              <a:t> </a:t>
            </a:r>
            <a:r>
              <a:rPr lang="en-US" sz="1400" dirty="0" err="1">
                <a:solidFill>
                  <a:srgbClr val="C00000"/>
                </a:solidFill>
              </a:rPr>
              <a:t>nella</a:t>
            </a:r>
            <a:r>
              <a:rPr lang="en-US" sz="1400" dirty="0">
                <a:solidFill>
                  <a:srgbClr val="C00000"/>
                </a:solidFill>
              </a:rPr>
              <a:t> </a:t>
            </a:r>
            <a:r>
              <a:rPr lang="en-US" sz="1400" dirty="0" err="1">
                <a:solidFill>
                  <a:srgbClr val="C00000"/>
                </a:solidFill>
              </a:rPr>
              <a:t>parte</a:t>
            </a:r>
            <a:r>
              <a:rPr lang="en-US" sz="1400" dirty="0">
                <a:solidFill>
                  <a:srgbClr val="C00000"/>
                </a:solidFill>
              </a:rPr>
              <a:t> </a:t>
            </a:r>
            <a:r>
              <a:rPr lang="en-US" sz="1400" dirty="0" err="1">
                <a:solidFill>
                  <a:srgbClr val="C00000"/>
                </a:solidFill>
              </a:rPr>
              <a:t>delle</a:t>
            </a:r>
            <a:r>
              <a:rPr lang="en-US" sz="1400" dirty="0">
                <a:solidFill>
                  <a:srgbClr val="C00000"/>
                </a:solidFill>
              </a:rPr>
              <a:t> </a:t>
            </a:r>
            <a:r>
              <a:rPr lang="en-US" sz="1400" dirty="0" err="1">
                <a:solidFill>
                  <a:srgbClr val="C00000"/>
                </a:solidFill>
              </a:rPr>
              <a:t>terre</a:t>
            </a:r>
            <a:r>
              <a:rPr lang="en-US" sz="1400" dirty="0">
                <a:solidFill>
                  <a:srgbClr val="C00000"/>
                </a:solidFill>
              </a:rPr>
              <a:t> </a:t>
            </a:r>
            <a:r>
              <a:rPr lang="en-US" sz="1400" dirty="0" err="1">
                <a:solidFill>
                  <a:srgbClr val="C00000"/>
                </a:solidFill>
              </a:rPr>
              <a:t>emerse</a:t>
            </a:r>
            <a:r>
              <a:rPr lang="en-US" sz="1400" dirty="0">
                <a:solidFill>
                  <a:srgbClr val="C00000"/>
                </a:solidFill>
              </a:rPr>
              <a:t>. E’ la </a:t>
            </a:r>
            <a:r>
              <a:rPr lang="en-US" sz="1400" dirty="0" err="1">
                <a:solidFill>
                  <a:srgbClr val="C00000"/>
                </a:solidFill>
              </a:rPr>
              <a:t>superficie</a:t>
            </a:r>
            <a:r>
              <a:rPr lang="en-US" sz="1400" dirty="0">
                <a:solidFill>
                  <a:srgbClr val="C00000"/>
                </a:solidFill>
              </a:rPr>
              <a:t> di </a:t>
            </a:r>
            <a:r>
              <a:rPr lang="en-US" sz="1400" dirty="0" err="1">
                <a:solidFill>
                  <a:srgbClr val="C00000"/>
                </a:solidFill>
              </a:rPr>
              <a:t>riferimento</a:t>
            </a:r>
            <a:r>
              <a:rPr lang="en-US" sz="1400" dirty="0">
                <a:solidFill>
                  <a:srgbClr val="C00000"/>
                </a:solidFill>
              </a:rPr>
              <a:t> </a:t>
            </a:r>
            <a:r>
              <a:rPr lang="en-US" sz="1400" dirty="0" err="1">
                <a:solidFill>
                  <a:srgbClr val="C00000"/>
                </a:solidFill>
              </a:rPr>
              <a:t>attraverso</a:t>
            </a:r>
            <a:r>
              <a:rPr lang="en-US" sz="1400" dirty="0">
                <a:solidFill>
                  <a:srgbClr val="C00000"/>
                </a:solidFill>
              </a:rPr>
              <a:t> cui </a:t>
            </a:r>
          </a:p>
          <a:p>
            <a:pPr>
              <a:lnSpc>
                <a:spcPct val="90000"/>
              </a:lnSpc>
              <a:spcAft>
                <a:spcPts val="600"/>
              </a:spcAft>
            </a:pPr>
            <a:r>
              <a:rPr lang="en-US" sz="1400" dirty="0" err="1">
                <a:solidFill>
                  <a:srgbClr val="C00000"/>
                </a:solidFill>
              </a:rPr>
              <a:t>si</a:t>
            </a:r>
            <a:r>
              <a:rPr lang="en-US" sz="1400" dirty="0">
                <a:solidFill>
                  <a:srgbClr val="C00000"/>
                </a:solidFill>
              </a:rPr>
              <a:t> </a:t>
            </a:r>
            <a:r>
              <a:rPr lang="en-US" sz="1400" dirty="0" err="1">
                <a:solidFill>
                  <a:srgbClr val="C00000"/>
                </a:solidFill>
              </a:rPr>
              <a:t>definisce</a:t>
            </a:r>
            <a:r>
              <a:rPr lang="en-US" sz="1400" dirty="0">
                <a:solidFill>
                  <a:srgbClr val="C00000"/>
                </a:solidFill>
              </a:rPr>
              <a:t> </a:t>
            </a:r>
            <a:r>
              <a:rPr lang="en-US" sz="1400" dirty="0" err="1">
                <a:solidFill>
                  <a:srgbClr val="C00000"/>
                </a:solidFill>
              </a:rPr>
              <a:t>l’altitudine</a:t>
            </a:r>
            <a:r>
              <a:rPr lang="en-US" sz="1400" dirty="0">
                <a:solidFill>
                  <a:srgbClr val="C00000"/>
                </a:solidFill>
              </a:rPr>
              <a:t>.</a:t>
            </a:r>
          </a:p>
          <a:p>
            <a:pPr indent="-228600">
              <a:lnSpc>
                <a:spcPct val="90000"/>
              </a:lnSpc>
              <a:spcAft>
                <a:spcPts val="600"/>
              </a:spcAft>
              <a:buFont typeface="Arial" panose="020B0604020202020204" pitchFamily="34" charset="0"/>
              <a:buChar char="•"/>
            </a:pPr>
            <a:endParaRPr lang="en-US" sz="1400" dirty="0">
              <a:solidFill>
                <a:srgbClr val="C00000"/>
              </a:solidFill>
            </a:endParaRPr>
          </a:p>
          <a:p>
            <a:pPr>
              <a:lnSpc>
                <a:spcPct val="90000"/>
              </a:lnSpc>
              <a:spcAft>
                <a:spcPts val="600"/>
              </a:spcAft>
            </a:pPr>
            <a:r>
              <a:rPr lang="en-US" sz="1400" b="1" dirty="0" err="1">
                <a:solidFill>
                  <a:srgbClr val="C00000"/>
                </a:solidFill>
              </a:rPr>
              <a:t>Ellissoide</a:t>
            </a:r>
            <a:r>
              <a:rPr lang="en-US" sz="1400" dirty="0">
                <a:solidFill>
                  <a:srgbClr val="C00000"/>
                </a:solidFill>
              </a:rPr>
              <a:t>: </a:t>
            </a:r>
            <a:r>
              <a:rPr lang="en-US" sz="1400" dirty="0" err="1">
                <a:solidFill>
                  <a:srgbClr val="C00000"/>
                </a:solidFill>
              </a:rPr>
              <a:t>solido</a:t>
            </a:r>
            <a:r>
              <a:rPr lang="en-US" sz="1400" dirty="0">
                <a:solidFill>
                  <a:srgbClr val="C00000"/>
                </a:solidFill>
              </a:rPr>
              <a:t> </a:t>
            </a:r>
            <a:r>
              <a:rPr lang="en-US" sz="1400" dirty="0" err="1">
                <a:solidFill>
                  <a:srgbClr val="C00000"/>
                </a:solidFill>
              </a:rPr>
              <a:t>geometricamente</a:t>
            </a:r>
            <a:r>
              <a:rPr lang="en-US" sz="1400" dirty="0">
                <a:solidFill>
                  <a:srgbClr val="C00000"/>
                </a:solidFill>
              </a:rPr>
              <a:t> </a:t>
            </a:r>
            <a:r>
              <a:rPr lang="en-US" sz="1400" dirty="0" err="1">
                <a:solidFill>
                  <a:srgbClr val="C00000"/>
                </a:solidFill>
              </a:rPr>
              <a:t>definito</a:t>
            </a:r>
            <a:r>
              <a:rPr lang="en-US" sz="1400" dirty="0">
                <a:solidFill>
                  <a:srgbClr val="C00000"/>
                </a:solidFill>
              </a:rPr>
              <a:t> con una </a:t>
            </a:r>
            <a:r>
              <a:rPr lang="en-US" sz="1400" dirty="0" err="1">
                <a:solidFill>
                  <a:srgbClr val="C00000"/>
                </a:solidFill>
              </a:rPr>
              <a:t>superficie</a:t>
            </a:r>
            <a:r>
              <a:rPr lang="en-US" sz="1400" dirty="0">
                <a:solidFill>
                  <a:srgbClr val="C00000"/>
                </a:solidFill>
              </a:rPr>
              <a:t> </a:t>
            </a:r>
            <a:r>
              <a:rPr lang="en-US" sz="1400" dirty="0" err="1">
                <a:solidFill>
                  <a:srgbClr val="C00000"/>
                </a:solidFill>
              </a:rPr>
              <a:t>approssimata</a:t>
            </a:r>
            <a:r>
              <a:rPr lang="en-US" sz="1400" dirty="0">
                <a:solidFill>
                  <a:srgbClr val="C00000"/>
                </a:solidFill>
              </a:rPr>
              <a:t> al </a:t>
            </a:r>
            <a:r>
              <a:rPr lang="en-US" sz="1400" dirty="0" err="1">
                <a:solidFill>
                  <a:srgbClr val="C00000"/>
                </a:solidFill>
              </a:rPr>
              <a:t>geoide</a:t>
            </a:r>
            <a:r>
              <a:rPr lang="en-US" sz="1400" dirty="0">
                <a:solidFill>
                  <a:srgbClr val="C00000"/>
                </a:solidFill>
              </a:rPr>
              <a:t>.</a:t>
            </a:r>
          </a:p>
          <a:p>
            <a:pPr indent="-228600">
              <a:lnSpc>
                <a:spcPct val="90000"/>
              </a:lnSpc>
              <a:spcAft>
                <a:spcPts val="600"/>
              </a:spcAft>
              <a:buFont typeface="Arial" panose="020B0604020202020204" pitchFamily="34" charset="0"/>
              <a:buChar char="•"/>
            </a:pPr>
            <a:endParaRPr lang="en-US" sz="1400" dirty="0">
              <a:solidFill>
                <a:srgbClr val="C00000"/>
              </a:solidFill>
            </a:endParaRPr>
          </a:p>
          <a:p>
            <a:pPr>
              <a:lnSpc>
                <a:spcPct val="90000"/>
              </a:lnSpc>
              <a:spcAft>
                <a:spcPts val="600"/>
              </a:spcAft>
            </a:pPr>
            <a:r>
              <a:rPr lang="en-US" sz="1050" dirty="0">
                <a:solidFill>
                  <a:srgbClr val="C00000"/>
                </a:solidFill>
              </a:rPr>
              <a:t>https://www.openoikos.com/blog/le-basi-di-qgis-la-rappresentazione-della-terra-ed-i-sistemi-di-riferimento/</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4FAB73BC-B049-4115-A692-8D63A059BFB8}" type="slidenum">
              <a:rPr lang="en-US">
                <a:solidFill>
                  <a:prstClr val="black">
                    <a:tint val="75000"/>
                  </a:prstClr>
                </a:solidFill>
              </a:rPr>
              <a:pPr>
                <a:spcAft>
                  <a:spcPts val="600"/>
                </a:spcAft>
              </a:pPr>
              <a:t>17</a:t>
            </a:fld>
            <a:endParaRPr lang="en-US">
              <a:solidFill>
                <a:prstClr val="black">
                  <a:tint val="75000"/>
                </a:prstClr>
              </a:solidFill>
            </a:endParaRPr>
          </a:p>
        </p:txBody>
      </p:sp>
    </p:spTree>
    <p:extLst>
      <p:ext uri="{BB962C8B-B14F-4D97-AF65-F5344CB8AC3E}">
        <p14:creationId xmlns:p14="http://schemas.microsoft.com/office/powerpoint/2010/main" val="387263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Datum</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18</a:t>
            </a:fld>
            <a:endParaRPr lang="en-US">
              <a:solidFill>
                <a:schemeClr val="tx1">
                  <a:alpha val="80000"/>
                </a:schemeClr>
              </a:solidFill>
            </a:endParaRPr>
          </a:p>
        </p:txBody>
      </p:sp>
      <p:sp>
        <p:nvSpPr>
          <p:cNvPr id="3" name="CasellaDiTesto 2">
            <a:extLst>
              <a:ext uri="{FF2B5EF4-FFF2-40B4-BE49-F238E27FC236}">
                <a16:creationId xmlns:a16="http://schemas.microsoft.com/office/drawing/2014/main" id="{7B7202FB-954E-45CE-8388-11363AADB672}"/>
              </a:ext>
            </a:extLst>
          </p:cNvPr>
          <p:cNvSpPr txBox="1"/>
          <p:nvPr/>
        </p:nvSpPr>
        <p:spPr>
          <a:xfrm>
            <a:off x="4038600" y="1582340"/>
            <a:ext cx="7349885" cy="3416320"/>
          </a:xfrm>
          <a:prstGeom prst="rect">
            <a:avLst/>
          </a:prstGeom>
          <a:noFill/>
        </p:spPr>
        <p:txBody>
          <a:bodyPr wrap="square" rtlCol="0">
            <a:spAutoFit/>
          </a:bodyPr>
          <a:lstStyle/>
          <a:p>
            <a:r>
              <a:rPr lang="it-IT" dirty="0"/>
              <a:t>La </a:t>
            </a:r>
            <a:r>
              <a:rPr lang="it-IT" b="1" dirty="0"/>
              <a:t>scelta dell’ellissoide</a:t>
            </a:r>
            <a:r>
              <a:rPr lang="it-IT" dirty="0"/>
              <a:t> di riferimento e il suo </a:t>
            </a:r>
            <a:r>
              <a:rPr lang="it-IT" b="1" dirty="0"/>
              <a:t>orientamento</a:t>
            </a:r>
            <a:r>
              <a:rPr lang="it-IT" dirty="0"/>
              <a:t> preferenziale </a:t>
            </a:r>
          </a:p>
          <a:p>
            <a:r>
              <a:rPr lang="it-IT" dirty="0"/>
              <a:t>rispetto al geoide costituisce quello che viene definito il </a:t>
            </a:r>
            <a:r>
              <a:rPr lang="it-IT" b="1" i="1" dirty="0"/>
              <a:t>datum</a:t>
            </a:r>
            <a:r>
              <a:rPr lang="it-IT" dirty="0"/>
              <a:t>.</a:t>
            </a:r>
            <a:r>
              <a:rPr lang="it-IT" b="1" dirty="0"/>
              <a:t> </a:t>
            </a:r>
          </a:p>
          <a:p>
            <a:endParaRPr lang="it-IT" dirty="0"/>
          </a:p>
          <a:p>
            <a:r>
              <a:rPr lang="it-IT" dirty="0"/>
              <a:t>Una volta definita la superficie del solido di riferimento e la sua posizione rispetto alla Terra la rappresentazione cartografica su un piano si ottiene per </a:t>
            </a:r>
            <a:r>
              <a:rPr lang="it-IT" b="1" dirty="0"/>
              <a:t>proiezione</a:t>
            </a:r>
            <a:r>
              <a:rPr lang="it-IT" dirty="0"/>
              <a:t>.</a:t>
            </a:r>
          </a:p>
          <a:p>
            <a:endParaRPr lang="it-IT" dirty="0"/>
          </a:p>
          <a:p>
            <a:r>
              <a:rPr lang="it-IT" dirty="0"/>
              <a:t>Si tratta di proiettare l’ellissoide su un </a:t>
            </a:r>
            <a:r>
              <a:rPr lang="it-IT" b="1" dirty="0"/>
              <a:t>piano tangente</a:t>
            </a:r>
            <a:r>
              <a:rPr lang="it-IT" dirty="0"/>
              <a:t> alla zona che si vuole meglio rappresentare, o ancora meglio, al fine di ridurre le deformazioni, proiettarlo su superfici curve srotolabili come quelle di un </a:t>
            </a:r>
            <a:r>
              <a:rPr lang="it-IT" b="1" dirty="0"/>
              <a:t>cilindro</a:t>
            </a:r>
            <a:r>
              <a:rPr lang="it-IT" dirty="0"/>
              <a:t> o di un </a:t>
            </a:r>
            <a:r>
              <a:rPr lang="it-IT" b="1" dirty="0"/>
              <a:t>cono</a:t>
            </a:r>
            <a:r>
              <a:rPr lang="it-IT" dirty="0"/>
              <a:t>.</a:t>
            </a:r>
          </a:p>
          <a:p>
            <a:endParaRPr lang="it-IT" dirty="0"/>
          </a:p>
        </p:txBody>
      </p:sp>
    </p:spTree>
    <p:extLst>
      <p:ext uri="{BB962C8B-B14F-4D97-AF65-F5344CB8AC3E}">
        <p14:creationId xmlns:p14="http://schemas.microsoft.com/office/powerpoint/2010/main" val="403575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Scelta dell’ellissoide</a:t>
            </a:r>
          </a:p>
        </p:txBody>
      </p:sp>
      <p:pic>
        <p:nvPicPr>
          <p:cNvPr id="2050" name="Picture 2" descr="datum globale e datum locale">
            <a:extLst>
              <a:ext uri="{FF2B5EF4-FFF2-40B4-BE49-F238E27FC236}">
                <a16:creationId xmlns:a16="http://schemas.microsoft.com/office/drawing/2014/main" id="{5AD5A06C-0787-4B4A-985E-3C9B00895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313299"/>
            <a:ext cx="5702439" cy="309114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04143B53-2273-4D9F-B2D3-D1A232510306}"/>
              </a:ext>
            </a:extLst>
          </p:cNvPr>
          <p:cNvSpPr txBox="1"/>
          <p:nvPr/>
        </p:nvSpPr>
        <p:spPr>
          <a:xfrm>
            <a:off x="4038600" y="4884873"/>
            <a:ext cx="7188199" cy="1292090"/>
          </a:xfrm>
          <a:prstGeom prst="rect">
            <a:avLst/>
          </a:prstGeom>
        </p:spPr>
        <p:txBody>
          <a:bodyPr vert="horz" lIns="91440" tIns="45720" rIns="91440" bIns="45720" rtlCol="0">
            <a:normAutofit/>
          </a:bodyPr>
          <a:lstStyle/>
          <a:p>
            <a:pPr>
              <a:lnSpc>
                <a:spcPct val="90000"/>
              </a:lnSpc>
              <a:spcAft>
                <a:spcPts val="600"/>
              </a:spcAft>
            </a:pPr>
            <a:r>
              <a:rPr lang="en-US" sz="1500" dirty="0"/>
              <a:t>Nel </a:t>
            </a:r>
            <a:r>
              <a:rPr lang="en-US" sz="1500" dirty="0" err="1"/>
              <a:t>caso</a:t>
            </a:r>
            <a:r>
              <a:rPr lang="en-US" sz="1500" dirty="0"/>
              <a:t> in cui </a:t>
            </a:r>
            <a:r>
              <a:rPr lang="en-US" sz="1500" dirty="0" err="1"/>
              <a:t>l’ellissoide</a:t>
            </a:r>
            <a:r>
              <a:rPr lang="en-US" sz="1500" dirty="0"/>
              <a:t> </a:t>
            </a:r>
            <a:r>
              <a:rPr lang="en-US" sz="1500" dirty="0" err="1"/>
              <a:t>sia</a:t>
            </a:r>
            <a:r>
              <a:rPr lang="en-US" sz="1500" dirty="0"/>
              <a:t> </a:t>
            </a:r>
            <a:r>
              <a:rPr lang="en-US" sz="1500" dirty="0" err="1"/>
              <a:t>stato</a:t>
            </a:r>
            <a:r>
              <a:rPr lang="en-US" sz="1500" dirty="0"/>
              <a:t> </a:t>
            </a:r>
            <a:r>
              <a:rPr lang="en-US" sz="1500" dirty="0" err="1"/>
              <a:t>traslato</a:t>
            </a:r>
            <a:r>
              <a:rPr lang="en-US" sz="1500" dirty="0"/>
              <a:t> rispetto al </a:t>
            </a:r>
            <a:r>
              <a:rPr lang="en-US" sz="1500" dirty="0" err="1"/>
              <a:t>centro</a:t>
            </a:r>
            <a:r>
              <a:rPr lang="en-US" sz="1500" dirty="0"/>
              <a:t> di </a:t>
            </a:r>
            <a:r>
              <a:rPr lang="en-US" sz="1500" dirty="0" err="1"/>
              <a:t>massa</a:t>
            </a:r>
            <a:r>
              <a:rPr lang="en-US" sz="1500" dirty="0"/>
              <a:t> </a:t>
            </a:r>
            <a:r>
              <a:rPr lang="en-US" sz="1500" dirty="0" err="1"/>
              <a:t>della</a:t>
            </a:r>
            <a:r>
              <a:rPr lang="en-US" sz="1500" dirty="0"/>
              <a:t> Terra ed </a:t>
            </a:r>
            <a:r>
              <a:rPr lang="en-US" sz="1500" dirty="0" err="1"/>
              <a:t>orientato</a:t>
            </a:r>
            <a:r>
              <a:rPr lang="en-US" sz="1500" dirty="0"/>
              <a:t> a </a:t>
            </a:r>
            <a:r>
              <a:rPr lang="en-US" sz="1500" dirty="0" err="1"/>
              <a:t>favore</a:t>
            </a:r>
            <a:r>
              <a:rPr lang="en-US" sz="1500" dirty="0"/>
              <a:t> di una </a:t>
            </a:r>
            <a:r>
              <a:rPr lang="en-US" sz="1500" dirty="0" err="1"/>
              <a:t>determinata</a:t>
            </a:r>
            <a:r>
              <a:rPr lang="en-US" sz="1500" dirty="0"/>
              <a:t> </a:t>
            </a:r>
            <a:r>
              <a:rPr lang="en-US" sz="1500" dirty="0" err="1"/>
              <a:t>regione</a:t>
            </a:r>
            <a:r>
              <a:rPr lang="en-US" sz="1500" dirty="0"/>
              <a:t> </a:t>
            </a:r>
            <a:r>
              <a:rPr lang="en-US" sz="1500" dirty="0" err="1"/>
              <a:t>si</a:t>
            </a:r>
            <a:r>
              <a:rPr lang="en-US" sz="1500" dirty="0"/>
              <a:t> </a:t>
            </a:r>
            <a:r>
              <a:rPr lang="en-US" sz="1500" dirty="0" err="1"/>
              <a:t>parla</a:t>
            </a:r>
            <a:r>
              <a:rPr lang="en-US" sz="1500" dirty="0"/>
              <a:t> di </a:t>
            </a:r>
            <a:r>
              <a:rPr lang="en-US" sz="1500" b="1" i="1" dirty="0"/>
              <a:t>datum </a:t>
            </a:r>
            <a:r>
              <a:rPr lang="en-US" sz="1500" b="1" i="1" dirty="0" err="1"/>
              <a:t>locali</a:t>
            </a:r>
            <a:r>
              <a:rPr lang="en-US" sz="1500" dirty="0"/>
              <a:t>; se </a:t>
            </a:r>
            <a:r>
              <a:rPr lang="en-US" sz="1500" dirty="0" err="1"/>
              <a:t>il</a:t>
            </a:r>
            <a:r>
              <a:rPr lang="en-US" sz="1500" dirty="0"/>
              <a:t> </a:t>
            </a:r>
            <a:r>
              <a:rPr lang="en-US" sz="1500" dirty="0" err="1"/>
              <a:t>suo</a:t>
            </a:r>
            <a:r>
              <a:rPr lang="en-US" sz="1500" dirty="0"/>
              <a:t> </a:t>
            </a:r>
            <a:r>
              <a:rPr lang="en-US" sz="1500" dirty="0" err="1"/>
              <a:t>centro</a:t>
            </a:r>
            <a:r>
              <a:rPr lang="en-US" sz="1500" dirty="0"/>
              <a:t> </a:t>
            </a:r>
            <a:r>
              <a:rPr lang="en-US" sz="1500" dirty="0" err="1"/>
              <a:t>invece</a:t>
            </a:r>
            <a:r>
              <a:rPr lang="en-US" sz="1500" dirty="0"/>
              <a:t> </a:t>
            </a:r>
            <a:r>
              <a:rPr lang="en-US" sz="1500" dirty="0" err="1"/>
              <a:t>corrisponde</a:t>
            </a:r>
            <a:r>
              <a:rPr lang="en-US" sz="1500" dirty="0"/>
              <a:t> a </a:t>
            </a:r>
            <a:r>
              <a:rPr lang="en-US" sz="1500" dirty="0" err="1"/>
              <a:t>quello</a:t>
            </a:r>
            <a:r>
              <a:rPr lang="en-US" sz="1500" dirty="0"/>
              <a:t> </a:t>
            </a:r>
            <a:r>
              <a:rPr lang="en-US" sz="1500" dirty="0" err="1"/>
              <a:t>della</a:t>
            </a:r>
            <a:r>
              <a:rPr lang="en-US" sz="1500" dirty="0"/>
              <a:t> Terra è </a:t>
            </a:r>
            <a:r>
              <a:rPr lang="en-US" sz="1500" dirty="0" err="1"/>
              <a:t>denominato</a:t>
            </a:r>
            <a:r>
              <a:rPr lang="en-US" sz="1500" dirty="0"/>
              <a:t> </a:t>
            </a:r>
            <a:r>
              <a:rPr lang="en-US" sz="1500" b="1" dirty="0"/>
              <a:t>datum </a:t>
            </a:r>
            <a:r>
              <a:rPr lang="en-US" sz="1500" b="1" dirty="0" err="1"/>
              <a:t>geocentrico</a:t>
            </a:r>
            <a:r>
              <a:rPr lang="en-US" sz="1500" b="1" dirty="0"/>
              <a:t> o </a:t>
            </a:r>
            <a:r>
              <a:rPr lang="en-US" sz="1500" b="1" dirty="0" err="1"/>
              <a:t>globale</a:t>
            </a:r>
            <a:r>
              <a:rPr lang="en-US" sz="1500" dirty="0"/>
              <a:t>(</a:t>
            </a:r>
            <a:r>
              <a:rPr lang="en-US" sz="1500" dirty="0" err="1"/>
              <a:t>rilevamento</a:t>
            </a:r>
            <a:r>
              <a:rPr lang="en-US" sz="1500" dirty="0"/>
              <a:t> GPS).</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4FAB73BC-B049-4115-A692-8D63A059BFB8}" type="slidenum">
              <a:rPr lang="en-US">
                <a:solidFill>
                  <a:prstClr val="black">
                    <a:tint val="75000"/>
                  </a:prstClr>
                </a:solidFill>
              </a:rPr>
              <a:pPr>
                <a:spcAft>
                  <a:spcPts val="600"/>
                </a:spcAft>
              </a:pPr>
              <a:t>19</a:t>
            </a:fld>
            <a:endParaRPr lang="en-US">
              <a:solidFill>
                <a:prstClr val="black">
                  <a:tint val="75000"/>
                </a:prstClr>
              </a:solidFill>
            </a:endParaRPr>
          </a:p>
        </p:txBody>
      </p:sp>
    </p:spTree>
    <p:extLst>
      <p:ext uri="{BB962C8B-B14F-4D97-AF65-F5344CB8AC3E}">
        <p14:creationId xmlns:p14="http://schemas.microsoft.com/office/powerpoint/2010/main" val="426967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7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A9B401A-14AF-4617-80FB-4616FE03543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Applicazioni GIS (desktop)</a:t>
            </a:r>
          </a:p>
        </p:txBody>
      </p:sp>
      <p:pic>
        <p:nvPicPr>
          <p:cNvPr id="2050" name="Picture 2" descr="Risultati immagini per qgis">
            <a:extLst>
              <a:ext uri="{FF2B5EF4-FFF2-40B4-BE49-F238E27FC236}">
                <a16:creationId xmlns:a16="http://schemas.microsoft.com/office/drawing/2014/main" id="{9DE13C0B-F33A-47A0-9BFB-41228017F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546" y="961812"/>
            <a:ext cx="6994307" cy="4930987"/>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78FBC601-9B34-4755-BBE2-A79D90A97AC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9836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44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Proiezioni</a:t>
            </a:r>
          </a:p>
        </p:txBody>
      </p:sp>
      <p:pic>
        <p:nvPicPr>
          <p:cNvPr id="3074" name="Picture 2" descr="proiezioni cartografiche">
            <a:extLst>
              <a:ext uri="{FF2B5EF4-FFF2-40B4-BE49-F238E27FC236}">
                <a16:creationId xmlns:a16="http://schemas.microsoft.com/office/drawing/2014/main" id="{0281C9DB-B538-4D96-B195-0E24966A6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710" y="784013"/>
            <a:ext cx="4123891" cy="555406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9F6195D1-3EB4-456E-8411-AC3F30BA8618}"/>
              </a:ext>
            </a:extLst>
          </p:cNvPr>
          <p:cNvSpPr txBox="1"/>
          <p:nvPr/>
        </p:nvSpPr>
        <p:spPr>
          <a:xfrm>
            <a:off x="7639050" y="2698602"/>
            <a:ext cx="3714749" cy="1292090"/>
          </a:xfrm>
          <a:prstGeom prst="rect">
            <a:avLst/>
          </a:prstGeom>
        </p:spPr>
        <p:txBody>
          <a:bodyPr vert="horz" lIns="91440" tIns="45720" rIns="91440" bIns="45720" rtlCol="0">
            <a:noAutofit/>
          </a:bodyPr>
          <a:lstStyle/>
          <a:p>
            <a:pPr>
              <a:lnSpc>
                <a:spcPct val="90000"/>
              </a:lnSpc>
              <a:spcAft>
                <a:spcPts val="600"/>
              </a:spcAft>
            </a:pPr>
            <a:r>
              <a:rPr lang="en-US" sz="2000" dirty="0"/>
              <a:t>In </a:t>
            </a:r>
            <a:r>
              <a:rPr lang="en-US" sz="2000" dirty="0" err="1"/>
              <a:t>ogni</a:t>
            </a:r>
            <a:r>
              <a:rPr lang="en-US" sz="2000" dirty="0"/>
              <a:t> </a:t>
            </a:r>
            <a:r>
              <a:rPr lang="en-US" sz="2000" dirty="0" err="1"/>
              <a:t>caso</a:t>
            </a:r>
            <a:r>
              <a:rPr lang="en-US" sz="2000" dirty="0"/>
              <a:t> la </a:t>
            </a:r>
            <a:r>
              <a:rPr lang="en-US" sz="2000" dirty="0" err="1"/>
              <a:t>distorsione</a:t>
            </a:r>
            <a:r>
              <a:rPr lang="en-US" sz="2000" dirty="0"/>
              <a:t> del </a:t>
            </a:r>
            <a:r>
              <a:rPr lang="en-US" sz="2000" dirty="0" err="1"/>
              <a:t>risultato</a:t>
            </a:r>
            <a:r>
              <a:rPr lang="en-US" sz="2000" dirty="0"/>
              <a:t> </a:t>
            </a:r>
            <a:r>
              <a:rPr lang="en-US" sz="2000" dirty="0" err="1"/>
              <a:t>cartografico</a:t>
            </a:r>
            <a:r>
              <a:rPr lang="en-US" sz="2000" dirty="0"/>
              <a:t> è </a:t>
            </a:r>
            <a:r>
              <a:rPr lang="en-US" sz="2000" dirty="0" err="1"/>
              <a:t>inevitabile</a:t>
            </a:r>
            <a:r>
              <a:rPr lang="en-US" sz="2000" dirty="0"/>
              <a:t> </a:t>
            </a:r>
            <a:r>
              <a:rPr lang="en-US" sz="2000" dirty="0" err="1"/>
              <a:t>perché</a:t>
            </a:r>
            <a:r>
              <a:rPr lang="en-US" sz="2000" dirty="0"/>
              <a:t> </a:t>
            </a:r>
            <a:r>
              <a:rPr lang="en-US" sz="2000" dirty="0" err="1"/>
              <a:t>trasferire</a:t>
            </a:r>
            <a:r>
              <a:rPr lang="en-US" sz="2000" dirty="0"/>
              <a:t> </a:t>
            </a:r>
            <a:r>
              <a:rPr lang="en-US" sz="2000" dirty="0" err="1"/>
              <a:t>su</a:t>
            </a:r>
            <a:r>
              <a:rPr lang="en-US" sz="2000" dirty="0"/>
              <a:t> un piano una </a:t>
            </a:r>
            <a:r>
              <a:rPr lang="en-US" sz="2000" dirty="0" err="1"/>
              <a:t>superficie</a:t>
            </a:r>
            <a:r>
              <a:rPr lang="en-US" sz="2000" dirty="0"/>
              <a:t> </a:t>
            </a:r>
            <a:r>
              <a:rPr lang="en-US" sz="2000" dirty="0" err="1"/>
              <a:t>sferoidale</a:t>
            </a:r>
            <a:r>
              <a:rPr lang="en-US" sz="2000" dirty="0"/>
              <a:t> porta </a:t>
            </a:r>
            <a:r>
              <a:rPr lang="en-US" sz="2000" dirty="0" err="1"/>
              <a:t>sempre</a:t>
            </a:r>
            <a:r>
              <a:rPr lang="en-US" sz="2000" dirty="0"/>
              <a:t> a </a:t>
            </a:r>
            <a:r>
              <a:rPr lang="en-US" sz="2000" b="1" dirty="0" err="1"/>
              <a:t>deformazioni</a:t>
            </a:r>
            <a:r>
              <a:rPr lang="en-US" sz="2000" dirty="0"/>
              <a:t> </a:t>
            </a:r>
            <a:r>
              <a:rPr lang="en-US" sz="2000" dirty="0" err="1"/>
              <a:t>che</a:t>
            </a:r>
            <a:r>
              <a:rPr lang="en-US" sz="2000" dirty="0"/>
              <a:t> </a:t>
            </a:r>
            <a:r>
              <a:rPr lang="en-US" sz="2000" dirty="0" err="1"/>
              <a:t>sono</a:t>
            </a:r>
            <a:r>
              <a:rPr lang="en-US" sz="2000" dirty="0"/>
              <a:t> </a:t>
            </a:r>
            <a:r>
              <a:rPr lang="en-US" sz="2000" dirty="0" err="1"/>
              <a:t>maggiori</a:t>
            </a:r>
            <a:r>
              <a:rPr lang="en-US" sz="2000" dirty="0"/>
              <a:t> </a:t>
            </a:r>
            <a:r>
              <a:rPr lang="en-US" sz="2000" dirty="0" err="1"/>
              <a:t>quanto</a:t>
            </a:r>
            <a:r>
              <a:rPr lang="en-US" sz="2000" dirty="0"/>
              <a:t> </a:t>
            </a:r>
            <a:r>
              <a:rPr lang="en-US" sz="2000" dirty="0" err="1"/>
              <a:t>più</a:t>
            </a:r>
            <a:r>
              <a:rPr lang="en-US" sz="2000" dirty="0"/>
              <a:t> </a:t>
            </a:r>
            <a:r>
              <a:rPr lang="en-US" sz="2000" dirty="0" err="1"/>
              <a:t>grande</a:t>
            </a:r>
            <a:r>
              <a:rPr lang="en-US" sz="2000" dirty="0"/>
              <a:t> è </a:t>
            </a:r>
            <a:r>
              <a:rPr lang="en-US" sz="2000" dirty="0" err="1"/>
              <a:t>l’area</a:t>
            </a:r>
            <a:r>
              <a:rPr lang="en-US" sz="2000" dirty="0"/>
              <a:t> da </a:t>
            </a:r>
            <a:r>
              <a:rPr lang="en-US" sz="2000" dirty="0" err="1"/>
              <a:t>rappresentare</a:t>
            </a:r>
            <a:r>
              <a:rPr lang="en-US" sz="2000" dirty="0"/>
              <a:t>.</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4FAB73BC-B049-4115-A692-8D63A059BFB8}" type="slidenum">
              <a:rPr lang="en-US">
                <a:solidFill>
                  <a:prstClr val="black">
                    <a:tint val="75000"/>
                  </a:prstClr>
                </a:solidFill>
              </a:rPr>
              <a:pPr>
                <a:spcAft>
                  <a:spcPts val="600"/>
                </a:spcAft>
              </a:pPr>
              <a:t>20</a:t>
            </a:fld>
            <a:endParaRPr lang="en-US">
              <a:solidFill>
                <a:prstClr val="black">
                  <a:tint val="75000"/>
                </a:prstClr>
              </a:solidFill>
            </a:endParaRPr>
          </a:p>
        </p:txBody>
      </p:sp>
    </p:spTree>
    <p:extLst>
      <p:ext uri="{BB962C8B-B14F-4D97-AF65-F5344CB8AC3E}">
        <p14:creationId xmlns:p14="http://schemas.microsoft.com/office/powerpoint/2010/main" val="68972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EPSG</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21</a:t>
            </a:fld>
            <a:endParaRPr lang="en-US">
              <a:solidFill>
                <a:schemeClr val="tx1">
                  <a:alpha val="80000"/>
                </a:schemeClr>
              </a:solidFill>
            </a:endParaRPr>
          </a:p>
        </p:txBody>
      </p:sp>
      <p:sp>
        <p:nvSpPr>
          <p:cNvPr id="11" name="CasellaDiTesto 10">
            <a:extLst>
              <a:ext uri="{FF2B5EF4-FFF2-40B4-BE49-F238E27FC236}">
                <a16:creationId xmlns:a16="http://schemas.microsoft.com/office/drawing/2014/main" id="{B89924DC-0B46-4D17-B805-5CEF19EA707C}"/>
              </a:ext>
            </a:extLst>
          </p:cNvPr>
          <p:cNvSpPr txBox="1"/>
          <p:nvPr/>
        </p:nvSpPr>
        <p:spPr>
          <a:xfrm>
            <a:off x="4038600" y="1041737"/>
            <a:ext cx="7148752" cy="2031325"/>
          </a:xfrm>
          <a:prstGeom prst="rect">
            <a:avLst/>
          </a:prstGeom>
          <a:noFill/>
        </p:spPr>
        <p:txBody>
          <a:bodyPr wrap="none" rtlCol="0">
            <a:spAutoFit/>
          </a:bodyPr>
          <a:lstStyle/>
          <a:p>
            <a:r>
              <a:rPr lang="en-US" b="1" dirty="0">
                <a:hlinkClick r:id="rId3"/>
              </a:rPr>
              <a:t>www.epsg-registry.org</a:t>
            </a:r>
            <a:endParaRPr lang="en-US" b="1" dirty="0"/>
          </a:p>
          <a:p>
            <a:r>
              <a:rPr lang="en-US" dirty="0"/>
              <a:t>The EPSG Geodetic Parameter Dataset is a structured </a:t>
            </a:r>
          </a:p>
          <a:p>
            <a:r>
              <a:rPr lang="en-US" dirty="0"/>
              <a:t>dataset of Coordinate Reference Systems and Coordinate Transformations.</a:t>
            </a:r>
          </a:p>
          <a:p>
            <a:endParaRPr lang="en-US" dirty="0"/>
          </a:p>
          <a:p>
            <a:r>
              <a:rPr lang="it-IT" b="1" dirty="0">
                <a:hlinkClick r:id="rId4"/>
              </a:rPr>
              <a:t>https://epsg.io/</a:t>
            </a:r>
            <a:endParaRPr lang="it-IT" b="1" dirty="0"/>
          </a:p>
          <a:p>
            <a:r>
              <a:rPr lang="it-IT" b="1" dirty="0">
                <a:hlinkClick r:id="rId5"/>
              </a:rPr>
              <a:t>http://spatialreference.org/</a:t>
            </a:r>
            <a:endParaRPr lang="it-IT" b="1" dirty="0"/>
          </a:p>
          <a:p>
            <a:r>
              <a:rPr lang="en-US" dirty="0"/>
              <a:t>Find a coordinate system and get position on a map.</a:t>
            </a:r>
          </a:p>
        </p:txBody>
      </p:sp>
      <p:pic>
        <p:nvPicPr>
          <p:cNvPr id="13" name="Elemento grafico 12" descr="Faccia sorpresa senza riempimento">
            <a:extLst>
              <a:ext uri="{FF2B5EF4-FFF2-40B4-BE49-F238E27FC236}">
                <a16:creationId xmlns:a16="http://schemas.microsoft.com/office/drawing/2014/main" id="{62A5F0C4-6AF8-46ED-9D99-560161156F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61121" y="4477869"/>
            <a:ext cx="914400" cy="914400"/>
          </a:xfrm>
          <a:prstGeom prst="rect">
            <a:avLst/>
          </a:prstGeom>
        </p:spPr>
      </p:pic>
      <p:sp>
        <p:nvSpPr>
          <p:cNvPr id="14" name="Rettangolo 13">
            <a:extLst>
              <a:ext uri="{FF2B5EF4-FFF2-40B4-BE49-F238E27FC236}">
                <a16:creationId xmlns:a16="http://schemas.microsoft.com/office/drawing/2014/main" id="{3146BB81-D6CD-443D-A19F-29D963491C4D}"/>
              </a:ext>
            </a:extLst>
          </p:cNvPr>
          <p:cNvSpPr/>
          <p:nvPr/>
        </p:nvSpPr>
        <p:spPr>
          <a:xfrm>
            <a:off x="6608374" y="5392269"/>
            <a:ext cx="1431802" cy="369332"/>
          </a:xfrm>
          <a:prstGeom prst="rect">
            <a:avLst/>
          </a:prstGeom>
        </p:spPr>
        <p:txBody>
          <a:bodyPr wrap="none">
            <a:spAutoFit/>
          </a:bodyPr>
          <a:lstStyle/>
          <a:p>
            <a:r>
              <a:rPr lang="it-IT" dirty="0">
                <a:solidFill>
                  <a:srgbClr val="000000"/>
                </a:solidFill>
                <a:latin typeface="OpenSansBold"/>
              </a:rPr>
              <a:t>EPSG:900913</a:t>
            </a:r>
          </a:p>
        </p:txBody>
      </p:sp>
    </p:spTree>
    <p:extLst>
      <p:ext uri="{BB962C8B-B14F-4D97-AF65-F5344CB8AC3E}">
        <p14:creationId xmlns:p14="http://schemas.microsoft.com/office/powerpoint/2010/main" val="4246912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5C2885D0-8E9A-4FE0-AA67-B1C73B073AE5}"/>
              </a:ext>
            </a:extLst>
          </p:cNvPr>
          <p:cNvSpPr>
            <a:spLocks noGrp="1"/>
          </p:cNvSpPr>
          <p:nvPr>
            <p:ph type="ftr" sz="quarter" idx="11"/>
          </p:nvPr>
        </p:nvSpPr>
        <p:spPr/>
        <p:txBody>
          <a:bodyPr/>
          <a:lstStyle/>
          <a:p>
            <a:r>
              <a:rPr lang="en-US"/>
              <a:t>GIS in C++</a:t>
            </a:r>
            <a:endParaRPr lang="en-US" dirty="0"/>
          </a:p>
        </p:txBody>
      </p:sp>
      <p:sp>
        <p:nvSpPr>
          <p:cNvPr id="5" name="Segnaposto numero diapositiva 4">
            <a:extLst>
              <a:ext uri="{FF2B5EF4-FFF2-40B4-BE49-F238E27FC236}">
                <a16:creationId xmlns:a16="http://schemas.microsoft.com/office/drawing/2014/main" id="{67A9BDD3-2705-4307-9041-0F861EC61DC9}"/>
              </a:ext>
            </a:extLst>
          </p:cNvPr>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6" name="Immagine 5">
            <a:extLst>
              <a:ext uri="{FF2B5EF4-FFF2-40B4-BE49-F238E27FC236}">
                <a16:creationId xmlns:a16="http://schemas.microsoft.com/office/drawing/2014/main" id="{0188EE0C-0D81-4352-B7E9-B5999B7A8E5C}"/>
              </a:ext>
            </a:extLst>
          </p:cNvPr>
          <p:cNvPicPr>
            <a:picLocks noChangeAspect="1"/>
          </p:cNvPicPr>
          <p:nvPr/>
        </p:nvPicPr>
        <p:blipFill>
          <a:blip r:embed="rId2"/>
          <a:stretch>
            <a:fillRect/>
          </a:stretch>
        </p:blipFill>
        <p:spPr>
          <a:xfrm>
            <a:off x="1823441" y="42390"/>
            <a:ext cx="8545118" cy="6773220"/>
          </a:xfrm>
          <a:prstGeom prst="rect">
            <a:avLst/>
          </a:prstGeom>
        </p:spPr>
      </p:pic>
    </p:spTree>
    <p:extLst>
      <p:ext uri="{BB962C8B-B14F-4D97-AF65-F5344CB8AC3E}">
        <p14:creationId xmlns:p14="http://schemas.microsoft.com/office/powerpoint/2010/main" val="208120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4C797B75-09F2-48ED-B01E-2C88CDC26FA1}"/>
              </a:ext>
            </a:extLst>
          </p:cNvPr>
          <p:cNvSpPr>
            <a:spLocks noGrp="1"/>
          </p:cNvSpPr>
          <p:nvPr>
            <p:ph type="ftr" sz="quarter" idx="11"/>
          </p:nvPr>
        </p:nvSpPr>
        <p:spPr/>
        <p:txBody>
          <a:bodyPr/>
          <a:lstStyle/>
          <a:p>
            <a:r>
              <a:rPr lang="en-US"/>
              <a:t>GIS in C++</a:t>
            </a:r>
            <a:endParaRPr lang="en-US" dirty="0"/>
          </a:p>
        </p:txBody>
      </p:sp>
      <p:sp>
        <p:nvSpPr>
          <p:cNvPr id="5" name="Segnaposto numero diapositiva 4">
            <a:extLst>
              <a:ext uri="{FF2B5EF4-FFF2-40B4-BE49-F238E27FC236}">
                <a16:creationId xmlns:a16="http://schemas.microsoft.com/office/drawing/2014/main" id="{DE55BA47-15C1-4FCB-AE8D-B40BAE6C5619}"/>
              </a:ext>
            </a:extLst>
          </p:cNvPr>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7" name="Immagine 6">
            <a:extLst>
              <a:ext uri="{FF2B5EF4-FFF2-40B4-BE49-F238E27FC236}">
                <a16:creationId xmlns:a16="http://schemas.microsoft.com/office/drawing/2014/main" id="{E15607D1-032C-457F-8BBF-107D3383C7F0}"/>
              </a:ext>
            </a:extLst>
          </p:cNvPr>
          <p:cNvPicPr>
            <a:picLocks noChangeAspect="1"/>
          </p:cNvPicPr>
          <p:nvPr/>
        </p:nvPicPr>
        <p:blipFill>
          <a:blip r:embed="rId2"/>
          <a:stretch>
            <a:fillRect/>
          </a:stretch>
        </p:blipFill>
        <p:spPr>
          <a:xfrm>
            <a:off x="1823441" y="42390"/>
            <a:ext cx="8545118" cy="6773220"/>
          </a:xfrm>
          <a:prstGeom prst="rect">
            <a:avLst/>
          </a:prstGeom>
        </p:spPr>
      </p:pic>
    </p:spTree>
    <p:extLst>
      <p:ext uri="{BB962C8B-B14F-4D97-AF65-F5344CB8AC3E}">
        <p14:creationId xmlns:p14="http://schemas.microsoft.com/office/powerpoint/2010/main" val="13757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PROJ4</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24</a:t>
            </a:fld>
            <a:endParaRPr lang="en-US">
              <a:solidFill>
                <a:schemeClr val="tx1">
                  <a:alpha val="80000"/>
                </a:schemeClr>
              </a:solidFill>
            </a:endParaRPr>
          </a:p>
        </p:txBody>
      </p:sp>
      <p:sp>
        <p:nvSpPr>
          <p:cNvPr id="9" name="CasellaDiTesto 8">
            <a:extLst>
              <a:ext uri="{FF2B5EF4-FFF2-40B4-BE49-F238E27FC236}">
                <a16:creationId xmlns:a16="http://schemas.microsoft.com/office/drawing/2014/main" id="{5E68A4E2-2854-49A9-A247-41EC5B242301}"/>
              </a:ext>
            </a:extLst>
          </p:cNvPr>
          <p:cNvSpPr txBox="1"/>
          <p:nvPr/>
        </p:nvSpPr>
        <p:spPr>
          <a:xfrm>
            <a:off x="4038600" y="2551837"/>
            <a:ext cx="7129259" cy="1754326"/>
          </a:xfrm>
          <a:prstGeom prst="rect">
            <a:avLst/>
          </a:prstGeom>
          <a:noFill/>
        </p:spPr>
        <p:txBody>
          <a:bodyPr wrap="none" rtlCol="0">
            <a:spAutoFit/>
          </a:bodyPr>
          <a:lstStyle/>
          <a:p>
            <a:r>
              <a:rPr lang="en-US" dirty="0"/>
              <a:t>PROJ4 is a generic coordinate transformation software, </a:t>
            </a:r>
          </a:p>
          <a:p>
            <a:r>
              <a:rPr lang="en-US" dirty="0"/>
              <a:t>that transforms geospatial coordinates from one </a:t>
            </a:r>
          </a:p>
          <a:p>
            <a:r>
              <a:rPr lang="en-US" dirty="0"/>
              <a:t>coordinate reference system (CRS) to another. </a:t>
            </a:r>
          </a:p>
          <a:p>
            <a:r>
              <a:rPr lang="en-US" dirty="0"/>
              <a:t>This includes cartographic projections as well as geodetic transformations.</a:t>
            </a:r>
          </a:p>
          <a:p>
            <a:endParaRPr lang="en-US" dirty="0"/>
          </a:p>
          <a:p>
            <a:r>
              <a:rPr lang="it-IT" b="1" dirty="0">
                <a:hlinkClick r:id="rId3"/>
              </a:rPr>
              <a:t>https://proj4.org/</a:t>
            </a:r>
            <a:endParaRPr lang="it-IT" b="1" dirty="0"/>
          </a:p>
        </p:txBody>
      </p:sp>
    </p:spTree>
    <p:extLst>
      <p:ext uri="{BB962C8B-B14F-4D97-AF65-F5344CB8AC3E}">
        <p14:creationId xmlns:p14="http://schemas.microsoft.com/office/powerpoint/2010/main" val="421790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69CCDB8C-06C1-4A6B-B889-E49682C52C98}"/>
              </a:ext>
            </a:extLst>
          </p:cNvPr>
          <p:cNvSpPr>
            <a:spLocks noGrp="1"/>
          </p:cNvSpPr>
          <p:nvPr>
            <p:ph type="ftr" sz="quarter" idx="11"/>
          </p:nvPr>
        </p:nvSpPr>
        <p:spPr/>
        <p:txBody>
          <a:bodyPr/>
          <a:lstStyle/>
          <a:p>
            <a:r>
              <a:rPr lang="en-US"/>
              <a:t>Italian C++ Community – GIS in C++</a:t>
            </a:r>
            <a:endParaRPr lang="en-US" dirty="0"/>
          </a:p>
        </p:txBody>
      </p:sp>
      <p:sp>
        <p:nvSpPr>
          <p:cNvPr id="5" name="Segnaposto numero diapositiva 4">
            <a:extLst>
              <a:ext uri="{FF2B5EF4-FFF2-40B4-BE49-F238E27FC236}">
                <a16:creationId xmlns:a16="http://schemas.microsoft.com/office/drawing/2014/main" id="{71DAD518-4C3F-4EFF-A121-701B6C9012FA}"/>
              </a:ext>
            </a:extLst>
          </p:cNvPr>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7" name="Immagine 6">
            <a:extLst>
              <a:ext uri="{FF2B5EF4-FFF2-40B4-BE49-F238E27FC236}">
                <a16:creationId xmlns:a16="http://schemas.microsoft.com/office/drawing/2014/main" id="{D9928561-29A6-47DF-B333-111F36A05B68}"/>
              </a:ext>
            </a:extLst>
          </p:cNvPr>
          <p:cNvPicPr>
            <a:picLocks noChangeAspect="1"/>
          </p:cNvPicPr>
          <p:nvPr/>
        </p:nvPicPr>
        <p:blipFill>
          <a:blip r:embed="rId2"/>
          <a:stretch>
            <a:fillRect/>
          </a:stretch>
        </p:blipFill>
        <p:spPr>
          <a:xfrm>
            <a:off x="972244" y="2114550"/>
            <a:ext cx="10247511" cy="2443320"/>
          </a:xfrm>
          <a:prstGeom prst="rect">
            <a:avLst/>
          </a:prstGeom>
        </p:spPr>
      </p:pic>
    </p:spTree>
    <p:extLst>
      <p:ext uri="{BB962C8B-B14F-4D97-AF65-F5344CB8AC3E}">
        <p14:creationId xmlns:p14="http://schemas.microsoft.com/office/powerpoint/2010/main" val="2943571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BA59A4DF-4803-4A6E-A80D-D2ED268EC8B5}"/>
              </a:ext>
            </a:extLst>
          </p:cNvPr>
          <p:cNvSpPr>
            <a:spLocks noGrp="1"/>
          </p:cNvSpPr>
          <p:nvPr>
            <p:ph type="ftr" sz="quarter" idx="11"/>
          </p:nvPr>
        </p:nvSpPr>
        <p:spPr/>
        <p:txBody>
          <a:bodyPr/>
          <a:lstStyle/>
          <a:p>
            <a:r>
              <a:rPr lang="en-US"/>
              <a:t>Italian C++ Community – GIS in C++</a:t>
            </a:r>
            <a:endParaRPr lang="en-US" dirty="0"/>
          </a:p>
        </p:txBody>
      </p:sp>
      <p:sp>
        <p:nvSpPr>
          <p:cNvPr id="5" name="Segnaposto numero diapositiva 4">
            <a:extLst>
              <a:ext uri="{FF2B5EF4-FFF2-40B4-BE49-F238E27FC236}">
                <a16:creationId xmlns:a16="http://schemas.microsoft.com/office/drawing/2014/main" id="{D4744263-3019-4047-BED0-C6B7A1BE6DCC}"/>
              </a:ext>
            </a:extLst>
          </p:cNvPr>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6" name="Immagine 5">
            <a:extLst>
              <a:ext uri="{FF2B5EF4-FFF2-40B4-BE49-F238E27FC236}">
                <a16:creationId xmlns:a16="http://schemas.microsoft.com/office/drawing/2014/main" id="{F186FEC2-1FC6-468C-8A75-2D93AD8808EB}"/>
              </a:ext>
            </a:extLst>
          </p:cNvPr>
          <p:cNvPicPr>
            <a:picLocks noChangeAspect="1"/>
          </p:cNvPicPr>
          <p:nvPr/>
        </p:nvPicPr>
        <p:blipFill>
          <a:blip r:embed="rId2"/>
          <a:stretch>
            <a:fillRect/>
          </a:stretch>
        </p:blipFill>
        <p:spPr>
          <a:xfrm>
            <a:off x="327807" y="837838"/>
            <a:ext cx="11536385" cy="5182323"/>
          </a:xfrm>
          <a:prstGeom prst="rect">
            <a:avLst/>
          </a:prstGeom>
        </p:spPr>
      </p:pic>
    </p:spTree>
    <p:extLst>
      <p:ext uri="{BB962C8B-B14F-4D97-AF65-F5344CB8AC3E}">
        <p14:creationId xmlns:p14="http://schemas.microsoft.com/office/powerpoint/2010/main" val="167965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8F0DD363-9E6F-4E15-89C0-4F2BC7E3BB6C}"/>
              </a:ext>
            </a:extLst>
          </p:cNvPr>
          <p:cNvSpPr>
            <a:spLocks noGrp="1"/>
          </p:cNvSpPr>
          <p:nvPr>
            <p:ph type="title"/>
          </p:nvPr>
        </p:nvSpPr>
        <p:spPr>
          <a:xfrm>
            <a:off x="3045368" y="2043663"/>
            <a:ext cx="6105194" cy="1870611"/>
          </a:xfrm>
        </p:spPr>
        <p:txBody>
          <a:bodyPr vert="horz" lIns="91440" tIns="45720" rIns="91440" bIns="45720" rtlCol="0" anchor="b">
            <a:normAutofit fontScale="90000"/>
          </a:bodyPr>
          <a:lstStyle/>
          <a:p>
            <a:pPr algn="ctr"/>
            <a:r>
              <a:rPr lang="en-US" sz="4700" b="1" kern="1200" dirty="0">
                <a:solidFill>
                  <a:schemeClr val="bg1"/>
                </a:solidFill>
                <a:latin typeface="+mj-lt"/>
                <a:ea typeface="+mj-ea"/>
                <a:cs typeface="+mj-cs"/>
              </a:rPr>
              <a:t>DEMO</a:t>
            </a:r>
          </a:p>
          <a:p>
            <a:pPr algn="ctr"/>
            <a:endParaRPr lang="en-US" sz="4700" kern="1200" dirty="0">
              <a:solidFill>
                <a:schemeClr val="bg1"/>
              </a:solidFill>
              <a:latin typeface="+mj-lt"/>
              <a:ea typeface="+mj-ea"/>
              <a:cs typeface="+mj-cs"/>
            </a:endParaRPr>
          </a:p>
          <a:p>
            <a:pPr algn="ctr"/>
            <a:r>
              <a:rPr lang="en-US" sz="4800" dirty="0" err="1">
                <a:solidFill>
                  <a:schemeClr val="bg1"/>
                </a:solidFill>
              </a:rPr>
              <a:t>Trasformazione</a:t>
            </a:r>
            <a:r>
              <a:rPr lang="en-US" sz="4800" dirty="0">
                <a:solidFill>
                  <a:schemeClr val="bg1"/>
                </a:solidFill>
              </a:rPr>
              <a:t> SR</a:t>
            </a:r>
            <a:br>
              <a:rPr lang="en-US" sz="4800" dirty="0">
                <a:solidFill>
                  <a:schemeClr val="bg1"/>
                </a:solidFill>
              </a:rPr>
            </a:br>
            <a:endParaRPr lang="en-US" sz="4700" kern="1200" dirty="0">
              <a:solidFill>
                <a:schemeClr val="bg1"/>
              </a:solidFill>
            </a:endParaRPr>
          </a:p>
        </p:txBody>
      </p:sp>
      <p:sp>
        <p:nvSpPr>
          <p:cNvPr id="4" name="Segnaposto piè di pagina 3">
            <a:extLst>
              <a:ext uri="{FF2B5EF4-FFF2-40B4-BE49-F238E27FC236}">
                <a16:creationId xmlns:a16="http://schemas.microsoft.com/office/drawing/2014/main" id="{B213FE20-2038-46DC-871A-7E3B1A64A10F}"/>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spcAft>
                <a:spcPts val="600"/>
              </a:spcAft>
            </a:pPr>
            <a:r>
              <a:rPr lang="en-US" sz="1000" kern="1200">
                <a:solidFill>
                  <a:srgbClr val="898989"/>
                </a:solidFill>
                <a:latin typeface="+mn-lt"/>
                <a:ea typeface="+mn-ea"/>
                <a:cs typeface="+mn-cs"/>
              </a:rPr>
              <a:t>GIS in C++</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000">
                <a:solidFill>
                  <a:srgbClr val="898989"/>
                </a:solidFill>
              </a:rPr>
              <a:pPr>
                <a:spcAft>
                  <a:spcPts val="600"/>
                </a:spcAft>
              </a:pPr>
              <a:t>27</a:t>
            </a:fld>
            <a:endParaRPr lang="en-US" sz="1000">
              <a:solidFill>
                <a:srgbClr val="898989"/>
              </a:solidFill>
            </a:endParaRPr>
          </a:p>
        </p:txBody>
      </p:sp>
      <p:pic>
        <p:nvPicPr>
          <p:cNvPr id="14" name="Picture 1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asellaDiTesto 7">
            <a:extLst>
              <a:ext uri="{FF2B5EF4-FFF2-40B4-BE49-F238E27FC236}">
                <a16:creationId xmlns:a16="http://schemas.microsoft.com/office/drawing/2014/main" id="{5710D572-B9F9-416D-A0E6-38BB4A3E9F27}"/>
              </a:ext>
            </a:extLst>
          </p:cNvPr>
          <p:cNvSpPr txBox="1"/>
          <p:nvPr/>
        </p:nvSpPr>
        <p:spPr>
          <a:xfrm>
            <a:off x="5264931" y="3729486"/>
            <a:ext cx="2085827" cy="1754326"/>
          </a:xfrm>
          <a:prstGeom prst="rect">
            <a:avLst/>
          </a:prstGeom>
          <a:noFill/>
        </p:spPr>
        <p:txBody>
          <a:bodyPr wrap="none" rtlCol="0">
            <a:spAutoFit/>
          </a:bodyPr>
          <a:lstStyle/>
          <a:p>
            <a:r>
              <a:rPr lang="it-IT" b="1" dirty="0" err="1">
                <a:solidFill>
                  <a:schemeClr val="bg1"/>
                </a:solidFill>
              </a:rPr>
              <a:t>Functions</a:t>
            </a:r>
            <a:r>
              <a:rPr lang="it-IT" b="1" dirty="0">
                <a:solidFill>
                  <a:schemeClr val="bg1"/>
                </a:solidFill>
              </a:rPr>
              <a:t> proj4</a:t>
            </a:r>
          </a:p>
          <a:p>
            <a:pPr marL="285750" indent="-285750">
              <a:buFont typeface="Arial" panose="020B0604020202020204" pitchFamily="34" charset="0"/>
              <a:buChar char="•"/>
            </a:pPr>
            <a:r>
              <a:rPr lang="it-IT" dirty="0" err="1">
                <a:solidFill>
                  <a:schemeClr val="bg1"/>
                </a:solidFill>
              </a:rPr>
              <a:t>pj_init_plus</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pj_is_latlong</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pj_transform</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pj_get_errno_ref</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pj_strerrno</a:t>
            </a:r>
            <a:endParaRPr lang="it-IT" dirty="0">
              <a:solidFill>
                <a:schemeClr val="bg1"/>
              </a:solidFill>
            </a:endParaRPr>
          </a:p>
        </p:txBody>
      </p:sp>
    </p:spTree>
    <p:extLst>
      <p:ext uri="{BB962C8B-B14F-4D97-AF65-F5344CB8AC3E}">
        <p14:creationId xmlns:p14="http://schemas.microsoft.com/office/powerpoint/2010/main" val="1406594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000" dirty="0">
                <a:solidFill>
                  <a:schemeClr val="bg1"/>
                </a:solidFill>
              </a:rPr>
              <a:t>Matrici di trasformazione</a:t>
            </a:r>
            <a:endParaRPr lang="en-US" sz="20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28</a:t>
            </a:fld>
            <a:endParaRPr lang="en-US">
              <a:solidFill>
                <a:schemeClr val="tx1">
                  <a:alpha val="80000"/>
                </a:schemeClr>
              </a:solidFill>
            </a:endParaRPr>
          </a:p>
        </p:txBody>
      </p:sp>
      <p:sp>
        <p:nvSpPr>
          <p:cNvPr id="7" name="CasellaDiTesto 6">
            <a:extLst>
              <a:ext uri="{FF2B5EF4-FFF2-40B4-BE49-F238E27FC236}">
                <a16:creationId xmlns:a16="http://schemas.microsoft.com/office/drawing/2014/main" id="{7587AFCA-89D2-4929-AD40-6025FA324F9B}"/>
              </a:ext>
            </a:extLst>
          </p:cNvPr>
          <p:cNvSpPr txBox="1"/>
          <p:nvPr/>
        </p:nvSpPr>
        <p:spPr>
          <a:xfrm>
            <a:off x="3849216" y="1279919"/>
            <a:ext cx="3463128" cy="1200329"/>
          </a:xfrm>
          <a:prstGeom prst="rect">
            <a:avLst/>
          </a:prstGeom>
          <a:noFill/>
        </p:spPr>
        <p:txBody>
          <a:bodyPr wrap="none" rtlCol="0">
            <a:spAutoFit/>
          </a:bodyPr>
          <a:lstStyle/>
          <a:p>
            <a:r>
              <a:rPr lang="it-IT" b="1" dirty="0"/>
              <a:t>Vista corrente (coordinate world)</a:t>
            </a:r>
          </a:p>
          <a:p>
            <a:pPr marL="285750" indent="-285750">
              <a:buFont typeface="Arial" panose="020B0604020202020204" pitchFamily="34" charset="0"/>
              <a:buChar char="•"/>
            </a:pPr>
            <a:r>
              <a:rPr lang="it-IT" dirty="0"/>
              <a:t>Punto centrale</a:t>
            </a:r>
          </a:p>
          <a:p>
            <a:pPr marL="285750" indent="-285750">
              <a:buFont typeface="Arial" panose="020B0604020202020204" pitchFamily="34" charset="0"/>
              <a:buChar char="•"/>
            </a:pPr>
            <a:r>
              <a:rPr lang="it-IT" dirty="0"/>
              <a:t>Risoluzione (mt/</a:t>
            </a:r>
            <a:r>
              <a:rPr lang="it-IT" dirty="0" err="1"/>
              <a:t>px</a:t>
            </a:r>
            <a:r>
              <a:rPr lang="it-IT" dirty="0"/>
              <a:t>)</a:t>
            </a:r>
          </a:p>
          <a:p>
            <a:pPr marL="285750" indent="-285750">
              <a:buFont typeface="Arial" panose="020B0604020202020204" pitchFamily="34" charset="0"/>
              <a:buChar char="•"/>
            </a:pPr>
            <a:r>
              <a:rPr lang="it-IT" dirty="0"/>
              <a:t>Angolo di rotazione</a:t>
            </a:r>
          </a:p>
        </p:txBody>
      </p:sp>
      <p:sp>
        <p:nvSpPr>
          <p:cNvPr id="8" name="CasellaDiTesto 7">
            <a:extLst>
              <a:ext uri="{FF2B5EF4-FFF2-40B4-BE49-F238E27FC236}">
                <a16:creationId xmlns:a16="http://schemas.microsoft.com/office/drawing/2014/main" id="{2D9B5813-F8F9-40FA-A616-96299E620182}"/>
              </a:ext>
            </a:extLst>
          </p:cNvPr>
          <p:cNvSpPr txBox="1"/>
          <p:nvPr/>
        </p:nvSpPr>
        <p:spPr>
          <a:xfrm>
            <a:off x="3849216" y="2690336"/>
            <a:ext cx="3671839" cy="1477328"/>
          </a:xfrm>
          <a:prstGeom prst="rect">
            <a:avLst/>
          </a:prstGeom>
          <a:noFill/>
        </p:spPr>
        <p:txBody>
          <a:bodyPr wrap="none" rtlCol="0">
            <a:spAutoFit/>
          </a:bodyPr>
          <a:lstStyle/>
          <a:p>
            <a:r>
              <a:rPr lang="it-IT" b="1" dirty="0"/>
              <a:t>Area di disegno (coordinate screen)</a:t>
            </a:r>
          </a:p>
          <a:p>
            <a:pPr marL="285750" indent="-285750">
              <a:buFont typeface="Arial" panose="020B0604020202020204" pitchFamily="34" charset="0"/>
              <a:buChar char="•"/>
            </a:pPr>
            <a:r>
              <a:rPr lang="it-IT" dirty="0"/>
              <a:t>Window </a:t>
            </a:r>
            <a:r>
              <a:rPr lang="it-IT" dirty="0" err="1"/>
              <a:t>Width</a:t>
            </a:r>
            <a:endParaRPr lang="it-IT" dirty="0"/>
          </a:p>
          <a:p>
            <a:pPr marL="285750" indent="-285750">
              <a:buFont typeface="Arial" panose="020B0604020202020204" pitchFamily="34" charset="0"/>
              <a:buChar char="•"/>
            </a:pPr>
            <a:r>
              <a:rPr lang="it-IT" dirty="0"/>
              <a:t>Window </a:t>
            </a:r>
            <a:r>
              <a:rPr lang="it-IT" dirty="0" err="1"/>
              <a:t>Height</a:t>
            </a:r>
            <a:endParaRPr lang="it-IT" dirty="0"/>
          </a:p>
          <a:p>
            <a:pPr marL="285750" indent="-285750">
              <a:buFont typeface="Arial" panose="020B0604020202020204" pitchFamily="34" charset="0"/>
              <a:buChar char="•"/>
            </a:pPr>
            <a:r>
              <a:rPr lang="it-IT" dirty="0"/>
              <a:t>Device Pixel Ratio</a:t>
            </a:r>
          </a:p>
          <a:p>
            <a:pPr marL="285750" indent="-285750">
              <a:buFont typeface="Arial" panose="020B0604020202020204" pitchFamily="34" charset="0"/>
              <a:buChar char="•"/>
            </a:pPr>
            <a:r>
              <a:rPr lang="it-IT" dirty="0"/>
              <a:t>Physical </a:t>
            </a:r>
            <a:r>
              <a:rPr lang="it-IT" dirty="0" err="1"/>
              <a:t>Dots</a:t>
            </a:r>
            <a:r>
              <a:rPr lang="it-IT" dirty="0"/>
              <a:t> Per Inch (DPI)</a:t>
            </a:r>
          </a:p>
        </p:txBody>
      </p:sp>
      <p:sp>
        <p:nvSpPr>
          <p:cNvPr id="10" name="CasellaDiTesto 9">
            <a:extLst>
              <a:ext uri="{FF2B5EF4-FFF2-40B4-BE49-F238E27FC236}">
                <a16:creationId xmlns:a16="http://schemas.microsoft.com/office/drawing/2014/main" id="{CD3CB3CB-FF25-4DBD-9B2C-CD0598CD208F}"/>
              </a:ext>
            </a:extLst>
          </p:cNvPr>
          <p:cNvSpPr txBox="1"/>
          <p:nvPr/>
        </p:nvSpPr>
        <p:spPr>
          <a:xfrm>
            <a:off x="3849216" y="4582560"/>
            <a:ext cx="7504584" cy="1477328"/>
          </a:xfrm>
          <a:prstGeom prst="rect">
            <a:avLst/>
          </a:prstGeom>
          <a:noFill/>
        </p:spPr>
        <p:txBody>
          <a:bodyPr wrap="square" rtlCol="0">
            <a:spAutoFit/>
          </a:bodyPr>
          <a:lstStyle/>
          <a:p>
            <a:r>
              <a:rPr lang="en-US" dirty="0"/>
              <a:t>Geometry is specified in device independent pixels. This includes widget and item geometry, event geometry, desktop, window and screen geometry, and animation velocities. Rendered output is in device pixels, which corresponds to the display resolution. The ratio between the device independent and device pixel coordinate systems is the </a:t>
            </a:r>
            <a:r>
              <a:rPr lang="en-US" dirty="0" err="1"/>
              <a:t>devicePixelRatio</a:t>
            </a:r>
            <a:r>
              <a:rPr lang="en-US" dirty="0"/>
              <a:t>.</a:t>
            </a:r>
            <a:endParaRPr lang="it-IT" dirty="0"/>
          </a:p>
        </p:txBody>
      </p:sp>
    </p:spTree>
    <p:extLst>
      <p:ext uri="{BB962C8B-B14F-4D97-AF65-F5344CB8AC3E}">
        <p14:creationId xmlns:p14="http://schemas.microsoft.com/office/powerpoint/2010/main" val="337564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000" dirty="0">
                <a:solidFill>
                  <a:schemeClr val="bg1"/>
                </a:solidFill>
              </a:rPr>
              <a:t>Matrici di trasformazione</a:t>
            </a:r>
            <a:endParaRPr lang="en-US" sz="20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29</a:t>
            </a:fld>
            <a:endParaRPr lang="en-US">
              <a:solidFill>
                <a:schemeClr val="tx1">
                  <a:alpha val="80000"/>
                </a:schemeClr>
              </a:solidFill>
            </a:endParaRPr>
          </a:p>
        </p:txBody>
      </p:sp>
      <p:sp>
        <p:nvSpPr>
          <p:cNvPr id="9" name="CasellaDiTesto 8">
            <a:extLst>
              <a:ext uri="{FF2B5EF4-FFF2-40B4-BE49-F238E27FC236}">
                <a16:creationId xmlns:a16="http://schemas.microsoft.com/office/drawing/2014/main" id="{E0A6C380-3101-446C-883F-101BDA046E9E}"/>
              </a:ext>
            </a:extLst>
          </p:cNvPr>
          <p:cNvSpPr txBox="1"/>
          <p:nvPr/>
        </p:nvSpPr>
        <p:spPr>
          <a:xfrm>
            <a:off x="4038600" y="1997839"/>
            <a:ext cx="7599947" cy="2862322"/>
          </a:xfrm>
          <a:prstGeom prst="rect">
            <a:avLst/>
          </a:prstGeom>
          <a:noFill/>
        </p:spPr>
        <p:txBody>
          <a:bodyPr wrap="square" rtlCol="0">
            <a:spAutoFit/>
          </a:bodyPr>
          <a:lstStyle/>
          <a:p>
            <a:r>
              <a:rPr lang="it-IT" b="1" dirty="0"/>
              <a:t>Fattori di scala</a:t>
            </a:r>
          </a:p>
          <a:p>
            <a:r>
              <a:rPr lang="it-IT" dirty="0"/>
              <a:t>La lunghezza esatta dell'equatore è 40075,01686 km in WGS-84. Con lo zoom 0, un pixel equivale a 156543,03 metri (supponendo una dimensione della </a:t>
            </a:r>
            <a:r>
              <a:rPr lang="it-IT" dirty="0" err="1"/>
              <a:t>tile</a:t>
            </a:r>
            <a:r>
              <a:rPr lang="it-IT" dirty="0"/>
              <a:t> di 256 </a:t>
            </a:r>
            <a:r>
              <a:rPr lang="it-IT" dirty="0" err="1"/>
              <a:t>px</a:t>
            </a:r>
            <a:r>
              <a:rPr lang="it-IT" dirty="0"/>
              <a:t>)</a:t>
            </a:r>
          </a:p>
          <a:p>
            <a:endParaRPr lang="it-IT" dirty="0"/>
          </a:p>
          <a:p>
            <a:r>
              <a:rPr lang="it-IT" dirty="0"/>
              <a:t>40075.016686 * 1000 / 256 ≈ 156543.03</a:t>
            </a:r>
          </a:p>
          <a:p>
            <a:endParaRPr lang="it-IT" dirty="0"/>
          </a:p>
          <a:p>
            <a:r>
              <a:rPr lang="it-IT" dirty="0"/>
              <a:t>resolution = 156543.03 </a:t>
            </a:r>
            <a:r>
              <a:rPr lang="it-IT" dirty="0" err="1"/>
              <a:t>meters</a:t>
            </a:r>
            <a:r>
              <a:rPr lang="it-IT" dirty="0"/>
              <a:t>/pixel / (2 ^ </a:t>
            </a:r>
            <a:r>
              <a:rPr lang="it-IT" dirty="0" err="1"/>
              <a:t>zoomlevel</a:t>
            </a:r>
            <a:r>
              <a:rPr lang="it-IT" dirty="0"/>
              <a:t>)</a:t>
            </a:r>
          </a:p>
          <a:p>
            <a:endParaRPr lang="it-IT" dirty="0"/>
          </a:p>
          <a:p>
            <a:r>
              <a:rPr lang="en-US" dirty="0"/>
              <a:t>scale = 1 : (</a:t>
            </a:r>
            <a:r>
              <a:rPr lang="en-US" dirty="0" err="1"/>
              <a:t>screen_dpi</a:t>
            </a:r>
            <a:r>
              <a:rPr lang="en-US" dirty="0"/>
              <a:t> * 39.37 in/m * resolution)</a:t>
            </a:r>
            <a:endParaRPr lang="it-IT" dirty="0"/>
          </a:p>
        </p:txBody>
      </p:sp>
    </p:spTree>
    <p:extLst>
      <p:ext uri="{BB962C8B-B14F-4D97-AF65-F5344CB8AC3E}">
        <p14:creationId xmlns:p14="http://schemas.microsoft.com/office/powerpoint/2010/main" val="27409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Mobile</a:t>
            </a:r>
            <a:br>
              <a:rPr lang="en-US" sz="2600" kern="1200">
                <a:solidFill>
                  <a:srgbClr val="FFFFFF"/>
                </a:solidFill>
                <a:latin typeface="+mj-lt"/>
                <a:ea typeface="+mj-ea"/>
                <a:cs typeface="+mj-cs"/>
              </a:rPr>
            </a:br>
            <a:r>
              <a:rPr lang="en-US" sz="2600" kern="1200">
                <a:solidFill>
                  <a:srgbClr val="FFFFFF"/>
                </a:solidFill>
                <a:latin typeface="+mj-lt"/>
                <a:ea typeface="+mj-ea"/>
                <a:cs typeface="+mj-cs"/>
              </a:rPr>
              <a:t>Android</a:t>
            </a:r>
          </a:p>
        </p:txBody>
      </p:sp>
      <p:pic>
        <p:nvPicPr>
          <p:cNvPr id="3074" name="Picture 2" descr="Risultati immagini per google maps android">
            <a:extLst>
              <a:ext uri="{FF2B5EF4-FFF2-40B4-BE49-F238E27FC236}">
                <a16:creationId xmlns:a16="http://schemas.microsoft.com/office/drawing/2014/main" id="{DF64BC15-F519-40E6-B174-6576FEF4F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500" y="961812"/>
            <a:ext cx="5954399" cy="4930987"/>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481339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000" dirty="0">
                <a:solidFill>
                  <a:schemeClr val="bg1"/>
                </a:solidFill>
              </a:rPr>
              <a:t>Matrici di trasformazione</a:t>
            </a:r>
            <a:endParaRPr lang="en-US" sz="20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30</a:t>
            </a:fld>
            <a:endParaRPr lang="en-US">
              <a:solidFill>
                <a:schemeClr val="tx1">
                  <a:alpha val="80000"/>
                </a:schemeClr>
              </a:solidFill>
            </a:endParaRPr>
          </a:p>
        </p:txBody>
      </p:sp>
      <p:sp>
        <p:nvSpPr>
          <p:cNvPr id="11" name="CasellaDiTesto 10">
            <a:extLst>
              <a:ext uri="{FF2B5EF4-FFF2-40B4-BE49-F238E27FC236}">
                <a16:creationId xmlns:a16="http://schemas.microsoft.com/office/drawing/2014/main" id="{519467FA-FAA6-42C2-B125-72C1142C8C61}"/>
              </a:ext>
            </a:extLst>
          </p:cNvPr>
          <p:cNvSpPr txBox="1"/>
          <p:nvPr/>
        </p:nvSpPr>
        <p:spPr>
          <a:xfrm>
            <a:off x="3975415" y="1360129"/>
            <a:ext cx="1305165" cy="923330"/>
          </a:xfrm>
          <a:prstGeom prst="rect">
            <a:avLst/>
          </a:prstGeom>
          <a:noFill/>
        </p:spPr>
        <p:txBody>
          <a:bodyPr wrap="none" rtlCol="0">
            <a:spAutoFit/>
          </a:bodyPr>
          <a:lstStyle/>
          <a:p>
            <a:r>
              <a:rPr lang="it-IT" b="1" dirty="0"/>
              <a:t>Trasla</a:t>
            </a:r>
          </a:p>
          <a:p>
            <a:pPr marL="285750" indent="-285750">
              <a:buFontTx/>
              <a:buChar char="-"/>
            </a:pPr>
            <a:r>
              <a:rPr lang="it-IT" dirty="0"/>
              <a:t>x′= x + </a:t>
            </a:r>
            <a:r>
              <a:rPr lang="it-IT" dirty="0" err="1"/>
              <a:t>tx</a:t>
            </a:r>
            <a:endParaRPr lang="it-IT" dirty="0"/>
          </a:p>
          <a:p>
            <a:pPr marL="285750" indent="-285750">
              <a:buFontTx/>
              <a:buChar char="-"/>
            </a:pPr>
            <a:r>
              <a:rPr lang="it-IT" dirty="0"/>
              <a:t>y′= y + </a:t>
            </a:r>
            <a:r>
              <a:rPr lang="it-IT" dirty="0" err="1"/>
              <a:t>ty</a:t>
            </a:r>
            <a:endParaRPr lang="it-IT" dirty="0"/>
          </a:p>
        </p:txBody>
      </p:sp>
      <p:sp>
        <p:nvSpPr>
          <p:cNvPr id="13" name="CasellaDiTesto 12">
            <a:extLst>
              <a:ext uri="{FF2B5EF4-FFF2-40B4-BE49-F238E27FC236}">
                <a16:creationId xmlns:a16="http://schemas.microsoft.com/office/drawing/2014/main" id="{6D453BFE-8BFF-40AE-8E18-FC6C6B254020}"/>
              </a:ext>
            </a:extLst>
          </p:cNvPr>
          <p:cNvSpPr txBox="1"/>
          <p:nvPr/>
        </p:nvSpPr>
        <p:spPr>
          <a:xfrm>
            <a:off x="3975415" y="2975356"/>
            <a:ext cx="1322798" cy="923330"/>
          </a:xfrm>
          <a:prstGeom prst="rect">
            <a:avLst/>
          </a:prstGeom>
          <a:noFill/>
        </p:spPr>
        <p:txBody>
          <a:bodyPr wrap="none" rtlCol="0">
            <a:spAutoFit/>
          </a:bodyPr>
          <a:lstStyle/>
          <a:p>
            <a:r>
              <a:rPr lang="it-IT" b="1" dirty="0"/>
              <a:t>Scala</a:t>
            </a:r>
          </a:p>
          <a:p>
            <a:pPr marL="285750" indent="-285750">
              <a:buFontTx/>
              <a:buChar char="-"/>
            </a:pPr>
            <a:r>
              <a:rPr lang="it-IT" dirty="0"/>
              <a:t>x′= x * </a:t>
            </a:r>
            <a:r>
              <a:rPr lang="it-IT" dirty="0" err="1"/>
              <a:t>sx</a:t>
            </a:r>
            <a:endParaRPr lang="it-IT" dirty="0"/>
          </a:p>
          <a:p>
            <a:pPr marL="285750" indent="-285750">
              <a:buFontTx/>
              <a:buChar char="-"/>
            </a:pPr>
            <a:r>
              <a:rPr lang="it-IT" dirty="0"/>
              <a:t>y′= y * </a:t>
            </a:r>
            <a:r>
              <a:rPr lang="it-IT" dirty="0" err="1"/>
              <a:t>sy</a:t>
            </a:r>
            <a:endParaRPr lang="it-IT" dirty="0"/>
          </a:p>
        </p:txBody>
      </p:sp>
      <p:sp>
        <p:nvSpPr>
          <p:cNvPr id="14" name="CasellaDiTesto 13">
            <a:extLst>
              <a:ext uri="{FF2B5EF4-FFF2-40B4-BE49-F238E27FC236}">
                <a16:creationId xmlns:a16="http://schemas.microsoft.com/office/drawing/2014/main" id="{C2ACF65B-7C87-42BB-8899-D49AD172370E}"/>
              </a:ext>
            </a:extLst>
          </p:cNvPr>
          <p:cNvSpPr txBox="1"/>
          <p:nvPr/>
        </p:nvSpPr>
        <p:spPr>
          <a:xfrm>
            <a:off x="3975415" y="4480318"/>
            <a:ext cx="2483372" cy="923330"/>
          </a:xfrm>
          <a:prstGeom prst="rect">
            <a:avLst/>
          </a:prstGeom>
          <a:noFill/>
        </p:spPr>
        <p:txBody>
          <a:bodyPr wrap="none" rtlCol="0">
            <a:spAutoFit/>
          </a:bodyPr>
          <a:lstStyle/>
          <a:p>
            <a:r>
              <a:rPr lang="it-IT" b="1" dirty="0"/>
              <a:t>Ruota</a:t>
            </a:r>
          </a:p>
          <a:p>
            <a:pPr marL="285750" indent="-285750">
              <a:buFontTx/>
              <a:buChar char="-"/>
            </a:pPr>
            <a:r>
              <a:rPr lang="it-IT" dirty="0"/>
              <a:t>x′= x * cos</a:t>
            </a:r>
            <a:r>
              <a:rPr lang="el-GR" dirty="0"/>
              <a:t>θ</a:t>
            </a:r>
            <a:r>
              <a:rPr lang="it-IT" dirty="0"/>
              <a:t> </a:t>
            </a:r>
            <a:r>
              <a:rPr lang="el-GR" dirty="0"/>
              <a:t>−</a:t>
            </a:r>
            <a:r>
              <a:rPr lang="it-IT" dirty="0"/>
              <a:t> y * sin</a:t>
            </a:r>
            <a:r>
              <a:rPr lang="el-GR" dirty="0"/>
              <a:t>θ</a:t>
            </a:r>
            <a:endParaRPr lang="it-IT" dirty="0"/>
          </a:p>
          <a:p>
            <a:pPr marL="285750" indent="-285750">
              <a:buFontTx/>
              <a:buChar char="-"/>
            </a:pPr>
            <a:r>
              <a:rPr lang="it-IT" dirty="0"/>
              <a:t>y′= y * cos</a:t>
            </a:r>
            <a:r>
              <a:rPr lang="el-GR" dirty="0"/>
              <a:t>θ</a:t>
            </a:r>
            <a:r>
              <a:rPr lang="it-IT" dirty="0"/>
              <a:t> </a:t>
            </a:r>
            <a:r>
              <a:rPr lang="el-GR" dirty="0"/>
              <a:t>+</a:t>
            </a:r>
            <a:r>
              <a:rPr lang="it-IT" dirty="0"/>
              <a:t> x * sin</a:t>
            </a:r>
            <a:r>
              <a:rPr lang="el-GR" dirty="0"/>
              <a:t>θ</a:t>
            </a:r>
            <a:endParaRPr lang="it-IT" dirty="0"/>
          </a:p>
        </p:txBody>
      </p:sp>
    </p:spTree>
    <p:extLst>
      <p:ext uri="{BB962C8B-B14F-4D97-AF65-F5344CB8AC3E}">
        <p14:creationId xmlns:p14="http://schemas.microsoft.com/office/powerpoint/2010/main" val="2944850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000" dirty="0">
                <a:solidFill>
                  <a:schemeClr val="bg1"/>
                </a:solidFill>
              </a:rPr>
              <a:t>Matrici di trasformazione</a:t>
            </a:r>
            <a:endParaRPr lang="en-US" sz="20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31</a:t>
            </a:fld>
            <a:endParaRPr lang="en-US">
              <a:solidFill>
                <a:schemeClr val="tx1">
                  <a:alpha val="80000"/>
                </a:schemeClr>
              </a:solidFill>
            </a:endParaRPr>
          </a:p>
        </p:txBody>
      </p:sp>
      <p:sp>
        <p:nvSpPr>
          <p:cNvPr id="9" name="CasellaDiTesto 8">
            <a:extLst>
              <a:ext uri="{FF2B5EF4-FFF2-40B4-BE49-F238E27FC236}">
                <a16:creationId xmlns:a16="http://schemas.microsoft.com/office/drawing/2014/main" id="{113A59E2-3AF9-4A99-9007-D6B5CBA30943}"/>
              </a:ext>
            </a:extLst>
          </p:cNvPr>
          <p:cNvSpPr txBox="1"/>
          <p:nvPr/>
        </p:nvSpPr>
        <p:spPr>
          <a:xfrm>
            <a:off x="3951351" y="1379621"/>
            <a:ext cx="1305165" cy="923330"/>
          </a:xfrm>
          <a:prstGeom prst="rect">
            <a:avLst/>
          </a:prstGeom>
          <a:noFill/>
        </p:spPr>
        <p:txBody>
          <a:bodyPr wrap="none" rtlCol="0">
            <a:spAutoFit/>
          </a:bodyPr>
          <a:lstStyle/>
          <a:p>
            <a:r>
              <a:rPr lang="it-IT" b="1" dirty="0"/>
              <a:t>Trasla</a:t>
            </a:r>
          </a:p>
          <a:p>
            <a:pPr marL="285750" indent="-285750">
              <a:buFontTx/>
              <a:buChar char="-"/>
            </a:pPr>
            <a:r>
              <a:rPr lang="it-IT" dirty="0"/>
              <a:t>x′= x + </a:t>
            </a:r>
            <a:r>
              <a:rPr lang="it-IT" dirty="0" err="1"/>
              <a:t>tx</a:t>
            </a:r>
            <a:endParaRPr lang="it-IT" dirty="0"/>
          </a:p>
          <a:p>
            <a:pPr marL="285750" indent="-285750">
              <a:buFontTx/>
              <a:buChar char="-"/>
            </a:pPr>
            <a:r>
              <a:rPr lang="it-IT" dirty="0"/>
              <a:t>y′= y + </a:t>
            </a:r>
            <a:r>
              <a:rPr lang="it-IT" dirty="0" err="1"/>
              <a:t>ty</a:t>
            </a:r>
            <a:endParaRPr lang="it-IT" dirty="0"/>
          </a:p>
        </p:txBody>
      </p:sp>
      <p:sp>
        <p:nvSpPr>
          <p:cNvPr id="11" name="CasellaDiTesto 10">
            <a:extLst>
              <a:ext uri="{FF2B5EF4-FFF2-40B4-BE49-F238E27FC236}">
                <a16:creationId xmlns:a16="http://schemas.microsoft.com/office/drawing/2014/main" id="{4A0FADDA-D74A-4BE9-BF73-94896C164268}"/>
              </a:ext>
            </a:extLst>
          </p:cNvPr>
          <p:cNvSpPr txBox="1"/>
          <p:nvPr/>
        </p:nvSpPr>
        <p:spPr>
          <a:xfrm>
            <a:off x="3951351" y="2994848"/>
            <a:ext cx="1322798" cy="923330"/>
          </a:xfrm>
          <a:prstGeom prst="rect">
            <a:avLst/>
          </a:prstGeom>
          <a:noFill/>
        </p:spPr>
        <p:txBody>
          <a:bodyPr wrap="none" rtlCol="0">
            <a:spAutoFit/>
          </a:bodyPr>
          <a:lstStyle/>
          <a:p>
            <a:r>
              <a:rPr lang="it-IT" b="1" dirty="0"/>
              <a:t>Scala</a:t>
            </a:r>
          </a:p>
          <a:p>
            <a:pPr marL="285750" indent="-285750">
              <a:buFontTx/>
              <a:buChar char="-"/>
            </a:pPr>
            <a:r>
              <a:rPr lang="it-IT" dirty="0"/>
              <a:t>x′= x * </a:t>
            </a:r>
            <a:r>
              <a:rPr lang="it-IT" dirty="0" err="1"/>
              <a:t>sx</a:t>
            </a:r>
            <a:endParaRPr lang="it-IT" dirty="0"/>
          </a:p>
          <a:p>
            <a:pPr marL="285750" indent="-285750">
              <a:buFontTx/>
              <a:buChar char="-"/>
            </a:pPr>
            <a:r>
              <a:rPr lang="it-IT" dirty="0"/>
              <a:t>y′= y * </a:t>
            </a:r>
            <a:r>
              <a:rPr lang="it-IT" dirty="0" err="1"/>
              <a:t>sy</a:t>
            </a:r>
            <a:endParaRPr lang="it-IT" dirty="0"/>
          </a:p>
        </p:txBody>
      </p:sp>
      <p:sp>
        <p:nvSpPr>
          <p:cNvPr id="13" name="CasellaDiTesto 12">
            <a:extLst>
              <a:ext uri="{FF2B5EF4-FFF2-40B4-BE49-F238E27FC236}">
                <a16:creationId xmlns:a16="http://schemas.microsoft.com/office/drawing/2014/main" id="{E59BD772-29FC-4A66-84B2-9C49D027F69C}"/>
              </a:ext>
            </a:extLst>
          </p:cNvPr>
          <p:cNvSpPr txBox="1"/>
          <p:nvPr/>
        </p:nvSpPr>
        <p:spPr>
          <a:xfrm>
            <a:off x="3951351" y="4499810"/>
            <a:ext cx="2483372" cy="923330"/>
          </a:xfrm>
          <a:prstGeom prst="rect">
            <a:avLst/>
          </a:prstGeom>
          <a:noFill/>
        </p:spPr>
        <p:txBody>
          <a:bodyPr wrap="none" rtlCol="0">
            <a:spAutoFit/>
          </a:bodyPr>
          <a:lstStyle/>
          <a:p>
            <a:r>
              <a:rPr lang="it-IT" b="1" dirty="0"/>
              <a:t>Ruota</a:t>
            </a:r>
          </a:p>
          <a:p>
            <a:pPr marL="285750" indent="-285750">
              <a:buFontTx/>
              <a:buChar char="-"/>
            </a:pPr>
            <a:r>
              <a:rPr lang="it-IT" dirty="0"/>
              <a:t>x′= x * cos</a:t>
            </a:r>
            <a:r>
              <a:rPr lang="el-GR" dirty="0"/>
              <a:t>θ</a:t>
            </a:r>
            <a:r>
              <a:rPr lang="it-IT" dirty="0"/>
              <a:t> </a:t>
            </a:r>
            <a:r>
              <a:rPr lang="el-GR" dirty="0"/>
              <a:t>−</a:t>
            </a:r>
            <a:r>
              <a:rPr lang="it-IT" dirty="0"/>
              <a:t> y * sin</a:t>
            </a:r>
            <a:r>
              <a:rPr lang="el-GR" dirty="0"/>
              <a:t>θ</a:t>
            </a:r>
            <a:endParaRPr lang="it-IT" dirty="0"/>
          </a:p>
          <a:p>
            <a:pPr marL="285750" indent="-285750">
              <a:buFontTx/>
              <a:buChar char="-"/>
            </a:pPr>
            <a:r>
              <a:rPr lang="it-IT" dirty="0"/>
              <a:t>y′= y * cos</a:t>
            </a:r>
            <a:r>
              <a:rPr lang="el-GR" dirty="0"/>
              <a:t>θ</a:t>
            </a:r>
            <a:r>
              <a:rPr lang="it-IT" dirty="0"/>
              <a:t> </a:t>
            </a:r>
            <a:r>
              <a:rPr lang="el-GR" dirty="0"/>
              <a:t>+</a:t>
            </a:r>
            <a:r>
              <a:rPr lang="it-IT" dirty="0"/>
              <a:t> x * sin</a:t>
            </a:r>
            <a:r>
              <a:rPr lang="el-GR" dirty="0"/>
              <a:t>θ</a:t>
            </a:r>
            <a:endParaRPr lang="it-IT" dirty="0"/>
          </a:p>
        </p:txBody>
      </p:sp>
      <p:pic>
        <p:nvPicPr>
          <p:cNvPr id="14" name="Immagine 13">
            <a:extLst>
              <a:ext uri="{FF2B5EF4-FFF2-40B4-BE49-F238E27FC236}">
                <a16:creationId xmlns:a16="http://schemas.microsoft.com/office/drawing/2014/main" id="{B9F564C7-9F98-430A-B10B-3709CC95AE6B}"/>
              </a:ext>
            </a:extLst>
          </p:cNvPr>
          <p:cNvPicPr>
            <a:picLocks noChangeAspect="1"/>
          </p:cNvPicPr>
          <p:nvPr/>
        </p:nvPicPr>
        <p:blipFill>
          <a:blip r:embed="rId3"/>
          <a:stretch>
            <a:fillRect/>
          </a:stretch>
        </p:blipFill>
        <p:spPr>
          <a:xfrm>
            <a:off x="7198628" y="1447984"/>
            <a:ext cx="3810532" cy="962159"/>
          </a:xfrm>
          <a:prstGeom prst="rect">
            <a:avLst/>
          </a:prstGeom>
        </p:spPr>
      </p:pic>
      <p:pic>
        <p:nvPicPr>
          <p:cNvPr id="15" name="Picture 2" descr="https://thebookofshaders.com/08/rotmat.png">
            <a:extLst>
              <a:ext uri="{FF2B5EF4-FFF2-40B4-BE49-F238E27FC236}">
                <a16:creationId xmlns:a16="http://schemas.microsoft.com/office/drawing/2014/main" id="{A0739882-9C6D-4B13-8CA8-BED18FFC36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999" y="4732421"/>
            <a:ext cx="4316515" cy="753979"/>
          </a:xfrm>
          <a:prstGeom prst="rect">
            <a:avLst/>
          </a:prstGeom>
          <a:noFill/>
          <a:extLst>
            <a:ext uri="{909E8E84-426E-40DD-AFC4-6F175D3DCCD1}">
              <a14:hiddenFill xmlns:a14="http://schemas.microsoft.com/office/drawing/2010/main">
                <a:solidFill>
                  <a:srgbClr val="FFFFFF"/>
                </a:solidFill>
              </a14:hiddenFill>
            </a:ext>
          </a:extLst>
        </p:spPr>
      </p:pic>
      <p:pic>
        <p:nvPicPr>
          <p:cNvPr id="16" name="Immagine 15">
            <a:extLst>
              <a:ext uri="{FF2B5EF4-FFF2-40B4-BE49-F238E27FC236}">
                <a16:creationId xmlns:a16="http://schemas.microsoft.com/office/drawing/2014/main" id="{FA6C7846-70C2-4DB6-AD8A-46047E7769E5}"/>
              </a:ext>
            </a:extLst>
          </p:cNvPr>
          <p:cNvPicPr>
            <a:picLocks noChangeAspect="1"/>
          </p:cNvPicPr>
          <p:nvPr/>
        </p:nvPicPr>
        <p:blipFill>
          <a:blip r:embed="rId5"/>
          <a:stretch>
            <a:fillRect/>
          </a:stretch>
        </p:blipFill>
        <p:spPr>
          <a:xfrm>
            <a:off x="7198628" y="2966547"/>
            <a:ext cx="3810532" cy="962159"/>
          </a:xfrm>
          <a:prstGeom prst="rect">
            <a:avLst/>
          </a:prstGeom>
        </p:spPr>
      </p:pic>
    </p:spTree>
    <p:extLst>
      <p:ext uri="{BB962C8B-B14F-4D97-AF65-F5344CB8AC3E}">
        <p14:creationId xmlns:p14="http://schemas.microsoft.com/office/powerpoint/2010/main" val="264472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000" dirty="0">
                <a:solidFill>
                  <a:schemeClr val="bg1"/>
                </a:solidFill>
              </a:rPr>
              <a:t>Matrici di trasformazione</a:t>
            </a:r>
            <a:endParaRPr lang="en-US" sz="20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32</a:t>
            </a:fld>
            <a:endParaRPr lang="en-US">
              <a:solidFill>
                <a:schemeClr val="tx1">
                  <a:alpha val="80000"/>
                </a:schemeClr>
              </a:solidFill>
            </a:endParaRPr>
          </a:p>
        </p:txBody>
      </p:sp>
      <p:sp>
        <p:nvSpPr>
          <p:cNvPr id="17" name="CasellaDiTesto 16">
            <a:extLst>
              <a:ext uri="{FF2B5EF4-FFF2-40B4-BE49-F238E27FC236}">
                <a16:creationId xmlns:a16="http://schemas.microsoft.com/office/drawing/2014/main" id="{7B585C72-5700-4272-8250-863B4591E0F7}"/>
              </a:ext>
            </a:extLst>
          </p:cNvPr>
          <p:cNvSpPr txBox="1"/>
          <p:nvPr/>
        </p:nvSpPr>
        <p:spPr>
          <a:xfrm>
            <a:off x="3988145" y="1002629"/>
            <a:ext cx="7571874" cy="1200329"/>
          </a:xfrm>
          <a:prstGeom prst="rect">
            <a:avLst/>
          </a:prstGeom>
          <a:noFill/>
        </p:spPr>
        <p:txBody>
          <a:bodyPr wrap="square" rtlCol="0">
            <a:spAutoFit/>
          </a:bodyPr>
          <a:lstStyle/>
          <a:p>
            <a:r>
              <a:rPr lang="it-IT" dirty="0"/>
              <a:t>Il principale vantaggio della notazione della matrice è che le trasformazioni possono essere composte moltiplicando le rispettive matrici di trasformazione. Ciò consente anche di "annullare" la trasformazione calcolando l'inverso della sua matrice.</a:t>
            </a:r>
          </a:p>
        </p:txBody>
      </p:sp>
      <p:pic>
        <p:nvPicPr>
          <p:cNvPr id="18" name="Immagine 17">
            <a:extLst>
              <a:ext uri="{FF2B5EF4-FFF2-40B4-BE49-F238E27FC236}">
                <a16:creationId xmlns:a16="http://schemas.microsoft.com/office/drawing/2014/main" id="{4325E6FF-B6D0-44F4-8111-8593E0C6638B}"/>
              </a:ext>
            </a:extLst>
          </p:cNvPr>
          <p:cNvPicPr>
            <a:picLocks noChangeAspect="1"/>
          </p:cNvPicPr>
          <p:nvPr/>
        </p:nvPicPr>
        <p:blipFill>
          <a:blip r:embed="rId3"/>
          <a:stretch>
            <a:fillRect/>
          </a:stretch>
        </p:blipFill>
        <p:spPr>
          <a:xfrm>
            <a:off x="3839708" y="2808206"/>
            <a:ext cx="7868748" cy="1505160"/>
          </a:xfrm>
          <a:prstGeom prst="rect">
            <a:avLst/>
          </a:prstGeom>
        </p:spPr>
      </p:pic>
      <p:sp>
        <p:nvSpPr>
          <p:cNvPr id="19" name="CasellaDiTesto 18">
            <a:extLst>
              <a:ext uri="{FF2B5EF4-FFF2-40B4-BE49-F238E27FC236}">
                <a16:creationId xmlns:a16="http://schemas.microsoft.com/office/drawing/2014/main" id="{03435CB6-36BC-4449-B824-A3CF669E7FF0}"/>
              </a:ext>
            </a:extLst>
          </p:cNvPr>
          <p:cNvSpPr txBox="1"/>
          <p:nvPr/>
        </p:nvSpPr>
        <p:spPr>
          <a:xfrm>
            <a:off x="3964859" y="4851233"/>
            <a:ext cx="7595160" cy="923330"/>
          </a:xfrm>
          <a:prstGeom prst="rect">
            <a:avLst/>
          </a:prstGeom>
          <a:noFill/>
        </p:spPr>
        <p:txBody>
          <a:bodyPr wrap="square" rtlCol="0">
            <a:spAutoFit/>
          </a:bodyPr>
          <a:lstStyle/>
          <a:p>
            <a:r>
              <a:rPr lang="it-IT" dirty="0"/>
              <a:t>Se si desidera ruotare il punto attorno a qualcosa di diverso dall'origine, è necessario prima traslare l'intero sistema in modo che il punto di rotazione sia all'origine. Quindi eseguire la rotazione. E infine, annulla la traslazione.</a:t>
            </a:r>
          </a:p>
        </p:txBody>
      </p:sp>
    </p:spTree>
    <p:extLst>
      <p:ext uri="{BB962C8B-B14F-4D97-AF65-F5344CB8AC3E}">
        <p14:creationId xmlns:p14="http://schemas.microsoft.com/office/powerpoint/2010/main" val="1139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E5DE8FC9-7601-4652-88E3-64959B24106A}"/>
              </a:ext>
            </a:extLst>
          </p:cNvPr>
          <p:cNvSpPr>
            <a:spLocks noGrp="1"/>
          </p:cNvSpPr>
          <p:nvPr>
            <p:ph type="ftr" sz="quarter" idx="11"/>
          </p:nvPr>
        </p:nvSpPr>
        <p:spPr/>
        <p:txBody>
          <a:bodyPr/>
          <a:lstStyle/>
          <a:p>
            <a:r>
              <a:rPr lang="en-US"/>
              <a:t>Italian C++ Community – GIS in C++</a:t>
            </a:r>
            <a:endParaRPr lang="en-US" dirty="0"/>
          </a:p>
        </p:txBody>
      </p:sp>
      <p:sp>
        <p:nvSpPr>
          <p:cNvPr id="5" name="Segnaposto numero diapositiva 4">
            <a:extLst>
              <a:ext uri="{FF2B5EF4-FFF2-40B4-BE49-F238E27FC236}">
                <a16:creationId xmlns:a16="http://schemas.microsoft.com/office/drawing/2014/main" id="{306CCB92-27BF-4AF4-BA49-9AD299188C60}"/>
              </a:ext>
            </a:extLst>
          </p:cNvPr>
          <p:cNvSpPr>
            <a:spLocks noGrp="1"/>
          </p:cNvSpPr>
          <p:nvPr>
            <p:ph type="sldNum" sz="quarter" idx="12"/>
          </p:nvPr>
        </p:nvSpPr>
        <p:spPr/>
        <p:txBody>
          <a:bodyPr/>
          <a:lstStyle/>
          <a:p>
            <a:fld id="{4FAB73BC-B049-4115-A692-8D63A059BFB8}" type="slidenum">
              <a:rPr lang="en-US" smtClean="0"/>
              <a:pPr/>
              <a:t>33</a:t>
            </a:fld>
            <a:endParaRPr lang="en-US" dirty="0"/>
          </a:p>
        </p:txBody>
      </p:sp>
      <p:pic>
        <p:nvPicPr>
          <p:cNvPr id="6" name="Immagine 5">
            <a:extLst>
              <a:ext uri="{FF2B5EF4-FFF2-40B4-BE49-F238E27FC236}">
                <a16:creationId xmlns:a16="http://schemas.microsoft.com/office/drawing/2014/main" id="{116CF44F-0DEC-4058-91A3-B14BF37A99D0}"/>
              </a:ext>
            </a:extLst>
          </p:cNvPr>
          <p:cNvPicPr>
            <a:picLocks noChangeAspect="1"/>
          </p:cNvPicPr>
          <p:nvPr/>
        </p:nvPicPr>
        <p:blipFill>
          <a:blip r:embed="rId2"/>
          <a:stretch>
            <a:fillRect/>
          </a:stretch>
        </p:blipFill>
        <p:spPr>
          <a:xfrm>
            <a:off x="1378518" y="902331"/>
            <a:ext cx="9434963" cy="5053337"/>
          </a:xfrm>
          <a:prstGeom prst="rect">
            <a:avLst/>
          </a:prstGeom>
        </p:spPr>
      </p:pic>
    </p:spTree>
    <p:extLst>
      <p:ext uri="{BB962C8B-B14F-4D97-AF65-F5344CB8AC3E}">
        <p14:creationId xmlns:p14="http://schemas.microsoft.com/office/powerpoint/2010/main" val="2498545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8F0DD363-9E6F-4E15-89C0-4F2BC7E3BB6C}"/>
              </a:ext>
            </a:extLst>
          </p:cNvPr>
          <p:cNvSpPr>
            <a:spLocks noGrp="1"/>
          </p:cNvSpPr>
          <p:nvPr>
            <p:ph type="title"/>
          </p:nvPr>
        </p:nvSpPr>
        <p:spPr>
          <a:xfrm>
            <a:off x="3043403" y="2693369"/>
            <a:ext cx="6105194" cy="1870611"/>
          </a:xfrm>
        </p:spPr>
        <p:txBody>
          <a:bodyPr vert="horz" lIns="91440" tIns="45720" rIns="91440" bIns="45720" rtlCol="0" anchor="b">
            <a:normAutofit fontScale="90000"/>
          </a:bodyPr>
          <a:lstStyle/>
          <a:p>
            <a:pPr algn="ctr"/>
            <a:r>
              <a:rPr lang="en-US" sz="4700" b="1" kern="1200" dirty="0">
                <a:solidFill>
                  <a:schemeClr val="bg1"/>
                </a:solidFill>
                <a:latin typeface="+mj-lt"/>
                <a:ea typeface="+mj-ea"/>
                <a:cs typeface="+mj-cs"/>
              </a:rPr>
              <a:t>DEMO</a:t>
            </a:r>
          </a:p>
          <a:p>
            <a:pPr algn="ctr"/>
            <a:endParaRPr lang="en-US" sz="4700" kern="1200" dirty="0">
              <a:solidFill>
                <a:schemeClr val="bg1"/>
              </a:solidFill>
              <a:latin typeface="+mj-lt"/>
              <a:ea typeface="+mj-ea"/>
              <a:cs typeface="+mj-cs"/>
            </a:endParaRPr>
          </a:p>
          <a:p>
            <a:pPr algn="ctr"/>
            <a:r>
              <a:rPr lang="it-IT" sz="4800" dirty="0">
                <a:solidFill>
                  <a:schemeClr val="bg1"/>
                </a:solidFill>
              </a:rPr>
              <a:t>Matrici di trasformazione</a:t>
            </a:r>
            <a:br>
              <a:rPr lang="en-US" sz="4800" dirty="0">
                <a:solidFill>
                  <a:schemeClr val="bg1"/>
                </a:solidFill>
              </a:rPr>
            </a:br>
            <a:endParaRPr lang="en-US" sz="4700" kern="1200" dirty="0">
              <a:solidFill>
                <a:schemeClr val="bg1"/>
              </a:solidFill>
            </a:endParaRPr>
          </a:p>
        </p:txBody>
      </p:sp>
      <p:sp>
        <p:nvSpPr>
          <p:cNvPr id="4" name="Segnaposto piè di pagina 3">
            <a:extLst>
              <a:ext uri="{FF2B5EF4-FFF2-40B4-BE49-F238E27FC236}">
                <a16:creationId xmlns:a16="http://schemas.microsoft.com/office/drawing/2014/main" id="{B213FE20-2038-46DC-871A-7E3B1A64A10F}"/>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spcAft>
                <a:spcPts val="600"/>
              </a:spcAft>
            </a:pPr>
            <a:r>
              <a:rPr lang="en-US" sz="1000" kern="1200">
                <a:solidFill>
                  <a:srgbClr val="898989"/>
                </a:solidFill>
                <a:latin typeface="+mn-lt"/>
                <a:ea typeface="+mn-ea"/>
                <a:cs typeface="+mn-cs"/>
              </a:rPr>
              <a:t>GIS in C++</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000">
                <a:solidFill>
                  <a:srgbClr val="898989"/>
                </a:solidFill>
              </a:rPr>
              <a:pPr>
                <a:spcAft>
                  <a:spcPts val="600"/>
                </a:spcAft>
              </a:pPr>
              <a:t>34</a:t>
            </a:fld>
            <a:endParaRPr lang="en-US" sz="1000">
              <a:solidFill>
                <a:srgbClr val="898989"/>
              </a:solidFill>
            </a:endParaRPr>
          </a:p>
        </p:txBody>
      </p:sp>
      <p:pic>
        <p:nvPicPr>
          <p:cNvPr id="14" name="Picture 1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472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1957" y="2057400"/>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a:solidFill>
                  <a:srgbClr val="FFFFFF"/>
                </a:solidFill>
              </a:rPr>
              <a:t>Mouse + Gestures</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9884978" y="6356350"/>
            <a:ext cx="1468821" cy="365125"/>
          </a:xfrm>
        </p:spPr>
        <p:txBody>
          <a:bodyPr vert="horz" lIns="91440" tIns="45720" rIns="91440" bIns="45720" rtlCol="0">
            <a:normAutofit/>
          </a:bodyPr>
          <a:lstStyle/>
          <a:p>
            <a:pPr>
              <a:spcAft>
                <a:spcPts val="600"/>
              </a:spcAft>
            </a:pPr>
            <a:fld id="{4FAB73BC-B049-4115-A692-8D63A059BFB8}" type="slidenum">
              <a:rPr lang="en-US">
                <a:solidFill>
                  <a:prstClr val="black">
                    <a:tint val="75000"/>
                  </a:prstClr>
                </a:solidFill>
              </a:rPr>
              <a:pPr>
                <a:spcAft>
                  <a:spcPts val="600"/>
                </a:spcAft>
              </a:pPr>
              <a:t>35</a:t>
            </a:fld>
            <a:endParaRPr lang="en-US">
              <a:solidFill>
                <a:prstClr val="black">
                  <a:tint val="75000"/>
                </a:prstClr>
              </a:solidFill>
            </a:endParaRPr>
          </a:p>
        </p:txBody>
      </p:sp>
      <p:sp>
        <p:nvSpPr>
          <p:cNvPr id="10" name="CasellaDiTesto 9">
            <a:extLst>
              <a:ext uri="{FF2B5EF4-FFF2-40B4-BE49-F238E27FC236}">
                <a16:creationId xmlns:a16="http://schemas.microsoft.com/office/drawing/2014/main" id="{17362954-EC4E-47A1-B167-3FA8C941257A}"/>
              </a:ext>
            </a:extLst>
          </p:cNvPr>
          <p:cNvSpPr txBox="1"/>
          <p:nvPr/>
        </p:nvSpPr>
        <p:spPr>
          <a:xfrm>
            <a:off x="5059893" y="1997839"/>
            <a:ext cx="4944880" cy="2862322"/>
          </a:xfrm>
          <a:prstGeom prst="rect">
            <a:avLst/>
          </a:prstGeom>
          <a:noFill/>
        </p:spPr>
        <p:txBody>
          <a:bodyPr wrap="none" rtlCol="0">
            <a:spAutoFit/>
          </a:bodyPr>
          <a:lstStyle/>
          <a:p>
            <a:r>
              <a:rPr lang="en-US" dirty="0"/>
              <a:t>class </a:t>
            </a:r>
            <a:r>
              <a:rPr lang="en-US" dirty="0" err="1"/>
              <a:t>GisMap</a:t>
            </a:r>
            <a:r>
              <a:rPr lang="en-US" dirty="0"/>
              <a:t> : public </a:t>
            </a:r>
            <a:r>
              <a:rPr lang="en-US" dirty="0" err="1"/>
              <a:t>QQuickPaintedItem</a:t>
            </a:r>
            <a:endParaRPr lang="en-US" dirty="0"/>
          </a:p>
          <a:p>
            <a:r>
              <a:rPr lang="en-US" dirty="0"/>
              <a:t>{</a:t>
            </a:r>
          </a:p>
          <a:p>
            <a:r>
              <a:rPr lang="en-US" dirty="0"/>
              <a:t>	...</a:t>
            </a:r>
          </a:p>
          <a:p>
            <a:r>
              <a:rPr lang="en-US" dirty="0"/>
              <a:t>    void </a:t>
            </a:r>
            <a:r>
              <a:rPr lang="en-US" dirty="0" err="1"/>
              <a:t>mousePressEvent</a:t>
            </a:r>
            <a:r>
              <a:rPr lang="en-US" dirty="0"/>
              <a:t>(</a:t>
            </a:r>
            <a:r>
              <a:rPr lang="en-US" dirty="0" err="1"/>
              <a:t>QMouseEvent</a:t>
            </a:r>
            <a:r>
              <a:rPr lang="en-US" dirty="0"/>
              <a:t> *event);</a:t>
            </a:r>
          </a:p>
          <a:p>
            <a:r>
              <a:rPr lang="en-US" dirty="0"/>
              <a:t>    void </a:t>
            </a:r>
            <a:r>
              <a:rPr lang="en-US" dirty="0" err="1"/>
              <a:t>mouseReleaseEvent</a:t>
            </a:r>
            <a:r>
              <a:rPr lang="en-US" dirty="0"/>
              <a:t>(</a:t>
            </a:r>
            <a:r>
              <a:rPr lang="en-US" dirty="0" err="1"/>
              <a:t>QMouseEvent</a:t>
            </a:r>
            <a:r>
              <a:rPr lang="en-US" dirty="0"/>
              <a:t> *event);</a:t>
            </a:r>
          </a:p>
          <a:p>
            <a:r>
              <a:rPr lang="en-US" dirty="0"/>
              <a:t>    void </a:t>
            </a:r>
            <a:r>
              <a:rPr lang="en-US" dirty="0" err="1"/>
              <a:t>mouseMoveEvent</a:t>
            </a:r>
            <a:r>
              <a:rPr lang="en-US" dirty="0"/>
              <a:t>(</a:t>
            </a:r>
            <a:r>
              <a:rPr lang="en-US" dirty="0" err="1"/>
              <a:t>QMouseEvent</a:t>
            </a:r>
            <a:r>
              <a:rPr lang="en-US" dirty="0"/>
              <a:t> *event);</a:t>
            </a:r>
          </a:p>
          <a:p>
            <a:r>
              <a:rPr lang="en-US" dirty="0"/>
              <a:t>    void </a:t>
            </a:r>
            <a:r>
              <a:rPr lang="en-US" dirty="0" err="1"/>
              <a:t>wheelEvent</a:t>
            </a:r>
            <a:r>
              <a:rPr lang="en-US" dirty="0"/>
              <a:t>(</a:t>
            </a:r>
            <a:r>
              <a:rPr lang="en-US" dirty="0" err="1"/>
              <a:t>QWheelEvent</a:t>
            </a:r>
            <a:r>
              <a:rPr lang="en-US" dirty="0"/>
              <a:t> *event);</a:t>
            </a:r>
          </a:p>
          <a:p>
            <a:r>
              <a:rPr lang="en-US" dirty="0"/>
              <a:t>    void </a:t>
            </a:r>
            <a:r>
              <a:rPr lang="en-US" dirty="0" err="1"/>
              <a:t>touchEvent</a:t>
            </a:r>
            <a:r>
              <a:rPr lang="en-US" dirty="0"/>
              <a:t>(</a:t>
            </a:r>
            <a:r>
              <a:rPr lang="en-US" dirty="0" err="1"/>
              <a:t>QTouchEvent</a:t>
            </a:r>
            <a:r>
              <a:rPr lang="en-US" dirty="0"/>
              <a:t> *</a:t>
            </a:r>
            <a:r>
              <a:rPr lang="en-US" dirty="0" err="1"/>
              <a:t>touchEvent</a:t>
            </a:r>
            <a:r>
              <a:rPr lang="en-US" dirty="0"/>
              <a:t>);</a:t>
            </a:r>
          </a:p>
          <a:p>
            <a:r>
              <a:rPr lang="en-US" dirty="0"/>
              <a:t>	...</a:t>
            </a:r>
          </a:p>
          <a:p>
            <a:r>
              <a:rPr lang="en-US" dirty="0"/>
              <a:t>}</a:t>
            </a:r>
          </a:p>
        </p:txBody>
      </p:sp>
    </p:spTree>
    <p:extLst>
      <p:ext uri="{BB962C8B-B14F-4D97-AF65-F5344CB8AC3E}">
        <p14:creationId xmlns:p14="http://schemas.microsoft.com/office/powerpoint/2010/main" val="1035476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p:txBody>
          <a:bodyPr/>
          <a:lstStyle/>
          <a:p>
            <a:fld id="{4FAB73BC-B049-4115-A692-8D63A059BFB8}" type="slidenum">
              <a:rPr lang="en-US" smtClean="0"/>
              <a:pPr/>
              <a:t>36</a:t>
            </a:fld>
            <a:endParaRPr lang="en-US" dirty="0"/>
          </a:p>
        </p:txBody>
      </p:sp>
      <p:pic>
        <p:nvPicPr>
          <p:cNvPr id="6" name="Immagine 5">
            <a:extLst>
              <a:ext uri="{FF2B5EF4-FFF2-40B4-BE49-F238E27FC236}">
                <a16:creationId xmlns:a16="http://schemas.microsoft.com/office/drawing/2014/main" id="{E7800C52-0ED9-4D92-834C-74E9A5C18792}"/>
              </a:ext>
            </a:extLst>
          </p:cNvPr>
          <p:cNvPicPr>
            <a:picLocks noChangeAspect="1"/>
          </p:cNvPicPr>
          <p:nvPr/>
        </p:nvPicPr>
        <p:blipFill>
          <a:blip r:embed="rId3"/>
          <a:stretch>
            <a:fillRect/>
          </a:stretch>
        </p:blipFill>
        <p:spPr>
          <a:xfrm>
            <a:off x="1304281" y="1414194"/>
            <a:ext cx="9221487" cy="3839111"/>
          </a:xfrm>
          <a:prstGeom prst="rect">
            <a:avLst/>
          </a:prstGeom>
        </p:spPr>
      </p:pic>
    </p:spTree>
    <p:extLst>
      <p:ext uri="{BB962C8B-B14F-4D97-AF65-F5344CB8AC3E}">
        <p14:creationId xmlns:p14="http://schemas.microsoft.com/office/powerpoint/2010/main" val="549311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p:txBody>
          <a:bodyPr/>
          <a:lstStyle/>
          <a:p>
            <a:fld id="{4FAB73BC-B049-4115-A692-8D63A059BFB8}" type="slidenum">
              <a:rPr lang="en-US" smtClean="0"/>
              <a:pPr/>
              <a:t>37</a:t>
            </a:fld>
            <a:endParaRPr lang="en-US" dirty="0"/>
          </a:p>
        </p:txBody>
      </p:sp>
      <p:pic>
        <p:nvPicPr>
          <p:cNvPr id="2" name="Immagine 1">
            <a:extLst>
              <a:ext uri="{FF2B5EF4-FFF2-40B4-BE49-F238E27FC236}">
                <a16:creationId xmlns:a16="http://schemas.microsoft.com/office/drawing/2014/main" id="{8C2C10EA-16AD-41FE-AA4E-609D78B83AB3}"/>
              </a:ext>
            </a:extLst>
          </p:cNvPr>
          <p:cNvPicPr>
            <a:picLocks noChangeAspect="1"/>
          </p:cNvPicPr>
          <p:nvPr/>
        </p:nvPicPr>
        <p:blipFill>
          <a:blip r:embed="rId3"/>
          <a:stretch>
            <a:fillRect/>
          </a:stretch>
        </p:blipFill>
        <p:spPr>
          <a:xfrm>
            <a:off x="1470966" y="871461"/>
            <a:ext cx="9250066" cy="1095528"/>
          </a:xfrm>
          <a:prstGeom prst="rect">
            <a:avLst/>
          </a:prstGeom>
        </p:spPr>
      </p:pic>
      <p:pic>
        <p:nvPicPr>
          <p:cNvPr id="9" name="Immagine 8">
            <a:extLst>
              <a:ext uri="{FF2B5EF4-FFF2-40B4-BE49-F238E27FC236}">
                <a16:creationId xmlns:a16="http://schemas.microsoft.com/office/drawing/2014/main" id="{7F11B537-3174-4449-87FF-D737EFB0310C}"/>
              </a:ext>
            </a:extLst>
          </p:cNvPr>
          <p:cNvPicPr>
            <a:picLocks noChangeAspect="1"/>
          </p:cNvPicPr>
          <p:nvPr/>
        </p:nvPicPr>
        <p:blipFill>
          <a:blip r:embed="rId4"/>
          <a:stretch>
            <a:fillRect/>
          </a:stretch>
        </p:blipFill>
        <p:spPr>
          <a:xfrm>
            <a:off x="5338375" y="2119129"/>
            <a:ext cx="5553850" cy="1162212"/>
          </a:xfrm>
          <a:prstGeom prst="rect">
            <a:avLst/>
          </a:prstGeom>
        </p:spPr>
      </p:pic>
      <p:pic>
        <p:nvPicPr>
          <p:cNvPr id="10" name="Immagine 9">
            <a:extLst>
              <a:ext uri="{FF2B5EF4-FFF2-40B4-BE49-F238E27FC236}">
                <a16:creationId xmlns:a16="http://schemas.microsoft.com/office/drawing/2014/main" id="{FE9EB845-7BA3-4221-9F3B-B8101C0ED3DA}"/>
              </a:ext>
            </a:extLst>
          </p:cNvPr>
          <p:cNvPicPr>
            <a:picLocks noChangeAspect="1"/>
          </p:cNvPicPr>
          <p:nvPr/>
        </p:nvPicPr>
        <p:blipFill>
          <a:blip r:embed="rId5"/>
          <a:stretch>
            <a:fillRect/>
          </a:stretch>
        </p:blipFill>
        <p:spPr>
          <a:xfrm>
            <a:off x="5338375" y="3428999"/>
            <a:ext cx="5611008" cy="1190791"/>
          </a:xfrm>
          <a:prstGeom prst="rect">
            <a:avLst/>
          </a:prstGeom>
        </p:spPr>
      </p:pic>
      <p:pic>
        <p:nvPicPr>
          <p:cNvPr id="11" name="Immagine 10">
            <a:extLst>
              <a:ext uri="{FF2B5EF4-FFF2-40B4-BE49-F238E27FC236}">
                <a16:creationId xmlns:a16="http://schemas.microsoft.com/office/drawing/2014/main" id="{12BB134C-C43D-447A-AE00-E9BE0DBDF498}"/>
              </a:ext>
            </a:extLst>
          </p:cNvPr>
          <p:cNvPicPr>
            <a:picLocks noChangeAspect="1"/>
          </p:cNvPicPr>
          <p:nvPr/>
        </p:nvPicPr>
        <p:blipFill>
          <a:blip r:embed="rId6"/>
          <a:stretch>
            <a:fillRect/>
          </a:stretch>
        </p:blipFill>
        <p:spPr>
          <a:xfrm>
            <a:off x="5338375" y="4785515"/>
            <a:ext cx="5620534" cy="1095528"/>
          </a:xfrm>
          <a:prstGeom prst="rect">
            <a:avLst/>
          </a:prstGeom>
        </p:spPr>
      </p:pic>
      <p:pic>
        <p:nvPicPr>
          <p:cNvPr id="13" name="Immagine 12">
            <a:extLst>
              <a:ext uri="{FF2B5EF4-FFF2-40B4-BE49-F238E27FC236}">
                <a16:creationId xmlns:a16="http://schemas.microsoft.com/office/drawing/2014/main" id="{A7FF72CA-65C9-4526-A833-1FCEACC384C7}"/>
              </a:ext>
            </a:extLst>
          </p:cNvPr>
          <p:cNvPicPr>
            <a:picLocks noChangeAspect="1"/>
          </p:cNvPicPr>
          <p:nvPr/>
        </p:nvPicPr>
        <p:blipFill>
          <a:blip r:embed="rId7"/>
          <a:stretch>
            <a:fillRect/>
          </a:stretch>
        </p:blipFill>
        <p:spPr>
          <a:xfrm>
            <a:off x="895055" y="2309583"/>
            <a:ext cx="4229690" cy="3286584"/>
          </a:xfrm>
          <a:prstGeom prst="rect">
            <a:avLst/>
          </a:prstGeom>
        </p:spPr>
      </p:pic>
    </p:spTree>
    <p:extLst>
      <p:ext uri="{BB962C8B-B14F-4D97-AF65-F5344CB8AC3E}">
        <p14:creationId xmlns:p14="http://schemas.microsoft.com/office/powerpoint/2010/main" val="4140408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p:txBody>
          <a:bodyPr/>
          <a:lstStyle/>
          <a:p>
            <a:fld id="{4FAB73BC-B049-4115-A692-8D63A059BFB8}" type="slidenum">
              <a:rPr lang="en-US" smtClean="0"/>
              <a:pPr/>
              <a:t>38</a:t>
            </a:fld>
            <a:endParaRPr lang="en-US" dirty="0"/>
          </a:p>
        </p:txBody>
      </p:sp>
      <p:pic>
        <p:nvPicPr>
          <p:cNvPr id="3" name="Immagine 2">
            <a:extLst>
              <a:ext uri="{FF2B5EF4-FFF2-40B4-BE49-F238E27FC236}">
                <a16:creationId xmlns:a16="http://schemas.microsoft.com/office/drawing/2014/main" id="{C48BFA61-9667-4C4A-BEA3-C1D3453DBF30}"/>
              </a:ext>
            </a:extLst>
          </p:cNvPr>
          <p:cNvPicPr>
            <a:picLocks noChangeAspect="1"/>
          </p:cNvPicPr>
          <p:nvPr/>
        </p:nvPicPr>
        <p:blipFill>
          <a:blip r:embed="rId3"/>
          <a:stretch>
            <a:fillRect/>
          </a:stretch>
        </p:blipFill>
        <p:spPr>
          <a:xfrm>
            <a:off x="2361679" y="2700254"/>
            <a:ext cx="7468642" cy="1190791"/>
          </a:xfrm>
          <a:prstGeom prst="rect">
            <a:avLst/>
          </a:prstGeom>
        </p:spPr>
      </p:pic>
    </p:spTree>
    <p:extLst>
      <p:ext uri="{BB962C8B-B14F-4D97-AF65-F5344CB8AC3E}">
        <p14:creationId xmlns:p14="http://schemas.microsoft.com/office/powerpoint/2010/main" val="354558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GEOS C++ Lib</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39</a:t>
            </a:fld>
            <a:endParaRPr lang="en-US">
              <a:solidFill>
                <a:schemeClr val="tx1">
                  <a:alpha val="80000"/>
                </a:schemeClr>
              </a:solidFill>
            </a:endParaRPr>
          </a:p>
        </p:txBody>
      </p:sp>
      <p:sp>
        <p:nvSpPr>
          <p:cNvPr id="10" name="CasellaDiTesto 9">
            <a:extLst>
              <a:ext uri="{FF2B5EF4-FFF2-40B4-BE49-F238E27FC236}">
                <a16:creationId xmlns:a16="http://schemas.microsoft.com/office/drawing/2014/main" id="{8E7A4B62-F681-4EDC-9A99-00D2546B3446}"/>
              </a:ext>
            </a:extLst>
          </p:cNvPr>
          <p:cNvSpPr txBox="1"/>
          <p:nvPr/>
        </p:nvSpPr>
        <p:spPr>
          <a:xfrm>
            <a:off x="4419600" y="2136338"/>
            <a:ext cx="7079469" cy="2862322"/>
          </a:xfrm>
          <a:prstGeom prst="rect">
            <a:avLst/>
          </a:prstGeom>
          <a:noFill/>
        </p:spPr>
        <p:txBody>
          <a:bodyPr wrap="square" rtlCol="0">
            <a:spAutoFit/>
          </a:bodyPr>
          <a:lstStyle/>
          <a:p>
            <a:r>
              <a:rPr lang="en-US" b="1" dirty="0"/>
              <a:t>GEOS Library</a:t>
            </a:r>
          </a:p>
          <a:p>
            <a:r>
              <a:rPr lang="en-US" dirty="0"/>
              <a:t>GEOS is the C/C++ port of a subset of JTS and selected functions. GEOS is noteworthy as a foundation component in a software ecosystem of native, compiled executable binaries on Linux, Mac and Windows platforms.</a:t>
            </a:r>
          </a:p>
          <a:p>
            <a:endParaRPr lang="en-US" dirty="0"/>
          </a:p>
          <a:p>
            <a:r>
              <a:rPr lang="en-US" dirty="0">
                <a:hlinkClick r:id="rId3"/>
              </a:rPr>
              <a:t>https://trac.osgeo.org/geos/</a:t>
            </a:r>
          </a:p>
          <a:p>
            <a:r>
              <a:rPr lang="en-US" dirty="0">
                <a:hlinkClick r:id="rId3"/>
              </a:rPr>
              <a:t>https://geos.osgeo.org/doxygen/cpp_iface.html</a:t>
            </a:r>
            <a:endParaRPr lang="en-US" dirty="0"/>
          </a:p>
          <a:p>
            <a:endParaRPr lang="it-IT" dirty="0"/>
          </a:p>
          <a:p>
            <a:r>
              <a:rPr lang="it-IT" dirty="0" err="1"/>
              <a:t>PostGIS</a:t>
            </a:r>
            <a:r>
              <a:rPr lang="it-IT" dirty="0"/>
              <a:t> è una estensione per il DBMS </a:t>
            </a:r>
            <a:r>
              <a:rPr lang="it-IT" dirty="0" err="1"/>
              <a:t>PostgeSQL</a:t>
            </a:r>
            <a:r>
              <a:rPr lang="it-IT" dirty="0"/>
              <a:t> basata </a:t>
            </a:r>
            <a:r>
              <a:rPr lang="it-IT" dirty="0" err="1"/>
              <a:t>du</a:t>
            </a:r>
            <a:r>
              <a:rPr lang="it-IT" dirty="0"/>
              <a:t> GEOS</a:t>
            </a:r>
          </a:p>
        </p:txBody>
      </p:sp>
    </p:spTree>
    <p:extLst>
      <p:ext uri="{BB962C8B-B14F-4D97-AF65-F5344CB8AC3E}">
        <p14:creationId xmlns:p14="http://schemas.microsoft.com/office/powerpoint/2010/main" val="180894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87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Mobile</a:t>
            </a:r>
            <a:br>
              <a:rPr lang="en-US" sz="2600" kern="1200">
                <a:solidFill>
                  <a:srgbClr val="FFFFFF"/>
                </a:solidFill>
                <a:latin typeface="+mj-lt"/>
                <a:ea typeface="+mj-ea"/>
                <a:cs typeface="+mj-cs"/>
              </a:rPr>
            </a:br>
            <a:r>
              <a:rPr lang="en-US" sz="2600" kern="1200">
                <a:solidFill>
                  <a:srgbClr val="FFFFFF"/>
                </a:solidFill>
                <a:latin typeface="+mj-lt"/>
                <a:ea typeface="+mj-ea"/>
                <a:cs typeface="+mj-cs"/>
              </a:rPr>
              <a:t>iOS</a:t>
            </a:r>
          </a:p>
        </p:txBody>
      </p:sp>
      <p:pic>
        <p:nvPicPr>
          <p:cNvPr id="4098" name="Picture 2" descr="https://www.apple.com/it/ios/maps/images/overview/suggestions_large.jpg">
            <a:extLst>
              <a:ext uri="{FF2B5EF4-FFF2-40B4-BE49-F238E27FC236}">
                <a16:creationId xmlns:a16="http://schemas.microsoft.com/office/drawing/2014/main" id="{3FC0FBB2-875D-41C3-9E2F-34A0120B9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550" y="961812"/>
            <a:ext cx="2872299" cy="4930987"/>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3813498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GEOS C++ Lib</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40</a:t>
            </a:fld>
            <a:endParaRPr lang="en-US">
              <a:solidFill>
                <a:schemeClr val="tx1">
                  <a:alpha val="80000"/>
                </a:schemeClr>
              </a:solidFill>
            </a:endParaRPr>
          </a:p>
        </p:txBody>
      </p:sp>
      <p:pic>
        <p:nvPicPr>
          <p:cNvPr id="7" name="Immagine 6">
            <a:extLst>
              <a:ext uri="{FF2B5EF4-FFF2-40B4-BE49-F238E27FC236}">
                <a16:creationId xmlns:a16="http://schemas.microsoft.com/office/drawing/2014/main" id="{ED82BFEA-4949-4F01-A2F7-F53A0035FA6E}"/>
              </a:ext>
            </a:extLst>
          </p:cNvPr>
          <p:cNvPicPr>
            <a:picLocks noChangeAspect="1"/>
          </p:cNvPicPr>
          <p:nvPr/>
        </p:nvPicPr>
        <p:blipFill>
          <a:blip r:embed="rId3"/>
          <a:stretch>
            <a:fillRect/>
          </a:stretch>
        </p:blipFill>
        <p:spPr>
          <a:xfrm>
            <a:off x="4038600" y="1688203"/>
            <a:ext cx="7769218" cy="3481594"/>
          </a:xfrm>
          <a:prstGeom prst="rect">
            <a:avLst/>
          </a:prstGeom>
        </p:spPr>
      </p:pic>
    </p:spTree>
    <p:extLst>
      <p:ext uri="{BB962C8B-B14F-4D97-AF65-F5344CB8AC3E}">
        <p14:creationId xmlns:p14="http://schemas.microsoft.com/office/powerpoint/2010/main" val="10152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400" dirty="0" err="1">
                <a:solidFill>
                  <a:schemeClr val="bg1"/>
                </a:solidFill>
              </a:rPr>
              <a:t>RTree</a:t>
            </a:r>
            <a:r>
              <a:rPr lang="it-IT" sz="2400" dirty="0">
                <a:solidFill>
                  <a:schemeClr val="bg1"/>
                </a:solidFill>
              </a:rPr>
              <a:t> C++ </a:t>
            </a:r>
            <a:r>
              <a:rPr lang="it-IT" sz="2400" dirty="0" err="1">
                <a:solidFill>
                  <a:schemeClr val="bg1"/>
                </a:solidFill>
              </a:rPr>
              <a:t>Lib</a:t>
            </a:r>
            <a:endParaRPr lang="en-US" sz="26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41</a:t>
            </a:fld>
            <a:endParaRPr lang="en-US">
              <a:solidFill>
                <a:schemeClr val="tx1">
                  <a:alpha val="80000"/>
                </a:schemeClr>
              </a:solidFill>
            </a:endParaRPr>
          </a:p>
        </p:txBody>
      </p:sp>
      <p:sp>
        <p:nvSpPr>
          <p:cNvPr id="7" name="CasellaDiTesto 6">
            <a:extLst>
              <a:ext uri="{FF2B5EF4-FFF2-40B4-BE49-F238E27FC236}">
                <a16:creationId xmlns:a16="http://schemas.microsoft.com/office/drawing/2014/main" id="{94FB2C47-4214-49C6-8B84-437A689496DD}"/>
              </a:ext>
            </a:extLst>
          </p:cNvPr>
          <p:cNvSpPr txBox="1"/>
          <p:nvPr/>
        </p:nvSpPr>
        <p:spPr>
          <a:xfrm>
            <a:off x="3869268" y="2335987"/>
            <a:ext cx="3412857" cy="369332"/>
          </a:xfrm>
          <a:prstGeom prst="rect">
            <a:avLst/>
          </a:prstGeom>
          <a:noFill/>
        </p:spPr>
        <p:txBody>
          <a:bodyPr wrap="none" rtlCol="0">
            <a:spAutoFit/>
          </a:bodyPr>
          <a:lstStyle/>
          <a:p>
            <a:r>
              <a:rPr lang="en-US" dirty="0">
                <a:hlinkClick r:id="rId3"/>
              </a:rPr>
              <a:t>https://github.com/nushoin/RTree</a:t>
            </a:r>
            <a:endParaRPr lang="en-US" dirty="0"/>
          </a:p>
        </p:txBody>
      </p:sp>
      <p:sp>
        <p:nvSpPr>
          <p:cNvPr id="8" name="CasellaDiTesto 7">
            <a:extLst>
              <a:ext uri="{FF2B5EF4-FFF2-40B4-BE49-F238E27FC236}">
                <a16:creationId xmlns:a16="http://schemas.microsoft.com/office/drawing/2014/main" id="{70ECDCCE-E731-4159-8D09-3CD51FA505A9}"/>
              </a:ext>
            </a:extLst>
          </p:cNvPr>
          <p:cNvSpPr txBox="1"/>
          <p:nvPr/>
        </p:nvSpPr>
        <p:spPr>
          <a:xfrm>
            <a:off x="3869268" y="970547"/>
            <a:ext cx="7079469" cy="646331"/>
          </a:xfrm>
          <a:prstGeom prst="rect">
            <a:avLst/>
          </a:prstGeom>
          <a:noFill/>
        </p:spPr>
        <p:txBody>
          <a:bodyPr wrap="square" rtlCol="0">
            <a:spAutoFit/>
          </a:bodyPr>
          <a:lstStyle/>
          <a:p>
            <a:r>
              <a:rPr lang="en-US" b="1" dirty="0"/>
              <a:t>R-Trees: A Dynamic Index Structure for Spatial Searching</a:t>
            </a:r>
          </a:p>
          <a:p>
            <a:r>
              <a:rPr lang="it-IT" dirty="0" err="1">
                <a:hlinkClick r:id="rId4" tooltip="Antonin Guttman (page does not exist)"/>
              </a:rPr>
              <a:t>Antonin</a:t>
            </a:r>
            <a:r>
              <a:rPr lang="it-IT" dirty="0">
                <a:hlinkClick r:id="rId4" tooltip="Antonin Guttman (page does not exist)"/>
              </a:rPr>
              <a:t> </a:t>
            </a:r>
            <a:r>
              <a:rPr lang="it-IT" dirty="0" err="1">
                <a:hlinkClick r:id="rId4" tooltip="Antonin Guttman (page does not exist)"/>
              </a:rPr>
              <a:t>Guttman</a:t>
            </a:r>
            <a:r>
              <a:rPr lang="it-IT" dirty="0"/>
              <a:t> 1984</a:t>
            </a:r>
            <a:endParaRPr lang="en-US" dirty="0"/>
          </a:p>
        </p:txBody>
      </p:sp>
      <p:sp>
        <p:nvSpPr>
          <p:cNvPr id="9" name="CasellaDiTesto 8">
            <a:extLst>
              <a:ext uri="{FF2B5EF4-FFF2-40B4-BE49-F238E27FC236}">
                <a16:creationId xmlns:a16="http://schemas.microsoft.com/office/drawing/2014/main" id="{C2BA780B-4555-4207-960D-5CEFF7F47433}"/>
              </a:ext>
            </a:extLst>
          </p:cNvPr>
          <p:cNvSpPr txBox="1"/>
          <p:nvPr/>
        </p:nvSpPr>
        <p:spPr>
          <a:xfrm>
            <a:off x="3869268" y="3424428"/>
            <a:ext cx="7505700" cy="2585323"/>
          </a:xfrm>
          <a:prstGeom prst="rect">
            <a:avLst/>
          </a:prstGeom>
          <a:noFill/>
        </p:spPr>
        <p:txBody>
          <a:bodyPr wrap="square" rtlCol="0">
            <a:spAutoFit/>
          </a:bodyPr>
          <a:lstStyle/>
          <a:p>
            <a:r>
              <a:rPr lang="it-IT" dirty="0"/>
              <a:t>Gli </a:t>
            </a:r>
            <a:r>
              <a:rPr lang="it-IT" b="1" dirty="0"/>
              <a:t>R-</a:t>
            </a:r>
            <a:r>
              <a:rPr lang="it-IT" b="1" dirty="0" err="1"/>
              <a:t>tree</a:t>
            </a:r>
            <a:r>
              <a:rPr lang="it-IT" dirty="0"/>
              <a:t> o </a:t>
            </a:r>
            <a:r>
              <a:rPr lang="it-IT" b="1" dirty="0"/>
              <a:t>R-alberi</a:t>
            </a:r>
            <a:r>
              <a:rPr lang="it-IT" dirty="0"/>
              <a:t> sono un tipo di </a:t>
            </a:r>
            <a:r>
              <a:rPr lang="it-IT" dirty="0">
                <a:hlinkClick r:id="rId5" tooltip="Albero (grafo)"/>
              </a:rPr>
              <a:t>albero (grafo)</a:t>
            </a:r>
            <a:r>
              <a:rPr lang="it-IT" dirty="0"/>
              <a:t> simile al </a:t>
            </a:r>
            <a:r>
              <a:rPr lang="it-IT" dirty="0">
                <a:hlinkClick r:id="rId6" tooltip="B-Albero"/>
              </a:rPr>
              <a:t>B-Albero</a:t>
            </a:r>
            <a:r>
              <a:rPr lang="it-IT" dirty="0"/>
              <a:t>, ma sono usati per indicizzare spazi multidimensionali, ad esempio le coordinate spaziali (X, Y) per dati geografici. Una richiesta di esempio che usi un </a:t>
            </a:r>
            <a:r>
              <a:rPr lang="it-IT" b="1" dirty="0"/>
              <a:t>R-</a:t>
            </a:r>
            <a:r>
              <a:rPr lang="it-IT" b="1" dirty="0" err="1"/>
              <a:t>tree</a:t>
            </a:r>
            <a:r>
              <a:rPr lang="it-IT" dirty="0" err="1"/>
              <a:t>potrebbe</a:t>
            </a:r>
            <a:r>
              <a:rPr lang="it-IT" dirty="0"/>
              <a:t> essere "Trova tutti i musei entro 2 km dalla mia posizione attuale".</a:t>
            </a:r>
          </a:p>
          <a:p>
            <a:r>
              <a:rPr lang="it-IT" dirty="0"/>
              <a:t>La struttura dati divide lo spazio in MBR (</a:t>
            </a:r>
            <a:r>
              <a:rPr lang="it-IT" dirty="0">
                <a:hlinkClick r:id="rId7" tooltip="Minimum bounding rectangle (la pagina non esiste)"/>
              </a:rPr>
              <a:t>minimum </a:t>
            </a:r>
            <a:r>
              <a:rPr lang="it-IT" dirty="0" err="1">
                <a:hlinkClick r:id="rId7" tooltip="Minimum bounding rectangle (la pagina non esiste)"/>
              </a:rPr>
              <a:t>bounding</a:t>
            </a:r>
            <a:r>
              <a:rPr lang="it-IT" dirty="0">
                <a:hlinkClick r:id="rId7" tooltip="Minimum bounding rectangle (la pagina non esiste)"/>
              </a:rPr>
              <a:t> </a:t>
            </a:r>
            <a:r>
              <a:rPr lang="it-IT" dirty="0" err="1">
                <a:hlinkClick r:id="rId7" tooltip="Minimum bounding rectangle (la pagina non esiste)"/>
              </a:rPr>
              <a:t>rectangles</a:t>
            </a:r>
            <a:r>
              <a:rPr lang="it-IT" dirty="0"/>
              <a:t>, infatti </a:t>
            </a:r>
            <a:r>
              <a:rPr lang="it-IT" b="1" dirty="0"/>
              <a:t>R-</a:t>
            </a:r>
            <a:r>
              <a:rPr lang="it-IT" b="1" dirty="0" err="1"/>
              <a:t>tree</a:t>
            </a:r>
            <a:r>
              <a:rPr lang="it-IT" dirty="0"/>
              <a:t> deriva proprio da </a:t>
            </a:r>
            <a:r>
              <a:rPr lang="it-IT" dirty="0" err="1"/>
              <a:t>Rectangle</a:t>
            </a:r>
            <a:r>
              <a:rPr lang="it-IT" dirty="0"/>
              <a:t>) innestati gerarchicamente e quando possibile sovrapposti.</a:t>
            </a:r>
          </a:p>
          <a:p>
            <a:endParaRPr lang="it-IT" dirty="0"/>
          </a:p>
        </p:txBody>
      </p:sp>
      <p:pic>
        <p:nvPicPr>
          <p:cNvPr id="13" name="Immagine 12">
            <a:extLst>
              <a:ext uri="{FF2B5EF4-FFF2-40B4-BE49-F238E27FC236}">
                <a16:creationId xmlns:a16="http://schemas.microsoft.com/office/drawing/2014/main" id="{98426F40-3FBF-4730-8BE6-7EC095C623E3}"/>
              </a:ext>
            </a:extLst>
          </p:cNvPr>
          <p:cNvPicPr>
            <a:picLocks noChangeAspect="1"/>
          </p:cNvPicPr>
          <p:nvPr/>
        </p:nvPicPr>
        <p:blipFill>
          <a:blip r:embed="rId8"/>
          <a:stretch>
            <a:fillRect/>
          </a:stretch>
        </p:blipFill>
        <p:spPr>
          <a:xfrm>
            <a:off x="8314651" y="1730082"/>
            <a:ext cx="2476846" cy="466790"/>
          </a:xfrm>
          <a:prstGeom prst="rect">
            <a:avLst/>
          </a:prstGeom>
        </p:spPr>
      </p:pic>
    </p:spTree>
    <p:extLst>
      <p:ext uri="{BB962C8B-B14F-4D97-AF65-F5344CB8AC3E}">
        <p14:creationId xmlns:p14="http://schemas.microsoft.com/office/powerpoint/2010/main" val="2073497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it-IT" sz="2400" dirty="0" err="1">
                <a:solidFill>
                  <a:schemeClr val="bg1"/>
                </a:solidFill>
              </a:rPr>
              <a:t>RTree</a:t>
            </a:r>
            <a:r>
              <a:rPr lang="it-IT" sz="2400" dirty="0">
                <a:solidFill>
                  <a:schemeClr val="bg1"/>
                </a:solidFill>
              </a:rPr>
              <a:t> C++ </a:t>
            </a:r>
            <a:r>
              <a:rPr lang="it-IT" sz="2400" dirty="0" err="1">
                <a:solidFill>
                  <a:schemeClr val="bg1"/>
                </a:solidFill>
              </a:rPr>
              <a:t>Lib</a:t>
            </a:r>
            <a:endParaRPr lang="en-US" sz="2600" dirty="0">
              <a:solidFill>
                <a:schemeClr val="bg1"/>
              </a:solidFill>
            </a:endParaRP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solidFill>
                  <a:schemeClr val="tx1">
                    <a:alpha val="80000"/>
                  </a:schemeClr>
                </a:solidFill>
              </a:rPr>
              <a:pPr>
                <a:spcAft>
                  <a:spcPts val="600"/>
                </a:spcAft>
              </a:pPr>
              <a:t>42</a:t>
            </a:fld>
            <a:endParaRPr lang="en-US">
              <a:solidFill>
                <a:schemeClr val="tx1">
                  <a:alpha val="80000"/>
                </a:schemeClr>
              </a:solidFill>
            </a:endParaRPr>
          </a:p>
        </p:txBody>
      </p:sp>
      <p:pic>
        <p:nvPicPr>
          <p:cNvPr id="10" name="Picture 2" descr="https://upload.wikimedia.org/wikipedia/commons/thumb/6/6f/R-tree.svg/943px-R-tree.svg.png">
            <a:extLst>
              <a:ext uri="{FF2B5EF4-FFF2-40B4-BE49-F238E27FC236}">
                <a16:creationId xmlns:a16="http://schemas.microsoft.com/office/drawing/2014/main" id="{FED25914-E077-4A7B-AA82-13BDC905C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202" y="405003"/>
            <a:ext cx="6945994" cy="595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0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RTree C++ Lib</a:t>
            </a:r>
          </a:p>
        </p:txBody>
      </p:sp>
      <p:pic>
        <p:nvPicPr>
          <p:cNvPr id="13" name="Immagine 12">
            <a:extLst>
              <a:ext uri="{FF2B5EF4-FFF2-40B4-BE49-F238E27FC236}">
                <a16:creationId xmlns:a16="http://schemas.microsoft.com/office/drawing/2014/main" id="{66905D0B-F302-444C-B6F5-3AECDAD3E3D4}"/>
              </a:ext>
            </a:extLst>
          </p:cNvPr>
          <p:cNvPicPr>
            <a:picLocks noChangeAspect="1"/>
          </p:cNvPicPr>
          <p:nvPr/>
        </p:nvPicPr>
        <p:blipFill>
          <a:blip r:embed="rId3"/>
          <a:stretch>
            <a:fillRect/>
          </a:stretch>
        </p:blipFill>
        <p:spPr>
          <a:xfrm>
            <a:off x="3560849" y="1580581"/>
            <a:ext cx="8449914" cy="3696837"/>
          </a:xfrm>
          <a:prstGeom prst="rect">
            <a:avLst/>
          </a:prstGeom>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43</a:t>
            </a:fld>
            <a:endParaRPr lang="en-US">
              <a:solidFill>
                <a:srgbClr val="898989"/>
              </a:solidFill>
            </a:endParaRPr>
          </a:p>
        </p:txBody>
      </p:sp>
    </p:spTree>
    <p:extLst>
      <p:ext uri="{BB962C8B-B14F-4D97-AF65-F5344CB8AC3E}">
        <p14:creationId xmlns:p14="http://schemas.microsoft.com/office/powerpoint/2010/main" val="27677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8F0DD363-9E6F-4E15-89C0-4F2BC7E3BB6C}"/>
              </a:ext>
            </a:extLst>
          </p:cNvPr>
          <p:cNvSpPr>
            <a:spLocks noGrp="1"/>
          </p:cNvSpPr>
          <p:nvPr>
            <p:ph type="title"/>
          </p:nvPr>
        </p:nvSpPr>
        <p:spPr>
          <a:xfrm>
            <a:off x="3043403" y="2693369"/>
            <a:ext cx="6105194" cy="1870611"/>
          </a:xfrm>
        </p:spPr>
        <p:txBody>
          <a:bodyPr vert="horz" lIns="91440" tIns="45720" rIns="91440" bIns="45720" rtlCol="0" anchor="b">
            <a:normAutofit fontScale="90000"/>
          </a:bodyPr>
          <a:lstStyle/>
          <a:p>
            <a:pPr algn="ctr"/>
            <a:r>
              <a:rPr lang="en-US" sz="4700" b="1" kern="1200" dirty="0">
                <a:solidFill>
                  <a:schemeClr val="bg1"/>
                </a:solidFill>
                <a:latin typeface="+mj-lt"/>
                <a:ea typeface="+mj-ea"/>
                <a:cs typeface="+mj-cs"/>
              </a:rPr>
              <a:t>DEMO</a:t>
            </a:r>
          </a:p>
          <a:p>
            <a:pPr algn="ctr"/>
            <a:endParaRPr lang="en-US" sz="4700" kern="1200" dirty="0">
              <a:solidFill>
                <a:schemeClr val="bg1"/>
              </a:solidFill>
              <a:latin typeface="+mj-lt"/>
              <a:ea typeface="+mj-ea"/>
              <a:cs typeface="+mj-cs"/>
            </a:endParaRPr>
          </a:p>
          <a:p>
            <a:pPr algn="ctr"/>
            <a:r>
              <a:rPr lang="it-IT" sz="4800" dirty="0">
                <a:solidFill>
                  <a:schemeClr val="bg1"/>
                </a:solidFill>
              </a:rPr>
              <a:t>Operazioni geometriche</a:t>
            </a:r>
            <a:endParaRPr lang="en-US" sz="4700" kern="1200" dirty="0">
              <a:solidFill>
                <a:schemeClr val="bg1"/>
              </a:solidFill>
            </a:endParaRPr>
          </a:p>
        </p:txBody>
      </p:sp>
      <p:sp>
        <p:nvSpPr>
          <p:cNvPr id="4" name="Segnaposto piè di pagina 3">
            <a:extLst>
              <a:ext uri="{FF2B5EF4-FFF2-40B4-BE49-F238E27FC236}">
                <a16:creationId xmlns:a16="http://schemas.microsoft.com/office/drawing/2014/main" id="{B213FE20-2038-46DC-871A-7E3B1A64A10F}"/>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spcAft>
                <a:spcPts val="600"/>
              </a:spcAft>
            </a:pPr>
            <a:r>
              <a:rPr lang="en-US" sz="1000" kern="1200">
                <a:solidFill>
                  <a:srgbClr val="898989"/>
                </a:solidFill>
                <a:latin typeface="+mn-lt"/>
                <a:ea typeface="+mn-ea"/>
                <a:cs typeface="+mn-cs"/>
              </a:rPr>
              <a:t>GIS in C++</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000">
                <a:solidFill>
                  <a:srgbClr val="898989"/>
                </a:solidFill>
              </a:rPr>
              <a:pPr>
                <a:spcAft>
                  <a:spcPts val="600"/>
                </a:spcAft>
              </a:pPr>
              <a:t>44</a:t>
            </a:fld>
            <a:endParaRPr lang="en-US" sz="1000">
              <a:solidFill>
                <a:srgbClr val="898989"/>
              </a:solidFill>
            </a:endParaRPr>
          </a:p>
        </p:txBody>
      </p:sp>
      <p:pic>
        <p:nvPicPr>
          <p:cNvPr id="14" name="Picture 1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25132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9324866E-A806-4FF6-B36E-A72B153C2DCA}"/>
              </a:ext>
            </a:extLst>
          </p:cNvPr>
          <p:cNvSpPr>
            <a:spLocks noGrp="1"/>
          </p:cNvSpPr>
          <p:nvPr>
            <p:ph type="sldNum" sz="quarter" idx="12"/>
          </p:nvPr>
        </p:nvSpPr>
        <p:spPr/>
        <p:txBody>
          <a:bodyPr/>
          <a:lstStyle/>
          <a:p>
            <a:fld id="{4FAB73BC-B049-4115-A692-8D63A059BFB8}" type="slidenum">
              <a:rPr lang="en-US" smtClean="0"/>
              <a:pPr/>
              <a:t>45</a:t>
            </a:fld>
            <a:endParaRPr lang="en-US" dirty="0"/>
          </a:p>
        </p:txBody>
      </p:sp>
      <p:pic>
        <p:nvPicPr>
          <p:cNvPr id="1026" name="Picture 2" descr="logo_completo.png">
            <a:extLst>
              <a:ext uri="{FF2B5EF4-FFF2-40B4-BE49-F238E27FC236}">
                <a16:creationId xmlns:a16="http://schemas.microsoft.com/office/drawing/2014/main" id="{E506E257-DFCE-4FAA-95AE-8361CF4BE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68" y="500203"/>
            <a:ext cx="3906252" cy="1786805"/>
          </a:xfrm>
          <a:prstGeom prst="rect">
            <a:avLst/>
          </a:prstGeom>
          <a:noFill/>
          <a:extLst>
            <a:ext uri="{909E8E84-426E-40DD-AFC4-6F175D3DCCD1}">
              <a14:hiddenFill xmlns:a14="http://schemas.microsoft.com/office/drawing/2010/main">
                <a:solidFill>
                  <a:srgbClr val="FFFFFF"/>
                </a:solidFill>
              </a14:hiddenFill>
            </a:ext>
          </a:extLst>
        </p:spPr>
      </p:pic>
      <p:sp>
        <p:nvSpPr>
          <p:cNvPr id="10" name="Sottotitolo 9">
            <a:extLst>
              <a:ext uri="{FF2B5EF4-FFF2-40B4-BE49-F238E27FC236}">
                <a16:creationId xmlns:a16="http://schemas.microsoft.com/office/drawing/2014/main" id="{A5360A1C-9D7D-41C0-AAE0-08C5C80FCD1B}"/>
              </a:ext>
            </a:extLst>
          </p:cNvPr>
          <p:cNvSpPr>
            <a:spLocks noGrp="1"/>
          </p:cNvSpPr>
          <p:nvPr>
            <p:ph type="subTitle" idx="1"/>
          </p:nvPr>
        </p:nvSpPr>
        <p:spPr>
          <a:xfrm>
            <a:off x="1476368" y="3008115"/>
            <a:ext cx="3143758" cy="1056834"/>
          </a:xfrm>
        </p:spPr>
        <p:txBody>
          <a:bodyPr>
            <a:normAutofit fontScale="92500"/>
          </a:bodyPr>
          <a:lstStyle/>
          <a:p>
            <a:pPr algn="l"/>
            <a:r>
              <a:rPr lang="it-IT" dirty="0">
                <a:solidFill>
                  <a:srgbClr val="002060"/>
                </a:solidFill>
              </a:rPr>
              <a:t>Bignotti Alberto</a:t>
            </a:r>
          </a:p>
          <a:p>
            <a:pPr algn="l"/>
            <a:r>
              <a:rPr lang="it-IT" dirty="0">
                <a:solidFill>
                  <a:srgbClr val="002060"/>
                </a:solidFill>
              </a:rPr>
              <a:t>Senior Software Architect</a:t>
            </a:r>
          </a:p>
        </p:txBody>
      </p:sp>
      <p:sp>
        <p:nvSpPr>
          <p:cNvPr id="12" name="CasellaDiTesto 11">
            <a:extLst>
              <a:ext uri="{FF2B5EF4-FFF2-40B4-BE49-F238E27FC236}">
                <a16:creationId xmlns:a16="http://schemas.microsoft.com/office/drawing/2014/main" id="{FE0C919A-E85A-495D-8A8C-6FA3A60972EC}"/>
              </a:ext>
            </a:extLst>
          </p:cNvPr>
          <p:cNvSpPr txBox="1"/>
          <p:nvPr/>
        </p:nvSpPr>
        <p:spPr>
          <a:xfrm>
            <a:off x="2067001" y="4289773"/>
            <a:ext cx="3336758" cy="369332"/>
          </a:xfrm>
          <a:prstGeom prst="rect">
            <a:avLst/>
          </a:prstGeom>
          <a:noFill/>
        </p:spPr>
        <p:txBody>
          <a:bodyPr wrap="square" rtlCol="0">
            <a:spAutoFit/>
          </a:bodyPr>
          <a:lstStyle/>
          <a:p>
            <a:r>
              <a:rPr lang="it-IT" dirty="0">
                <a:solidFill>
                  <a:srgbClr val="002060"/>
                </a:solidFill>
              </a:rPr>
              <a:t>albertino@bigno.it</a:t>
            </a:r>
          </a:p>
        </p:txBody>
      </p:sp>
      <p:pic>
        <p:nvPicPr>
          <p:cNvPr id="13" name="Immagine 12">
            <a:extLst>
              <a:ext uri="{FF2B5EF4-FFF2-40B4-BE49-F238E27FC236}">
                <a16:creationId xmlns:a16="http://schemas.microsoft.com/office/drawing/2014/main" id="{9F9A515D-6FF7-4D57-B7DF-F5F16449CCBA}"/>
              </a:ext>
            </a:extLst>
          </p:cNvPr>
          <p:cNvPicPr>
            <a:picLocks noChangeAspect="1"/>
          </p:cNvPicPr>
          <p:nvPr/>
        </p:nvPicPr>
        <p:blipFill>
          <a:blip r:embed="rId3"/>
          <a:stretch>
            <a:fillRect/>
          </a:stretch>
        </p:blipFill>
        <p:spPr>
          <a:xfrm>
            <a:off x="1476368" y="4832833"/>
            <a:ext cx="543001" cy="543001"/>
          </a:xfrm>
          <a:prstGeom prst="rect">
            <a:avLst/>
          </a:prstGeom>
        </p:spPr>
      </p:pic>
      <p:sp>
        <p:nvSpPr>
          <p:cNvPr id="15" name="CasellaDiTesto 14">
            <a:extLst>
              <a:ext uri="{FF2B5EF4-FFF2-40B4-BE49-F238E27FC236}">
                <a16:creationId xmlns:a16="http://schemas.microsoft.com/office/drawing/2014/main" id="{4C65AEAC-BFAD-464A-91EF-E36D334A3BC7}"/>
              </a:ext>
            </a:extLst>
          </p:cNvPr>
          <p:cNvSpPr txBox="1"/>
          <p:nvPr/>
        </p:nvSpPr>
        <p:spPr>
          <a:xfrm>
            <a:off x="2067001" y="4868444"/>
            <a:ext cx="3336758" cy="369332"/>
          </a:xfrm>
          <a:prstGeom prst="rect">
            <a:avLst/>
          </a:prstGeom>
          <a:noFill/>
        </p:spPr>
        <p:txBody>
          <a:bodyPr wrap="square" rtlCol="0">
            <a:spAutoFit/>
          </a:bodyPr>
          <a:lstStyle/>
          <a:p>
            <a:r>
              <a:rPr lang="it-IT" dirty="0">
                <a:solidFill>
                  <a:srgbClr val="002060"/>
                </a:solidFill>
              </a:rPr>
              <a:t>albertino - italiancpp.slack.com</a:t>
            </a:r>
          </a:p>
        </p:txBody>
      </p:sp>
      <p:pic>
        <p:nvPicPr>
          <p:cNvPr id="14" name="Immagine 13">
            <a:extLst>
              <a:ext uri="{FF2B5EF4-FFF2-40B4-BE49-F238E27FC236}">
                <a16:creationId xmlns:a16="http://schemas.microsoft.com/office/drawing/2014/main" id="{3084B379-6C3C-4F75-AB15-0B08958007D3}"/>
              </a:ext>
            </a:extLst>
          </p:cNvPr>
          <p:cNvPicPr>
            <a:picLocks noChangeAspect="1"/>
          </p:cNvPicPr>
          <p:nvPr/>
        </p:nvPicPr>
        <p:blipFill>
          <a:blip r:embed="rId4"/>
          <a:stretch>
            <a:fillRect/>
          </a:stretch>
        </p:blipFill>
        <p:spPr>
          <a:xfrm>
            <a:off x="1476369" y="4237326"/>
            <a:ext cx="543001" cy="543001"/>
          </a:xfrm>
          <a:prstGeom prst="rect">
            <a:avLst/>
          </a:prstGeom>
        </p:spPr>
      </p:pic>
      <p:pic>
        <p:nvPicPr>
          <p:cNvPr id="16" name="Picture 2" descr="https://slack-imgs.com/?c=1&amp;url=https%3A%2F%2Fift.tt%2F2QoCT1H">
            <a:extLst>
              <a:ext uri="{FF2B5EF4-FFF2-40B4-BE49-F238E27FC236}">
                <a16:creationId xmlns:a16="http://schemas.microsoft.com/office/drawing/2014/main" id="{107200A0-E5AA-4D55-8847-0478DEA7D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6526" y="3037208"/>
            <a:ext cx="5057274" cy="2778336"/>
          </a:xfrm>
          <a:prstGeom prst="rect">
            <a:avLst/>
          </a:prstGeom>
          <a:noFill/>
          <a:extLst>
            <a:ext uri="{909E8E84-426E-40DD-AFC4-6F175D3DCCD1}">
              <a14:hiddenFill xmlns:a14="http://schemas.microsoft.com/office/drawing/2010/main">
                <a:solidFill>
                  <a:srgbClr val="FFFFFF"/>
                </a:solidFill>
              </a14:hiddenFill>
            </a:ext>
          </a:extLst>
        </p:spPr>
      </p:pic>
      <p:pic>
        <p:nvPicPr>
          <p:cNvPr id="17" name="Immagine 16">
            <a:extLst>
              <a:ext uri="{FF2B5EF4-FFF2-40B4-BE49-F238E27FC236}">
                <a16:creationId xmlns:a16="http://schemas.microsoft.com/office/drawing/2014/main" id="{B61C1F59-1417-4D4F-BEF0-B1173F4D2C7B}"/>
              </a:ext>
            </a:extLst>
          </p:cNvPr>
          <p:cNvPicPr>
            <a:picLocks noChangeAspect="1"/>
          </p:cNvPicPr>
          <p:nvPr/>
        </p:nvPicPr>
        <p:blipFill>
          <a:blip r:embed="rId6"/>
          <a:stretch>
            <a:fillRect/>
          </a:stretch>
        </p:blipFill>
        <p:spPr>
          <a:xfrm>
            <a:off x="9996034" y="2051052"/>
            <a:ext cx="1357766" cy="918755"/>
          </a:xfrm>
          <a:prstGeom prst="rect">
            <a:avLst/>
          </a:prstGeom>
        </p:spPr>
      </p:pic>
      <p:pic>
        <p:nvPicPr>
          <p:cNvPr id="18" name="Immagine 17">
            <a:extLst>
              <a:ext uri="{FF2B5EF4-FFF2-40B4-BE49-F238E27FC236}">
                <a16:creationId xmlns:a16="http://schemas.microsoft.com/office/drawing/2014/main" id="{6CD0F5D6-82FF-4AFA-8A78-D02A633049A9}"/>
              </a:ext>
            </a:extLst>
          </p:cNvPr>
          <p:cNvPicPr>
            <a:picLocks noChangeAspect="1"/>
          </p:cNvPicPr>
          <p:nvPr/>
        </p:nvPicPr>
        <p:blipFill>
          <a:blip r:embed="rId7"/>
          <a:stretch>
            <a:fillRect/>
          </a:stretch>
        </p:blipFill>
        <p:spPr>
          <a:xfrm>
            <a:off x="1476368" y="5428340"/>
            <a:ext cx="545609" cy="508619"/>
          </a:xfrm>
          <a:prstGeom prst="rect">
            <a:avLst/>
          </a:prstGeom>
        </p:spPr>
      </p:pic>
      <p:sp>
        <p:nvSpPr>
          <p:cNvPr id="20" name="CasellaDiTesto 19">
            <a:extLst>
              <a:ext uri="{FF2B5EF4-FFF2-40B4-BE49-F238E27FC236}">
                <a16:creationId xmlns:a16="http://schemas.microsoft.com/office/drawing/2014/main" id="{3CA3BDC6-2886-411E-A901-9509940DAEDE}"/>
              </a:ext>
            </a:extLst>
          </p:cNvPr>
          <p:cNvSpPr txBox="1"/>
          <p:nvPr/>
        </p:nvSpPr>
        <p:spPr>
          <a:xfrm>
            <a:off x="2067001" y="5447115"/>
            <a:ext cx="3336758" cy="369332"/>
          </a:xfrm>
          <a:prstGeom prst="rect">
            <a:avLst/>
          </a:prstGeom>
          <a:noFill/>
        </p:spPr>
        <p:txBody>
          <a:bodyPr wrap="square" rtlCol="0">
            <a:spAutoFit/>
          </a:bodyPr>
          <a:lstStyle/>
          <a:p>
            <a:r>
              <a:rPr lang="it-IT" dirty="0">
                <a:solidFill>
                  <a:srgbClr val="002060"/>
                </a:solidFill>
              </a:rPr>
              <a:t>@albertino80</a:t>
            </a:r>
          </a:p>
        </p:txBody>
      </p:sp>
      <p:pic>
        <p:nvPicPr>
          <p:cNvPr id="19" name="Immagine 18">
            <a:extLst>
              <a:ext uri="{FF2B5EF4-FFF2-40B4-BE49-F238E27FC236}">
                <a16:creationId xmlns:a16="http://schemas.microsoft.com/office/drawing/2014/main" id="{F9947043-C75A-4F29-8380-E6A067ADC88D}"/>
              </a:ext>
            </a:extLst>
          </p:cNvPr>
          <p:cNvPicPr>
            <a:picLocks noChangeAspect="1"/>
          </p:cNvPicPr>
          <p:nvPr/>
        </p:nvPicPr>
        <p:blipFill>
          <a:blip r:embed="rId8"/>
          <a:stretch>
            <a:fillRect/>
          </a:stretch>
        </p:blipFill>
        <p:spPr>
          <a:xfrm>
            <a:off x="4475749" y="2367122"/>
            <a:ext cx="1419726" cy="1419726"/>
          </a:xfrm>
          <a:prstGeom prst="rect">
            <a:avLst/>
          </a:prstGeom>
        </p:spPr>
      </p:pic>
    </p:spTree>
    <p:extLst>
      <p:ext uri="{BB962C8B-B14F-4D97-AF65-F5344CB8AC3E}">
        <p14:creationId xmlns:p14="http://schemas.microsoft.com/office/powerpoint/2010/main" val="282059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4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Windows CE</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5</a:t>
            </a:fld>
            <a:endParaRPr lang="en-US">
              <a:solidFill>
                <a:srgbClr val="898989"/>
              </a:solidFill>
            </a:endParaRPr>
          </a:p>
        </p:txBody>
      </p:sp>
      <p:pic>
        <p:nvPicPr>
          <p:cNvPr id="3" name="Immagine 2">
            <a:extLst>
              <a:ext uri="{FF2B5EF4-FFF2-40B4-BE49-F238E27FC236}">
                <a16:creationId xmlns:a16="http://schemas.microsoft.com/office/drawing/2014/main" id="{0D21E442-491F-4C7A-B05D-83277D831965}"/>
              </a:ext>
            </a:extLst>
          </p:cNvPr>
          <p:cNvPicPr>
            <a:picLocks noChangeAspect="1"/>
          </p:cNvPicPr>
          <p:nvPr/>
        </p:nvPicPr>
        <p:blipFill>
          <a:blip r:embed="rId2"/>
          <a:stretch>
            <a:fillRect/>
          </a:stretch>
        </p:blipFill>
        <p:spPr>
          <a:xfrm>
            <a:off x="5970504" y="657807"/>
            <a:ext cx="2829064" cy="5698543"/>
          </a:xfrm>
          <a:prstGeom prst="rect">
            <a:avLst/>
          </a:prstGeom>
        </p:spPr>
      </p:pic>
    </p:spTree>
    <p:extLst>
      <p:ext uri="{BB962C8B-B14F-4D97-AF65-F5344CB8AC3E}">
        <p14:creationId xmlns:p14="http://schemas.microsoft.com/office/powerpoint/2010/main" val="152800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sellaDiTesto 5">
            <a:extLst>
              <a:ext uri="{FF2B5EF4-FFF2-40B4-BE49-F238E27FC236}">
                <a16:creationId xmlns:a16="http://schemas.microsoft.com/office/drawing/2014/main" id="{C36E8969-C2E4-4EC1-B62F-1BC499EAF563}"/>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600" kern="1200">
                <a:solidFill>
                  <a:srgbClr val="FFFFFF"/>
                </a:solidFill>
                <a:latin typeface="+mj-lt"/>
                <a:ea typeface="+mj-ea"/>
                <a:cs typeface="+mj-cs"/>
              </a:rPr>
              <a:t>Qual era il Google Earth degli anni 90?</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000">
                <a:solidFill>
                  <a:srgbClr val="898989"/>
                </a:solidFill>
              </a:rPr>
              <a:pPr>
                <a:spcAft>
                  <a:spcPts val="600"/>
                </a:spcAft>
              </a:pPr>
              <a:t>6</a:t>
            </a:fld>
            <a:endParaRPr lang="en-US" sz="1000">
              <a:solidFill>
                <a:srgbClr val="898989"/>
              </a:solidFill>
            </a:endParaRPr>
          </a:p>
        </p:txBody>
      </p:sp>
    </p:spTree>
    <p:extLst>
      <p:ext uri="{BB962C8B-B14F-4D97-AF65-F5344CB8AC3E}">
        <p14:creationId xmlns:p14="http://schemas.microsoft.com/office/powerpoint/2010/main" val="142032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Curiosità</a:t>
            </a:r>
          </a:p>
        </p:txBody>
      </p:sp>
      <p:pic>
        <p:nvPicPr>
          <p:cNvPr id="2050" name="Picture 2" descr="https://i-msdn.sec.s-msft.com/dynimg/IC63875.gif">
            <a:extLst>
              <a:ext uri="{FF2B5EF4-FFF2-40B4-BE49-F238E27FC236}">
                <a16:creationId xmlns:a16="http://schemas.microsoft.com/office/drawing/2014/main" id="{9D4DB37A-EE79-41B8-8128-FE48D40833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4"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052"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3B02"/>
            </a:solidFill>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BC261F78-1CF3-4E9C-B641-3A801CFD2211}"/>
              </a:ext>
            </a:extLst>
          </p:cNvPr>
          <p:cNvSpPr txBox="1"/>
          <p:nvPr/>
        </p:nvSpPr>
        <p:spPr>
          <a:xfrm>
            <a:off x="4965431" y="2438400"/>
            <a:ext cx="6586489" cy="3785419"/>
          </a:xfrm>
          <a:prstGeom prst="rect">
            <a:avLst/>
          </a:prstGeom>
        </p:spPr>
        <p:txBody>
          <a:bodyPr vert="horz" lIns="91440" tIns="45720" rIns="91440" bIns="45720" rtlCol="0">
            <a:normAutofit/>
          </a:bodyPr>
          <a:lstStyle/>
          <a:p>
            <a:pPr>
              <a:lnSpc>
                <a:spcPct val="90000"/>
              </a:lnSpc>
              <a:spcAft>
                <a:spcPts val="600"/>
              </a:spcAft>
              <a:buClr>
                <a:schemeClr val="accent1"/>
              </a:buClr>
            </a:pPr>
            <a:r>
              <a:rPr lang="en-US" sz="1900" b="1" dirty="0" err="1"/>
              <a:t>Terraserver</a:t>
            </a:r>
            <a:endParaRPr lang="en-US" sz="1900" b="1" dirty="0"/>
          </a:p>
          <a:p>
            <a:pPr>
              <a:lnSpc>
                <a:spcPct val="90000"/>
              </a:lnSpc>
              <a:spcAft>
                <a:spcPts val="600"/>
              </a:spcAft>
              <a:buClr>
                <a:schemeClr val="accent1"/>
              </a:buClr>
            </a:pPr>
            <a:r>
              <a:rPr lang="en-US" sz="1900" dirty="0">
                <a:hlinkClick r:id="rId3"/>
              </a:rPr>
              <a:t>https://msdn.microsoft.com/en-us/library/aa226316(v=sql.70).aspx</a:t>
            </a:r>
            <a:endParaRPr lang="en-US" sz="1900" dirty="0"/>
          </a:p>
          <a:p>
            <a:pPr indent="-228600">
              <a:lnSpc>
                <a:spcPct val="90000"/>
              </a:lnSpc>
              <a:spcAft>
                <a:spcPts val="600"/>
              </a:spcAft>
              <a:buClr>
                <a:schemeClr val="accent1"/>
              </a:buClr>
              <a:buFont typeface="Arial" panose="020B0604020202020204" pitchFamily="34" charset="0"/>
              <a:buChar char="•"/>
            </a:pPr>
            <a:endParaRPr lang="en-US" sz="1900" dirty="0"/>
          </a:p>
          <a:p>
            <a:pPr>
              <a:lnSpc>
                <a:spcPct val="90000"/>
              </a:lnSpc>
              <a:spcAft>
                <a:spcPts val="600"/>
              </a:spcAft>
              <a:buClr>
                <a:schemeClr val="accent1"/>
              </a:buClr>
            </a:pPr>
            <a:r>
              <a:rPr lang="en-US" sz="1900" dirty="0">
                <a:hlinkClick r:id="rId4"/>
              </a:rPr>
              <a:t>https://www.youtube.com/watch?v=uaQNdMQ3NNk</a:t>
            </a:r>
            <a:endParaRPr lang="en-US" sz="1900" dirty="0"/>
          </a:p>
          <a:p>
            <a:pPr indent="-228600">
              <a:lnSpc>
                <a:spcPct val="90000"/>
              </a:lnSpc>
              <a:spcAft>
                <a:spcPts val="600"/>
              </a:spcAft>
              <a:buClr>
                <a:schemeClr val="accent1"/>
              </a:buClr>
              <a:buFont typeface="Arial" panose="020B0604020202020204" pitchFamily="34" charset="0"/>
              <a:buChar char="•"/>
            </a:pPr>
            <a:endParaRPr lang="en-US" sz="1900" dirty="0"/>
          </a:p>
          <a:p>
            <a:pPr>
              <a:lnSpc>
                <a:spcPct val="90000"/>
              </a:lnSpc>
              <a:spcAft>
                <a:spcPts val="600"/>
              </a:spcAft>
              <a:buClr>
                <a:schemeClr val="accent1"/>
              </a:buClr>
            </a:pPr>
            <a:r>
              <a:rPr lang="en-US" sz="1900" b="1" dirty="0"/>
              <a:t>Wikipedia</a:t>
            </a:r>
          </a:p>
          <a:p>
            <a:pPr>
              <a:lnSpc>
                <a:spcPct val="90000"/>
              </a:lnSpc>
              <a:spcAft>
                <a:spcPts val="600"/>
              </a:spcAft>
              <a:buClr>
                <a:schemeClr val="accent1"/>
              </a:buClr>
            </a:pPr>
            <a:r>
              <a:rPr lang="en-US" sz="1900" dirty="0"/>
              <a:t>Aerial Images was a part of the original project that involved </a:t>
            </a:r>
            <a:r>
              <a:rPr lang="en-US" sz="1900" dirty="0">
                <a:hlinkClick r:id="rId5" tooltip="Microsoft"/>
              </a:rPr>
              <a:t>Microsoft</a:t>
            </a:r>
            <a:r>
              <a:rPr lang="en-US" sz="1900" dirty="0"/>
              <a:t> and </a:t>
            </a:r>
            <a:r>
              <a:rPr lang="en-US" sz="1900" dirty="0">
                <a:hlinkClick r:id="rId6" tooltip="Compaq"/>
              </a:rPr>
              <a:t>Compaq</a:t>
            </a:r>
            <a:r>
              <a:rPr lang="en-US" sz="1900" dirty="0"/>
              <a:t> as a demonstration of the real-world scalability of </a:t>
            </a:r>
            <a:r>
              <a:rPr lang="en-US" sz="1900" dirty="0">
                <a:hlinkClick r:id="rId7" tooltip="Microsoft SQL Server"/>
              </a:rPr>
              <a:t>SQL Server</a:t>
            </a:r>
            <a:r>
              <a:rPr lang="en-US" sz="1900" dirty="0"/>
              <a:t> and Microsoft's </a:t>
            </a:r>
            <a:r>
              <a:rPr lang="en-US" sz="1900" dirty="0">
                <a:hlinkClick r:id="rId8" tooltip="Windows NT"/>
              </a:rPr>
              <a:t>Windows NT</a:t>
            </a:r>
            <a:r>
              <a:rPr lang="en-US" sz="1900" dirty="0"/>
              <a:t> Server.</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167042" y="6356350"/>
            <a:ext cx="1186758" cy="365125"/>
          </a:xfrm>
        </p:spPr>
        <p:txBody>
          <a:bodyPr vert="horz" lIns="91440" tIns="45720" rIns="91440" bIns="45720" rtlCol="0" anchor="ctr">
            <a:normAutofit/>
          </a:bodyPr>
          <a:lstStyle/>
          <a:p>
            <a:pPr>
              <a:spcAft>
                <a:spcPts val="600"/>
              </a:spcAft>
              <a:defRPr/>
            </a:pPr>
            <a:fld id="{4FAB73BC-B049-4115-A692-8D63A059BFB8}" type="slidenum">
              <a:rPr lang="en-US">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554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E73513-4C9F-47D6-B939-3C09F42194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Framework</a:t>
            </a:r>
          </a:p>
        </p:txBody>
      </p:sp>
      <p:pic>
        <p:nvPicPr>
          <p:cNvPr id="1026" name="Picture 2" descr="Immagine correlata">
            <a:extLst>
              <a:ext uri="{FF2B5EF4-FFF2-40B4-BE49-F238E27FC236}">
                <a16:creationId xmlns:a16="http://schemas.microsoft.com/office/drawing/2014/main" id="{26D90C8B-03AB-4D56-BB6D-F1038AFF6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023" y="2193393"/>
            <a:ext cx="3089511" cy="1969565"/>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a:solidFill>
                  <a:srgbClr val="898989"/>
                </a:solidFill>
              </a:rPr>
              <a:pPr>
                <a:spcAft>
                  <a:spcPts val="600"/>
                </a:spcAft>
              </a:pPr>
              <a:t>8</a:t>
            </a:fld>
            <a:endParaRPr lang="en-US">
              <a:solidFill>
                <a:srgbClr val="898989"/>
              </a:solidFill>
            </a:endParaRPr>
          </a:p>
        </p:txBody>
      </p:sp>
      <p:sp>
        <p:nvSpPr>
          <p:cNvPr id="3" name="CasellaDiTesto 2">
            <a:extLst>
              <a:ext uri="{FF2B5EF4-FFF2-40B4-BE49-F238E27FC236}">
                <a16:creationId xmlns:a16="http://schemas.microsoft.com/office/drawing/2014/main" id="{270C719F-1642-4E65-9A3B-D4EA55A9D3AD}"/>
              </a:ext>
            </a:extLst>
          </p:cNvPr>
          <p:cNvSpPr txBox="1"/>
          <p:nvPr/>
        </p:nvSpPr>
        <p:spPr>
          <a:xfrm>
            <a:off x="6502581" y="1104900"/>
            <a:ext cx="1130118" cy="830997"/>
          </a:xfrm>
          <a:prstGeom prst="rect">
            <a:avLst/>
          </a:prstGeom>
          <a:noFill/>
        </p:spPr>
        <p:txBody>
          <a:bodyPr wrap="none" rtlCol="0">
            <a:spAutoFit/>
          </a:bodyPr>
          <a:lstStyle/>
          <a:p>
            <a:r>
              <a:rPr lang="it-IT" sz="4800" dirty="0"/>
              <a:t>C++</a:t>
            </a:r>
          </a:p>
        </p:txBody>
      </p:sp>
      <p:sp>
        <p:nvSpPr>
          <p:cNvPr id="6" name="CasellaDiTesto 5">
            <a:extLst>
              <a:ext uri="{FF2B5EF4-FFF2-40B4-BE49-F238E27FC236}">
                <a16:creationId xmlns:a16="http://schemas.microsoft.com/office/drawing/2014/main" id="{3EFC3D50-A5CF-4C60-91F9-8A92E9261889}"/>
              </a:ext>
            </a:extLst>
          </p:cNvPr>
          <p:cNvSpPr txBox="1"/>
          <p:nvPr/>
        </p:nvSpPr>
        <p:spPr>
          <a:xfrm>
            <a:off x="6376585" y="4420454"/>
            <a:ext cx="1382110" cy="830997"/>
          </a:xfrm>
          <a:prstGeom prst="rect">
            <a:avLst/>
          </a:prstGeom>
          <a:noFill/>
        </p:spPr>
        <p:txBody>
          <a:bodyPr wrap="none" rtlCol="0">
            <a:spAutoFit/>
          </a:bodyPr>
          <a:lstStyle/>
          <a:p>
            <a:r>
              <a:rPr lang="it-IT" sz="4800" dirty="0"/>
              <a:t>QML</a:t>
            </a:r>
          </a:p>
        </p:txBody>
      </p:sp>
    </p:spTree>
    <p:extLst>
      <p:ext uri="{BB962C8B-B14F-4D97-AF65-F5344CB8AC3E}">
        <p14:creationId xmlns:p14="http://schemas.microsoft.com/office/powerpoint/2010/main" val="374517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8F0DD363-9E6F-4E15-89C0-4F2BC7E3BB6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700" b="1" kern="1200" dirty="0">
                <a:solidFill>
                  <a:srgbClr val="FFFFFF"/>
                </a:solidFill>
                <a:latin typeface="+mj-lt"/>
                <a:ea typeface="+mj-ea"/>
                <a:cs typeface="+mj-cs"/>
              </a:rPr>
              <a:t>DEMO</a:t>
            </a:r>
          </a:p>
          <a:p>
            <a:pPr algn="ctr"/>
            <a:endParaRPr lang="en-US" sz="4700" kern="1200" dirty="0">
              <a:solidFill>
                <a:srgbClr val="FFFFFF"/>
              </a:solidFill>
              <a:latin typeface="+mj-lt"/>
              <a:ea typeface="+mj-ea"/>
              <a:cs typeface="+mj-cs"/>
            </a:endParaRPr>
          </a:p>
          <a:p>
            <a:pPr algn="ctr"/>
            <a:r>
              <a:rPr lang="en-US" sz="4700" kern="1200" dirty="0">
                <a:solidFill>
                  <a:srgbClr val="FFFFFF"/>
                </a:solidFill>
                <a:latin typeface="+mj-lt"/>
                <a:ea typeface="+mj-ea"/>
                <a:cs typeface="+mj-cs"/>
              </a:rPr>
              <a:t>La prima </a:t>
            </a:r>
            <a:r>
              <a:rPr lang="en-US" sz="4700" kern="1200" dirty="0" err="1">
                <a:solidFill>
                  <a:srgbClr val="FFFFFF"/>
                </a:solidFill>
                <a:latin typeface="+mj-lt"/>
                <a:ea typeface="+mj-ea"/>
                <a:cs typeface="+mj-cs"/>
              </a:rPr>
              <a:t>mappa</a:t>
            </a:r>
            <a:endParaRPr lang="en-US" sz="4700" kern="1200" dirty="0">
              <a:solidFill>
                <a:srgbClr val="FFFFFF"/>
              </a:solidFill>
              <a:latin typeface="+mj-lt"/>
              <a:ea typeface="+mj-ea"/>
              <a:cs typeface="+mj-cs"/>
            </a:endParaRPr>
          </a:p>
        </p:txBody>
      </p:sp>
      <p:sp>
        <p:nvSpPr>
          <p:cNvPr id="4" name="Segnaposto piè di pagina 3">
            <a:extLst>
              <a:ext uri="{FF2B5EF4-FFF2-40B4-BE49-F238E27FC236}">
                <a16:creationId xmlns:a16="http://schemas.microsoft.com/office/drawing/2014/main" id="{B213FE20-2038-46DC-871A-7E3B1A64A10F}"/>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spcAft>
                <a:spcPts val="600"/>
              </a:spcAft>
            </a:pPr>
            <a:r>
              <a:rPr lang="en-US" sz="1000" kern="1200">
                <a:solidFill>
                  <a:srgbClr val="898989"/>
                </a:solidFill>
                <a:latin typeface="+mn-lt"/>
                <a:ea typeface="+mn-ea"/>
                <a:cs typeface="+mn-cs"/>
              </a:rPr>
              <a:t>GIS in C++</a:t>
            </a:r>
          </a:p>
        </p:txBody>
      </p:sp>
      <p:sp>
        <p:nvSpPr>
          <p:cNvPr id="5" name="Segnaposto numero diapositiva 4">
            <a:extLst>
              <a:ext uri="{FF2B5EF4-FFF2-40B4-BE49-F238E27FC236}">
                <a16:creationId xmlns:a16="http://schemas.microsoft.com/office/drawing/2014/main" id="{1AE4FD98-602D-41D0-B351-436692A873A9}"/>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4FAB73BC-B049-4115-A692-8D63A059BFB8}" type="slidenum">
              <a:rPr lang="en-US" sz="1000">
                <a:solidFill>
                  <a:srgbClr val="898989"/>
                </a:solidFill>
              </a:rPr>
              <a:pPr>
                <a:spcAft>
                  <a:spcPts val="600"/>
                </a:spcAft>
              </a:pPr>
              <a:t>9</a:t>
            </a:fld>
            <a:endParaRPr lang="en-US" sz="1000">
              <a:solidFill>
                <a:srgbClr val="898989"/>
              </a:solidFill>
            </a:endParaRPr>
          </a:p>
        </p:txBody>
      </p:sp>
      <p:pic>
        <p:nvPicPr>
          <p:cNvPr id="14" name="Picture 1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864264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1385</Words>
  <Application>Microsoft Office PowerPoint</Application>
  <PresentationFormat>Widescreen</PresentationFormat>
  <Paragraphs>277</Paragraphs>
  <Slides>45</Slides>
  <Notes>27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45</vt:i4>
      </vt:variant>
    </vt:vector>
  </HeadingPairs>
  <TitlesOfParts>
    <vt:vector size="50" baseType="lpstr">
      <vt:lpstr>Arial</vt:lpstr>
      <vt:lpstr>Calibri</vt:lpstr>
      <vt:lpstr>Calibri Light</vt:lpstr>
      <vt:lpstr>OpenSansBold</vt:lpstr>
      <vt:lpstr>Tema di Office</vt:lpstr>
      <vt:lpstr>  GIS in C++</vt:lpstr>
      <vt:lpstr>Applicazioni GIS (desktop)</vt:lpstr>
      <vt:lpstr>Mobile Android</vt:lpstr>
      <vt:lpstr>Mobile iOS</vt:lpstr>
      <vt:lpstr>Windows CE</vt:lpstr>
      <vt:lpstr>Presentazione standard di PowerPoint</vt:lpstr>
      <vt:lpstr>Curiosità</vt:lpstr>
      <vt:lpstr>Framework</vt:lpstr>
      <vt:lpstr>DEMO  La prima mappa</vt:lpstr>
      <vt:lpstr>Class diagram</vt:lpstr>
      <vt:lpstr>Redraw Cycle</vt:lpstr>
      <vt:lpstr>Map interaction</vt:lpstr>
      <vt:lpstr>Presentazione standard di PowerPoint</vt:lpstr>
      <vt:lpstr>Sorpresa</vt:lpstr>
      <vt:lpstr>Presentazione standard di PowerPoint</vt:lpstr>
      <vt:lpstr>Presentazione standard di PowerPoint</vt:lpstr>
      <vt:lpstr>Sistemi di riferimento (SR)</vt:lpstr>
      <vt:lpstr>Datum</vt:lpstr>
      <vt:lpstr>Scelta dell’ellissoide</vt:lpstr>
      <vt:lpstr>Proiezioni</vt:lpstr>
      <vt:lpstr>EPSG</vt:lpstr>
      <vt:lpstr>Presentazione standard di PowerPoint</vt:lpstr>
      <vt:lpstr>Presentazione standard di PowerPoint</vt:lpstr>
      <vt:lpstr>PROJ4</vt:lpstr>
      <vt:lpstr>Presentazione standard di PowerPoint</vt:lpstr>
      <vt:lpstr>Presentazione standard di PowerPoint</vt:lpstr>
      <vt:lpstr>DEMO  Trasformazione SR </vt:lpstr>
      <vt:lpstr>Matrici di trasformazione</vt:lpstr>
      <vt:lpstr>Matrici di trasformazione</vt:lpstr>
      <vt:lpstr>Matrici di trasformazione</vt:lpstr>
      <vt:lpstr>Matrici di trasformazione</vt:lpstr>
      <vt:lpstr>Matrici di trasformazione</vt:lpstr>
      <vt:lpstr>Presentazione standard di PowerPoint</vt:lpstr>
      <vt:lpstr>DEMO  Matrici di trasformazione </vt:lpstr>
      <vt:lpstr>Mouse + Gestures</vt:lpstr>
      <vt:lpstr>Presentazione standard di PowerPoint</vt:lpstr>
      <vt:lpstr>Presentazione standard di PowerPoint</vt:lpstr>
      <vt:lpstr>Presentazione standard di PowerPoint</vt:lpstr>
      <vt:lpstr>GEOS C++ Lib</vt:lpstr>
      <vt:lpstr>GEOS C++ Lib</vt:lpstr>
      <vt:lpstr>RTree C++ Lib</vt:lpstr>
      <vt:lpstr>RTree C++ Lib</vt:lpstr>
      <vt:lpstr>RTree C++ Lib</vt:lpstr>
      <vt:lpstr>DEMO  Operazioni geometriche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GIS in C++</dc:title>
  <dc:creator>alberto bignotti</dc:creator>
  <cp:lastModifiedBy>alberto bignotti</cp:lastModifiedBy>
  <cp:revision>3</cp:revision>
  <dcterms:created xsi:type="dcterms:W3CDTF">2018-11-23T12:01:07Z</dcterms:created>
  <dcterms:modified xsi:type="dcterms:W3CDTF">2018-11-23T13:53:54Z</dcterms:modified>
</cp:coreProperties>
</file>