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5"/>
  </p:notesMasterIdLst>
  <p:sldIdLst>
    <p:sldId id="256" r:id="rId2"/>
    <p:sldId id="278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46" r:id="rId11"/>
    <p:sldId id="347" r:id="rId12"/>
    <p:sldId id="317" r:id="rId13"/>
    <p:sldId id="318" r:id="rId14"/>
    <p:sldId id="319" r:id="rId15"/>
    <p:sldId id="320" r:id="rId16"/>
    <p:sldId id="321" r:id="rId17"/>
    <p:sldId id="322" r:id="rId18"/>
    <p:sldId id="361" r:id="rId19"/>
    <p:sldId id="363" r:id="rId20"/>
    <p:sldId id="362" r:id="rId21"/>
    <p:sldId id="376" r:id="rId22"/>
    <p:sldId id="377" r:id="rId23"/>
    <p:sldId id="378" r:id="rId24"/>
    <p:sldId id="379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82" r:id="rId38"/>
    <p:sldId id="380" r:id="rId39"/>
    <p:sldId id="381" r:id="rId40"/>
    <p:sldId id="385" r:id="rId41"/>
    <p:sldId id="383" r:id="rId42"/>
    <p:sldId id="384" r:id="rId43"/>
    <p:sldId id="36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pos="504" userDrawn="1">
          <p15:clr>
            <a:srgbClr val="A4A3A4"/>
          </p15:clr>
        </p15:guide>
        <p15:guide id="3" pos="5808" userDrawn="1">
          <p15:clr>
            <a:srgbClr val="A4A3A4"/>
          </p15:clr>
        </p15:guide>
        <p15:guide id="4" orient="horz" pos="3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34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84" y="582"/>
      </p:cViewPr>
      <p:guideLst>
        <p:guide orient="horz" pos="1416"/>
        <p:guide pos="504"/>
        <p:guide pos="5808"/>
        <p:guide orient="horz" pos="3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80FAA-87D6-497E-80FC-86163C79CB5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212E-A95F-4266-9BB2-9D95C0D9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6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9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74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1F1E-88C4-4BA5-8062-1019F93494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36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18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98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210F-3153-47D6-B786-4D5C9DCDB6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2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00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735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257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6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573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78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49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9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484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4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0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7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cDevel/Vc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llAR-GROUP/hpx/blob/master/tests/performance/local/stream.cpp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HPX Workshop (2)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API of HPX</a:t>
            </a:r>
          </a:p>
          <a:p>
            <a:endParaRPr lang="en-US" smtClean="0"/>
          </a:p>
          <a:p>
            <a:r>
              <a:rPr lang="en-US" smtClean="0"/>
              <a:t>Berkeley </a:t>
            </a:r>
            <a:r>
              <a:rPr lang="en-US" dirty="0" smtClean="0"/>
              <a:t>C++ Summit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5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800100" y="2247900"/>
            <a:ext cx="10492740" cy="31646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lvl="1" indent="0">
              <a:buFont typeface="Wingdings 2" pitchFamily="18" charset="2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lcos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::local::promise&lt;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p;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::future&lt;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f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p.get_future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f.is_ready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== false,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would lead to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deadlock</a:t>
            </a: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p.set_value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(42);</a:t>
            </a:r>
          </a:p>
          <a:p>
            <a:pPr marL="27432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 42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2247900"/>
            <a:ext cx="10492740" cy="403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lvl="1" indent="0">
              <a:buFont typeface="Wingdings 2" pitchFamily="18" charset="2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lcos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::promise&lt;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p;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::future&lt;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f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p.get_future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f.is_ready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== false,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would lead to a deadlock</a:t>
            </a:r>
          </a:p>
          <a:p>
            <a:pPr marL="27432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[](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promise_id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set_lco_value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promise_id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42);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p.get_id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Print 42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8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Promising a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247900"/>
            <a:ext cx="10492740" cy="38388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marL="738188" lvl="1" indent="0">
              <a:buNone/>
            </a:pPr>
            <a:endParaRPr lang="en-US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lvl="1" indent="0">
              <a:buNone/>
            </a:pP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F&gt; class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simple_packaged_task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738188" lvl="1" indent="0"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R,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simple_packaged_task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&lt;R(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...)&gt;    // must be move-only</a:t>
            </a: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::function&lt;R(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...)&gt;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promise&lt;R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p;                    </a:t>
            </a: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promise for the result</a:t>
            </a:r>
          </a:p>
          <a:p>
            <a:pPr marL="738188" lvl="1" indent="0">
              <a:buNone/>
            </a:pPr>
            <a:endParaRPr lang="en-US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lvl="1" indent="0">
              <a:buNone/>
            </a:pP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template 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F&gt;  explicit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simple_packaged_task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 &amp;&amp; f) :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::forward&lt;F&gt;(f)) {}</a:t>
            </a:r>
          </a:p>
          <a:p>
            <a:pPr marL="738188" lvl="1" indent="0"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template 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...T&gt;</a:t>
            </a: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void operator()(T &amp;&amp;... t) {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p.set_value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::forward&lt;T&gt;(t)...)); }</a:t>
            </a:r>
          </a:p>
          <a:p>
            <a:pPr marL="738188" lvl="1" indent="0"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lvl="1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::future&lt;R&gt;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get_future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return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p.get_future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}</a:t>
            </a:r>
          </a:p>
          <a:p>
            <a:pPr marL="738188" lvl="1" indent="0">
              <a:buNone/>
            </a:pP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738188" lvl="1" indent="0"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5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proposals (draft technical specifications) for next C++ Standard</a:t>
            </a:r>
          </a:p>
          <a:p>
            <a:pPr lvl="1"/>
            <a:r>
              <a:rPr lang="en-US" dirty="0" smtClean="0"/>
              <a:t>Extension for future&lt;&gt;</a:t>
            </a:r>
          </a:p>
          <a:p>
            <a:pPr lvl="2"/>
            <a:r>
              <a:rPr lang="en-US" dirty="0" smtClean="0"/>
              <a:t>Compositional facilities</a:t>
            </a:r>
          </a:p>
          <a:p>
            <a:pPr lvl="3"/>
            <a:r>
              <a:rPr lang="en-US" dirty="0" smtClean="0"/>
              <a:t>Parallel composition</a:t>
            </a:r>
          </a:p>
          <a:p>
            <a:pPr lvl="3"/>
            <a:r>
              <a:rPr lang="en-US" dirty="0" smtClean="0"/>
              <a:t>Sequential composition</a:t>
            </a:r>
          </a:p>
          <a:p>
            <a:pPr lvl="1"/>
            <a:r>
              <a:rPr lang="en-US" dirty="0" smtClean="0"/>
              <a:t>Parallel Algorithms</a:t>
            </a:r>
          </a:p>
          <a:p>
            <a:pPr lvl="1"/>
            <a:r>
              <a:rPr lang="en-US" dirty="0" smtClean="0"/>
              <a:t>Parallel Task Regions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Extended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smtClean="0"/>
              <a:t>semantics: dataflow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9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800100" y="2247900"/>
            <a:ext cx="10492740" cy="3695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lvl="1" indent="0">
              <a:buFont typeface="Wingdings 2" pitchFamily="18" charset="2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ready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future which is ready at construction (N3857)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compute(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x) 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&lt; 0)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&gt;(-1);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== 0)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&gt;(0);</a:t>
            </a:r>
          </a:p>
          <a:p>
            <a:pPr marL="914400" lvl="2" indent="0"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([](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par) {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do_work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(par); }, x);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9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800100" y="2247900"/>
            <a:ext cx="10492740" cy="3695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lvl="1" indent="0">
              <a:buFont typeface="Wingdings 2" pitchFamily="18" charset="2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Compositional Facilities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840237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Sequential composition of futures (see Concurrency TS)</a:t>
            </a:r>
          </a:p>
          <a:p>
            <a:pPr marL="914400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make_string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f1 =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([]() -&gt;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return 123; });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future&lt;string&gt; f2 = f1.then(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[](future&lt;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f) -&gt; string {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   // here .get() won’t block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2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00100" y="2207491"/>
            <a:ext cx="10492740" cy="39647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lvl="1" indent="0">
              <a:buFont typeface="Wingdings 2" pitchFamily="18" charset="2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Compositional facilities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10098855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Parallel composition of </a:t>
            </a:r>
            <a:r>
              <a:rPr lang="en-US" dirty="0"/>
              <a:t>futures (see N3857)</a:t>
            </a:r>
            <a:endParaRPr lang="en-US" dirty="0" smtClean="0"/>
          </a:p>
          <a:p>
            <a:pPr marL="914400" lvl="2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test_when_all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shared_future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shared_future1 =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([]() -&gt;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return 125; });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future&lt;string&gt; future2 =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([]() -&gt; string { return string("hi"); }); </a:t>
            </a:r>
          </a:p>
          <a:p>
            <a:pPr marL="914400" lvl="2" indent="0"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future&lt;tuple&lt;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shared_future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&gt;, future&lt;string&gt;&gt;&gt;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all_f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when_all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(shared_future1, future2);   </a:t>
            </a: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also: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when_any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when_some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etc.</a:t>
            </a:r>
          </a:p>
          <a:p>
            <a:pPr marL="914400" lvl="2" indent="0"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result =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all_f.then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[](future&lt;tuple&lt;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shared_future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&gt;, future&lt;string&gt;&gt;&gt; f) -&gt;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do_work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8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00100" y="3573517"/>
            <a:ext cx="10492740" cy="1061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lvl="1" indent="0">
              <a:buFont typeface="Wingdings 2" pitchFamily="18" charset="2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10030968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What if one or more arguments to ‘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dirty="0" smtClean="0"/>
              <a:t> are futures themselves?</a:t>
            </a:r>
          </a:p>
          <a:p>
            <a:r>
              <a:rPr lang="en-US" dirty="0" smtClean="0"/>
              <a:t>Normal behavior: pass </a:t>
            </a:r>
            <a:r>
              <a:rPr lang="en-US" dirty="0"/>
              <a:t>futures </a:t>
            </a:r>
            <a:r>
              <a:rPr lang="en-US" dirty="0" smtClean="0"/>
              <a:t>through to function</a:t>
            </a:r>
          </a:p>
          <a:p>
            <a:r>
              <a:rPr lang="en-US" dirty="0" smtClean="0"/>
              <a:t>Extended behavior: wait for futures to become ready before invoking the function:</a:t>
            </a:r>
          </a:p>
          <a:p>
            <a:pPr marL="914400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F,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result_of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…)&gt;::type&gt; dataflow(F&amp;&amp; f,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&amp;&amp;…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If </a:t>
            </a:r>
            <a:r>
              <a:rPr lang="en-US" dirty="0" err="1" smtClean="0">
                <a:cs typeface="Consolas" panose="020B0609020204030204" pitchFamily="49" charset="0"/>
              </a:rPr>
              <a:t>ArgN</a:t>
            </a:r>
            <a:r>
              <a:rPr lang="en-US" dirty="0" smtClean="0">
                <a:cs typeface="Consolas" panose="020B0609020204030204" pitchFamily="49" charset="0"/>
              </a:rPr>
              <a:t> is a future, then the invocation of F will be delayed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Non-future arguments are passed through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async</a:t>
            </a:r>
            <a:r>
              <a:rPr lang="en-US" dirty="0" smtClean="0"/>
              <a:t>: dataflow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7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HPX - The API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HPX – The API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4"/>
          <a:ext cx="10263765" cy="43640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6073"/>
                <a:gridCol w="2230345"/>
                <a:gridCol w="3157528"/>
                <a:gridCol w="3509819"/>
              </a:tblGrid>
              <a:tr h="8728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 f(p...)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Synchronous</a:t>
                      </a:r>
                    </a:p>
                    <a:p>
                      <a:pPr algn="ctr"/>
                      <a:r>
                        <a:rPr lang="en-US" dirty="0" smtClean="0"/>
                        <a:t>(return R)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Asynchronous</a:t>
                      </a:r>
                    </a:p>
                    <a:p>
                      <a:pPr algn="ctr"/>
                      <a:r>
                        <a:rPr lang="en-US" dirty="0" smtClean="0"/>
                        <a:t>(return future&lt;R&gt;)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Fire &amp; Forget</a:t>
                      </a:r>
                    </a:p>
                    <a:p>
                      <a:pPr algn="ctr"/>
                      <a:r>
                        <a:rPr lang="en-US" dirty="0" smtClean="0"/>
                        <a:t>(return void)</a:t>
                      </a:r>
                      <a:endParaRPr lang="en-US" dirty="0"/>
                    </a:p>
                  </a:txBody>
                  <a:tcPr anchor="ctr"/>
                </a:tc>
              </a:tr>
              <a:tr h="8728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Functions</a:t>
                      </a:r>
                    </a:p>
                    <a:p>
                      <a:pPr algn="ctr"/>
                      <a:r>
                        <a:rPr lang="en-US" dirty="0" smtClean="0"/>
                        <a:t>(direct)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f(p…)</a:t>
                      </a:r>
                    </a:p>
                    <a:p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async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(f, p…)</a:t>
                      </a:r>
                    </a:p>
                    <a:p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apply(f, p…)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8728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Functions</a:t>
                      </a:r>
                    </a:p>
                    <a:p>
                      <a:pPr algn="ctr"/>
                      <a:r>
                        <a:rPr lang="en-US" dirty="0" smtClean="0"/>
                        <a:t>(lazy)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bind(f, p…)(…)</a:t>
                      </a:r>
                    </a:p>
                    <a:p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async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(bind(f, p…), …)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apply(bind(f, p…), …)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8728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Actions</a:t>
                      </a:r>
                    </a:p>
                    <a:p>
                      <a:pPr algn="ctr"/>
                      <a:r>
                        <a:rPr lang="en-US" dirty="0" smtClean="0"/>
                        <a:t>(direct)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HPX_ACTION(f, a)</a:t>
                      </a:r>
                    </a:p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a(id, p…)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HPX_ACTION(f, 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async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(a, id, p…)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HPX_ACTION(f, 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apply(a,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id, p…)</a:t>
                      </a:r>
                    </a:p>
                  </a:txBody>
                  <a:tcPr anchor="ctr"/>
                </a:tc>
              </a:tr>
              <a:tr h="8728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Actions</a:t>
                      </a:r>
                    </a:p>
                    <a:p>
                      <a:pPr algn="ctr"/>
                      <a:r>
                        <a:rPr lang="en-US" dirty="0" smtClean="0"/>
                        <a:t>(lazy)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HPX_ACTION(f, a)</a:t>
                      </a:r>
                    </a:p>
                    <a:p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bind(a,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id, p…)(…)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HPX_ACTION(f, 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async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(bind(a, id,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p…), 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HPX_ACTION(f, 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apply(bind(a, id,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p…), …)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57156" y="1893533"/>
            <a:ext cx="3487671" cy="1658868"/>
            <a:chOff x="1157158" y="1893533"/>
            <a:chExt cx="3261090" cy="1658868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1157158" y="1893533"/>
              <a:ext cx="3261090" cy="1658868"/>
            </a:xfrm>
            <a:prstGeom prst="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24752" y="3153323"/>
              <a:ext cx="55493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C++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57160" y="1893535"/>
            <a:ext cx="6615240" cy="2540899"/>
            <a:chOff x="1157160" y="1893535"/>
            <a:chExt cx="6615239" cy="2540899"/>
          </a:xfrm>
        </p:grpSpPr>
        <p:sp>
          <p:nvSpPr>
            <p:cNvPr id="9" name="Rectangle 8"/>
            <p:cNvSpPr/>
            <p:nvPr/>
          </p:nvSpPr>
          <p:spPr>
            <a:xfrm>
              <a:off x="1157160" y="1893535"/>
              <a:ext cx="6615239" cy="25408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78849" y="4065102"/>
              <a:ext cx="12375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C++</a:t>
              </a:r>
              <a:r>
                <a:rPr lang="en-US" dirty="0" smtClean="0">
                  <a:solidFill>
                    <a:srgbClr val="00B050"/>
                  </a:solidFill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Library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57158" y="1893533"/>
            <a:ext cx="10129677" cy="4256413"/>
            <a:chOff x="1157158" y="1893533"/>
            <a:chExt cx="10129677" cy="4256413"/>
          </a:xfrm>
        </p:grpSpPr>
        <p:sp>
          <p:nvSpPr>
            <p:cNvPr id="10" name="Rectangle 9"/>
            <p:cNvSpPr/>
            <p:nvPr/>
          </p:nvSpPr>
          <p:spPr>
            <a:xfrm>
              <a:off x="1157158" y="1893533"/>
              <a:ext cx="10129677" cy="42564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37682" y="5780614"/>
              <a:ext cx="563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HPX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171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build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build applications using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run HPX applications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Architecture of HPX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Examples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Hello world!</a:t>
            </a:r>
          </a:p>
          <a:p>
            <a:r>
              <a:rPr lang="en-US" dirty="0" smtClean="0"/>
              <a:t>The API of HPX</a:t>
            </a:r>
          </a:p>
          <a:p>
            <a:pPr lvl="1"/>
            <a:r>
              <a:rPr lang="en-US" dirty="0" smtClean="0"/>
              <a:t>Futures, etc.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Higher level parallel constructs</a:t>
            </a:r>
          </a:p>
          <a:p>
            <a:pPr lvl="2"/>
            <a:r>
              <a:rPr lang="en-US" dirty="0" smtClean="0"/>
              <a:t>Execution policies, executors, parameters, targets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Real world problems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Fibonacci (parallelism for recursive algorithms)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2d stencil (parallelism for iterative algorithms)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Matrix transpose (parallelism for fork-join algorithms)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HPX –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563502" cy="37872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 </a:t>
            </a:r>
            <a:r>
              <a:rPr lang="en-US" dirty="0"/>
              <a:t>close as possible to C++</a:t>
            </a:r>
            <a:r>
              <a:rPr lang="en-US" dirty="0" smtClean="0"/>
              <a:t>11/14/17 </a:t>
            </a:r>
            <a:r>
              <a:rPr lang="en-US" dirty="0"/>
              <a:t>standard library, where appropriate, for </a:t>
            </a:r>
            <a:r>
              <a:rPr lang="en-US" dirty="0" smtClean="0"/>
              <a:t>instance</a:t>
            </a:r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::thread </a:t>
            </a:r>
            <a:r>
              <a:rPr lang="en-US" dirty="0" smtClean="0"/>
              <a:t>	</a:t>
            </a:r>
            <a:r>
              <a:rPr lang="en-US" dirty="0" err="1" smtClean="0"/>
              <a:t>hpx</a:t>
            </a:r>
            <a:r>
              <a:rPr lang="en-US" dirty="0"/>
              <a:t>::thread</a:t>
            </a:r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mutex</a:t>
            </a:r>
            <a:r>
              <a:rPr lang="en-US" dirty="0" smtClean="0"/>
              <a:t>	</a:t>
            </a:r>
            <a:r>
              <a:rPr lang="en-US" dirty="0" err="1" smtClean="0"/>
              <a:t>hpx</a:t>
            </a:r>
            <a:r>
              <a:rPr lang="en-US" dirty="0"/>
              <a:t>::</a:t>
            </a:r>
            <a:r>
              <a:rPr lang="en-US" dirty="0" err="1"/>
              <a:t>mutex</a:t>
            </a:r>
            <a:endParaRPr lang="en-US" dirty="0"/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::future </a:t>
            </a:r>
            <a:r>
              <a:rPr lang="en-US" dirty="0" smtClean="0"/>
              <a:t>	</a:t>
            </a:r>
            <a:r>
              <a:rPr lang="en-US" dirty="0" err="1" smtClean="0"/>
              <a:t>hpx</a:t>
            </a:r>
            <a:r>
              <a:rPr lang="en-US" dirty="0"/>
              <a:t>::future (including </a:t>
            </a:r>
            <a:r>
              <a:rPr lang="en-US" dirty="0" smtClean="0"/>
              <a:t>N4538, ‘Concurrency TS’)</a:t>
            </a:r>
            <a:endParaRPr lang="en-US" dirty="0"/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async</a:t>
            </a:r>
            <a:r>
              <a:rPr lang="en-US" dirty="0" smtClean="0"/>
              <a:t>	</a:t>
            </a:r>
            <a:r>
              <a:rPr lang="en-US" dirty="0" err="1" smtClean="0"/>
              <a:t>hpx</a:t>
            </a:r>
            <a:r>
              <a:rPr lang="en-US" dirty="0"/>
              <a:t>::</a:t>
            </a:r>
            <a:r>
              <a:rPr lang="en-US" dirty="0" err="1" smtClean="0"/>
              <a:t>async</a:t>
            </a:r>
            <a:r>
              <a:rPr lang="en-US" dirty="0" smtClean="0"/>
              <a:t> (including N3632)</a:t>
            </a:r>
            <a:endParaRPr lang="en-US" dirty="0"/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smtClean="0"/>
              <a:t>bind	</a:t>
            </a:r>
            <a:r>
              <a:rPr lang="en-US" dirty="0" err="1" smtClean="0"/>
              <a:t>hpx</a:t>
            </a:r>
            <a:r>
              <a:rPr lang="en-US" dirty="0"/>
              <a:t>::bind</a:t>
            </a:r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smtClean="0"/>
              <a:t>function	</a:t>
            </a:r>
            <a:r>
              <a:rPr lang="en-US" dirty="0" err="1" smtClean="0"/>
              <a:t>hpx</a:t>
            </a:r>
            <a:r>
              <a:rPr lang="en-US" dirty="0"/>
              <a:t>::function</a:t>
            </a:r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smtClean="0"/>
              <a:t>tuple	</a:t>
            </a:r>
            <a:r>
              <a:rPr lang="en-US" dirty="0" err="1" smtClean="0"/>
              <a:t>hpx</a:t>
            </a:r>
            <a:r>
              <a:rPr lang="en-US" dirty="0"/>
              <a:t>::tuple</a:t>
            </a:r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smtClean="0"/>
              <a:t>any	</a:t>
            </a:r>
            <a:r>
              <a:rPr lang="en-US" dirty="0" err="1" smtClean="0"/>
              <a:t>hpx</a:t>
            </a:r>
            <a:r>
              <a:rPr lang="en-US" dirty="0"/>
              <a:t>::any (N3508)</a:t>
            </a:r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	</a:t>
            </a:r>
            <a:r>
              <a:rPr lang="en-US" dirty="0" err="1" smtClean="0"/>
              <a:t>hpx</a:t>
            </a:r>
            <a:r>
              <a:rPr lang="en-US" dirty="0"/>
              <a:t>::</a:t>
            </a:r>
            <a:r>
              <a:rPr lang="en-US" dirty="0" err="1"/>
              <a:t>cout</a:t>
            </a:r>
            <a:endParaRPr lang="en-US" dirty="0"/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::parallel::</a:t>
            </a:r>
            <a:r>
              <a:rPr lang="en-US" dirty="0" err="1"/>
              <a:t>for_each</a:t>
            </a:r>
            <a:r>
              <a:rPr lang="en-US" dirty="0"/>
              <a:t>, </a:t>
            </a:r>
            <a:r>
              <a:rPr lang="en-US" dirty="0" smtClean="0"/>
              <a:t>etc.	</a:t>
            </a:r>
            <a:r>
              <a:rPr lang="en-US" dirty="0" err="1" smtClean="0"/>
              <a:t>hpx</a:t>
            </a:r>
            <a:r>
              <a:rPr lang="en-US" dirty="0"/>
              <a:t>::parallel::</a:t>
            </a:r>
            <a:r>
              <a:rPr lang="en-US" dirty="0" err="1" smtClean="0"/>
              <a:t>for_each</a:t>
            </a:r>
            <a:r>
              <a:rPr lang="en-US" dirty="0" smtClean="0"/>
              <a:t> (N4507, ‘Parallelism TS’) </a:t>
            </a:r>
          </a:p>
          <a:p>
            <a:pPr lvl="1">
              <a:tabLst>
                <a:tab pos="4572000" algn="l"/>
              </a:tabLst>
            </a:pPr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::parallel::</a:t>
            </a:r>
            <a:r>
              <a:rPr lang="en-US" dirty="0" err="1" smtClean="0"/>
              <a:t>task_region</a:t>
            </a:r>
            <a:r>
              <a:rPr lang="en-US" dirty="0" smtClean="0"/>
              <a:t>	</a:t>
            </a:r>
            <a:r>
              <a:rPr lang="en-US" dirty="0" err="1" smtClean="0"/>
              <a:t>hpx</a:t>
            </a:r>
            <a:r>
              <a:rPr lang="en-US" dirty="0" smtClean="0"/>
              <a:t>::parallel::</a:t>
            </a:r>
            <a:r>
              <a:rPr lang="en-US" dirty="0" err="1" smtClean="0"/>
              <a:t>task_region</a:t>
            </a:r>
            <a:r>
              <a:rPr lang="en-US" dirty="0" smtClean="0"/>
              <a:t> (N4411)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7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Algorithms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Algorithms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341" y="2046772"/>
            <a:ext cx="7923797" cy="397302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5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7720" y="4287329"/>
            <a:ext cx="10485120" cy="2045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20428" cy="43513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Similar to standard library facilities known for years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e</a:t>
            </a:r>
            <a:r>
              <a:rPr lang="en-US" dirty="0" smtClean="0"/>
              <a:t>xecution policy as first argument</a:t>
            </a:r>
          </a:p>
          <a:p>
            <a:r>
              <a:rPr lang="en-US" dirty="0" smtClean="0"/>
              <a:t>Execution policies have </a:t>
            </a:r>
            <a:r>
              <a:rPr lang="en-US" dirty="0"/>
              <a:t>associated default executor and default executor parameters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parallel executor, static chunk size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sequential executor, no chunking</a:t>
            </a:r>
          </a:p>
          <a:p>
            <a:r>
              <a:rPr lang="en-US" dirty="0"/>
              <a:t>Rebind executor and executor parameters:</a:t>
            </a:r>
          </a:p>
          <a:p>
            <a:pPr marL="0" lvl="2"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Simplest case: parallel execution policy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::vector&lt;double&gt; d(1000);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parallel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fill(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begin(d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end(d), 0.0);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0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863328" cy="1397124"/>
          </a:xfrm>
        </p:spPr>
        <p:txBody>
          <a:bodyPr/>
          <a:lstStyle/>
          <a:p>
            <a:r>
              <a:rPr lang="en-US" dirty="0"/>
              <a:t>Execution </a:t>
            </a:r>
            <a:r>
              <a:rPr lang="en-US" dirty="0" smtClean="0"/>
              <a:t>Policies (HPX Extensions)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10030969" cy="4351337"/>
          </a:xfrm>
        </p:spPr>
        <p:txBody>
          <a:bodyPr/>
          <a:lstStyle/>
          <a:p>
            <a:r>
              <a:rPr lang="en-US" dirty="0" smtClean="0"/>
              <a:t>Extensions: asynchronous execution policies</a:t>
            </a:r>
            <a:endParaRPr lang="en-US" dirty="0"/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6400800" algn="l"/>
              </a:tabLst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parallel_task_execution_policy</a:t>
            </a:r>
            <a:r>
              <a:rPr lang="en-US" dirty="0" smtClean="0"/>
              <a:t> (asynchronous </a:t>
            </a:r>
            <a:r>
              <a:rPr lang="en-US" dirty="0"/>
              <a:t>version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parallel_execution_policy</a:t>
            </a:r>
            <a:r>
              <a:rPr lang="en-US" dirty="0" smtClean="0"/>
              <a:t>), generated with 	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par(task)</a:t>
            </a:r>
          </a:p>
          <a:p>
            <a:pPr lvl="1">
              <a:tabLst>
                <a:tab pos="6400800" algn="l"/>
              </a:tabLst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equential_task_execution_policy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asynchronous </a:t>
            </a:r>
            <a:r>
              <a:rPr lang="en-US" dirty="0"/>
              <a:t>version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sequential_execution_policy</a:t>
            </a:r>
            <a:r>
              <a:rPr lang="en-US" dirty="0" smtClean="0"/>
              <a:t>), generated with 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(task)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 all cases the formerly synchronous functions return a future&lt;&gt;</a:t>
            </a:r>
          </a:p>
          <a:p>
            <a:pPr lvl="1"/>
            <a:r>
              <a:rPr lang="en-US" dirty="0" smtClean="0"/>
              <a:t>Instruct the parallel construct to be executed asynchronously</a:t>
            </a:r>
          </a:p>
          <a:p>
            <a:pPr lvl="1"/>
            <a:r>
              <a:rPr lang="en-US" dirty="0" smtClean="0"/>
              <a:t>Allows integration with asynchronous control flow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7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863328" cy="1397124"/>
          </a:xfrm>
        </p:spPr>
        <p:txBody>
          <a:bodyPr/>
          <a:lstStyle/>
          <a:p>
            <a:r>
              <a:rPr lang="en-US" dirty="0"/>
              <a:t>Execution </a:t>
            </a:r>
            <a:r>
              <a:rPr lang="en-US" dirty="0" smtClean="0"/>
              <a:t>Policies (HPX Extensions)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10030969" cy="4351337"/>
          </a:xfrm>
        </p:spPr>
        <p:txBody>
          <a:bodyPr/>
          <a:lstStyle/>
          <a:p>
            <a:r>
              <a:rPr lang="en-US" dirty="0"/>
              <a:t>Extensions: vectorization execution policies</a:t>
            </a: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6400800" algn="l"/>
              </a:tabLst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datapar_task_execution_policy</a:t>
            </a:r>
            <a:r>
              <a:rPr lang="en-US" dirty="0" smtClean="0"/>
              <a:t> (asynchronous </a:t>
            </a:r>
            <a:r>
              <a:rPr lang="en-US" dirty="0"/>
              <a:t>version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datapar_execution_policy</a:t>
            </a:r>
            <a:r>
              <a:rPr lang="en-US" dirty="0" smtClean="0"/>
              <a:t>), generated with 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datapar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datapar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(task)</a:t>
            </a:r>
          </a:p>
          <a:p>
            <a:pPr lvl="1">
              <a:tabLst>
                <a:tab pos="6400800" algn="l"/>
              </a:tabLst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dataseq_task_execution_policy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asynchronous </a:t>
            </a:r>
            <a:r>
              <a:rPr lang="en-US" dirty="0"/>
              <a:t>version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dataseq_execution_policy</a:t>
            </a:r>
            <a:r>
              <a:rPr lang="en-US" dirty="0" smtClean="0"/>
              <a:t>), generated with 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dataseq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dataseq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(task)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Instruct the algorithm to apply certain transformations to used data types allowing for vectorization of code</a:t>
            </a:r>
          </a:p>
          <a:p>
            <a:pPr lvl="2"/>
            <a:r>
              <a:rPr lang="en-US" dirty="0" smtClean="0"/>
              <a:t>Requires external library: currently </a:t>
            </a:r>
            <a:r>
              <a:rPr lang="en-US" dirty="0" err="1" smtClean="0"/>
              <a:t>Vc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https://github.com/VcDevel/Vc</a:t>
            </a:r>
            <a:r>
              <a:rPr lang="en-US" dirty="0" smtClean="0"/>
              <a:t>), possibly </a:t>
            </a:r>
            <a:r>
              <a:rPr lang="en-US" dirty="0" err="1" smtClean="0"/>
              <a:t>Boost.SIMD</a:t>
            </a:r>
            <a:endParaRPr lang="en-US" dirty="0" smtClean="0"/>
          </a:p>
          <a:p>
            <a:pPr lvl="2"/>
            <a:r>
              <a:rPr lang="en-US" dirty="0" smtClean="0"/>
              <a:t>Requires use of generic lambdas (C++14) or polymorphic function objects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C258B88-CF52-443C-8272-F67BF66C75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69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2000" spc="10" dirty="0" smtClean="0"/>
              <a:t>Executors </a:t>
            </a:r>
            <a:r>
              <a:rPr lang="en-US" sz="2000" spc="10" dirty="0"/>
              <a:t>must implement one function: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async_execute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 &amp;&amp; f)</a:t>
            </a:r>
          </a:p>
          <a:p>
            <a:r>
              <a:rPr lang="en-US" dirty="0" smtClean="0"/>
              <a:t>Invocation of executors happens through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executor_traits</a:t>
            </a:r>
            <a:r>
              <a:rPr lang="en-US" dirty="0" smtClean="0"/>
              <a:t> which exposes (emulates) additional functionality:</a:t>
            </a:r>
          </a:p>
          <a:p>
            <a:pPr marL="27432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executor_traits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my_executor_type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&gt;::execute(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my_executor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[](...){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perform task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...);</a:t>
            </a:r>
          </a:p>
          <a:p>
            <a:r>
              <a:rPr lang="en-US" dirty="0" smtClean="0"/>
              <a:t>Four modes of invocation: single </a:t>
            </a:r>
            <a:r>
              <a:rPr lang="en-US" dirty="0" err="1" smtClean="0"/>
              <a:t>async</a:t>
            </a:r>
            <a:r>
              <a:rPr lang="en-US" dirty="0" smtClean="0"/>
              <a:t>, single sync, bulk </a:t>
            </a:r>
            <a:r>
              <a:rPr lang="en-US" dirty="0" err="1" smtClean="0"/>
              <a:t>async</a:t>
            </a:r>
            <a:r>
              <a:rPr lang="en-US" dirty="0" smtClean="0"/>
              <a:t> and bulk sync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 smtClean="0"/>
              <a:t>async</a:t>
            </a:r>
            <a:r>
              <a:rPr lang="en-US" dirty="0" smtClean="0"/>
              <a:t> calls return a future</a:t>
            </a:r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4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040894" cy="4351337"/>
          </a:xfrm>
        </p:spPr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sequential_executor</a:t>
            </a:r>
            <a:r>
              <a:rPr lang="en-US" dirty="0" smtClean="0"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parallel_executor</a:t>
            </a:r>
            <a:r>
              <a:rPr lang="en-US" dirty="0" smtClean="0">
                <a:cs typeface="Consolas" panose="020B0609020204030204" pitchFamily="49" charset="0"/>
              </a:rPr>
              <a:t>: 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Default executors corresponding 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this_thread_executor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distribution_policy_executor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Use one of HPX’s (distributed) distribution policies, specify node(s) to run on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host::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parallel_executor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Specify core(s) to run on (NUMA aware)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cuda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default_executor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Use for running things on GPU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Etc.</a:t>
            </a:r>
          </a:p>
          <a:p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5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Executor Parameters (HPX Extension)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Same scheme as for executor/</a:t>
            </a:r>
            <a:r>
              <a:rPr lang="en-US" dirty="0" err="1"/>
              <a:t>executor_traits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parameter/</a:t>
            </a:r>
            <a:r>
              <a:rPr lang="en-US" dirty="0" err="1"/>
              <a:t>executor_parameter_traits</a:t>
            </a:r>
            <a:endParaRPr lang="en-US" dirty="0"/>
          </a:p>
          <a:p>
            <a:r>
              <a:rPr lang="en-US" dirty="0" smtClean="0"/>
              <a:t>Various execution parameters, possibly executor specific</a:t>
            </a:r>
          </a:p>
          <a:p>
            <a:r>
              <a:rPr lang="en-US" dirty="0" smtClean="0"/>
              <a:t>For instance:</a:t>
            </a:r>
          </a:p>
          <a:p>
            <a:pPr lvl="1"/>
            <a:r>
              <a:rPr lang="en-US" dirty="0" smtClean="0"/>
              <a:t>Allow to control the grain size of work</a:t>
            </a:r>
          </a:p>
          <a:p>
            <a:pPr lvl="2"/>
            <a:r>
              <a:rPr lang="en-US" dirty="0" smtClean="0"/>
              <a:t>i.e. amount of iterations of a parallel </a:t>
            </a:r>
            <a:r>
              <a:rPr lang="en-US" dirty="0" err="1" smtClean="0"/>
              <a:t>for_each</a:t>
            </a:r>
            <a:r>
              <a:rPr lang="en-US" dirty="0" smtClean="0"/>
              <a:t> run on the same thread</a:t>
            </a:r>
          </a:p>
          <a:p>
            <a:pPr lvl="2"/>
            <a:r>
              <a:rPr lang="en-US" dirty="0" smtClean="0"/>
              <a:t>Similar to </a:t>
            </a:r>
            <a:r>
              <a:rPr lang="en-US" dirty="0" err="1" smtClean="0"/>
              <a:t>OpenMP</a:t>
            </a:r>
            <a:r>
              <a:rPr lang="en-US" dirty="0" smtClean="0"/>
              <a:t> scheduling policies: static, guided, dynamic</a:t>
            </a:r>
          </a:p>
          <a:p>
            <a:pPr lvl="3"/>
            <a:r>
              <a:rPr lang="en-US" dirty="0" err="1" smtClean="0">
                <a:latin typeface="Consolas" panose="020B0609020204030204" pitchFamily="49" charset="0"/>
              </a:rPr>
              <a:t>auto_chunk_size</a:t>
            </a:r>
            <a:r>
              <a:rPr lang="en-US" dirty="0" smtClean="0"/>
              <a:t>, </a:t>
            </a:r>
            <a:r>
              <a:rPr lang="en-US" dirty="0" err="1">
                <a:latin typeface="Consolas" panose="020B0609020204030204" pitchFamily="49" charset="0"/>
              </a:rPr>
              <a:t>static_chunk_size</a:t>
            </a:r>
            <a:r>
              <a:rPr lang="en-US" dirty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dynamic_chunk_size</a:t>
            </a:r>
            <a:endParaRPr lang="en-US" dirty="0" smtClean="0"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Much more fine control</a:t>
            </a:r>
          </a:p>
          <a:p>
            <a:pPr lvl="2"/>
            <a:r>
              <a:rPr lang="en-US" dirty="0" smtClean="0"/>
              <a:t>Used by parallel algorithms to adjust </a:t>
            </a:r>
            <a:r>
              <a:rPr lang="en-US" dirty="0"/>
              <a:t>c</a:t>
            </a:r>
            <a:r>
              <a:rPr lang="en-US" dirty="0" smtClean="0"/>
              <a:t>hunk size</a:t>
            </a:r>
          </a:p>
          <a:p>
            <a:pPr lvl="1"/>
            <a:r>
              <a:rPr lang="en-US" dirty="0" smtClean="0"/>
              <a:t>Specify GPU-kernel name for certain platforms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</a:rPr>
              <a:t>gpu_kernel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foobar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 smtClean="0"/>
              <a:t>Specify which other arrays to </a:t>
            </a:r>
            <a:r>
              <a:rPr lang="en-US" dirty="0" err="1" smtClean="0"/>
              <a:t>prefetch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1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595314" cy="4041648"/>
          </a:xfrm>
        </p:spPr>
        <p:txBody>
          <a:bodyPr/>
          <a:lstStyle/>
          <a:p>
            <a:r>
              <a:rPr lang="en-US" dirty="0" smtClean="0"/>
              <a:t>What is a (the) Future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5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7720" y="4287329"/>
            <a:ext cx="10485120" cy="2045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20428" cy="43513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Similar to standard library facilities known for years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e</a:t>
            </a:r>
            <a:r>
              <a:rPr lang="en-US" dirty="0" smtClean="0"/>
              <a:t>xecution policy as first argument</a:t>
            </a:r>
          </a:p>
          <a:p>
            <a:r>
              <a:rPr lang="en-US" dirty="0" smtClean="0"/>
              <a:t>Execution policies have </a:t>
            </a:r>
            <a:r>
              <a:rPr lang="en-US" dirty="0"/>
              <a:t>associated default executor and default executor parameters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parallel executor, static chunk size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sequential executor, no chunking</a:t>
            </a:r>
          </a:p>
          <a:p>
            <a:r>
              <a:rPr lang="en-US" dirty="0"/>
              <a:t>Rebind executor and executor parameters:</a:t>
            </a:r>
          </a:p>
          <a:p>
            <a:pPr marL="0" lvl="2"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Simplest case: parallel execution policy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::vector&lt;double&gt; d(1000);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parallel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fill(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begin(d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end(d), 0.0);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6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07720" y="4287329"/>
            <a:ext cx="10485120" cy="2045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20428" cy="43513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Similar to standard library facilities known for years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e</a:t>
            </a:r>
            <a:r>
              <a:rPr lang="en-US" dirty="0" smtClean="0"/>
              <a:t>xecution policy as first argument</a:t>
            </a:r>
          </a:p>
          <a:p>
            <a:r>
              <a:rPr lang="en-US" dirty="0" smtClean="0"/>
              <a:t>Execution policies have </a:t>
            </a:r>
            <a:r>
              <a:rPr lang="en-US" dirty="0"/>
              <a:t>associated default executor and default executor parameters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parallel executor, static chunk size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sequential executor, no chunking</a:t>
            </a:r>
          </a:p>
          <a:p>
            <a:r>
              <a:rPr lang="en-US" dirty="0"/>
              <a:t>Rebind executor and executor parameters:</a:t>
            </a:r>
          </a:p>
          <a:p>
            <a:pPr marL="0" lvl="2"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rebind execution policy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    .on():    executor object, ‘where and when’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    .with():  parameter object(s), possibly executor specific parameters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::vector&lt;double&gt; d(1000);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parallel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fill(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par.on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(exec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with(par1, par2, ...)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begin(d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end(d), 0.0);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2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00100" y="1828800"/>
            <a:ext cx="10485120" cy="434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Rebind Execution Policies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61871" y="1828800"/>
            <a:ext cx="9584179" cy="435133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uses default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execution policy: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::vector&lt;double&gt; d = { ... };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parallel::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fill(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begin(d), end(d), 0.0);</a:t>
            </a:r>
          </a:p>
          <a:p>
            <a:pPr marL="548640" lvl="2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rebind par to user-defined executor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my_executor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my_exec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parallel::fill(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par.on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my_exec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begin(d), end(d), 0.0);</a:t>
            </a:r>
          </a:p>
          <a:p>
            <a:pPr marL="548640" lvl="2" indent="0"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rebind par to user-defined executor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user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defined executor parameters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my_params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my_par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...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parallel::fill(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par.on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my_exec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).with(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my_par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begin(d), end(d), 0.0);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4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placement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Placement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strategies for different platforms</a:t>
            </a:r>
          </a:p>
          <a:p>
            <a:pPr lvl="1"/>
            <a:r>
              <a:rPr lang="en-US" dirty="0" smtClean="0"/>
              <a:t>Need interface to control explicit placement of data</a:t>
            </a:r>
          </a:p>
          <a:p>
            <a:pPr lvl="2"/>
            <a:r>
              <a:rPr lang="en-US" dirty="0" smtClean="0"/>
              <a:t>NUMA architectures</a:t>
            </a:r>
          </a:p>
          <a:p>
            <a:pPr lvl="2"/>
            <a:r>
              <a:rPr lang="en-US" dirty="0" smtClean="0"/>
              <a:t>GPUs</a:t>
            </a:r>
          </a:p>
          <a:p>
            <a:pPr lvl="2"/>
            <a:r>
              <a:rPr lang="en-US" dirty="0" smtClean="0"/>
              <a:t>Distributed systems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::allocator&lt;T&gt;</a:t>
            </a:r>
            <a:r>
              <a:rPr lang="en-US" dirty="0" smtClean="0"/>
              <a:t> interfaces</a:t>
            </a:r>
            <a:endParaRPr lang="en-US" dirty="0"/>
          </a:p>
          <a:p>
            <a:pPr lvl="2"/>
            <a:r>
              <a:rPr lang="en-US" dirty="0" smtClean="0"/>
              <a:t>NUMA architectures: first touch</a:t>
            </a:r>
          </a:p>
          <a:p>
            <a:pPr lvl="2"/>
            <a:r>
              <a:rPr lang="en-US" dirty="0" smtClean="0"/>
              <a:t>Slightly extended: bulk-operations for allocation, construction, destruction, and deallocation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Placement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61872" y="1828800"/>
            <a:ext cx="9368028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HPX: 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hpx</a:t>
            </a:r>
            <a:r>
              <a:rPr lang="en-US" dirty="0" smtClean="0">
                <a:latin typeface="Consolas" panose="020B0609020204030204" pitchFamily="49" charset="0"/>
              </a:rPr>
              <a:t>::vector&lt;T, </a:t>
            </a:r>
            <a:r>
              <a:rPr lang="en-US" dirty="0" err="1" smtClean="0">
                <a:latin typeface="Consolas" panose="020B0609020204030204" pitchFamily="49" charset="0"/>
              </a:rPr>
              <a:t>Alloc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dirty="0" smtClean="0"/>
              <a:t>Same interface as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::vector&lt;T&gt;</a:t>
            </a:r>
            <a:endParaRPr lang="en-US" dirty="0" smtClean="0"/>
          </a:p>
          <a:p>
            <a:pPr lvl="2"/>
            <a:r>
              <a:rPr lang="en-US" dirty="0" smtClean="0"/>
              <a:t>Manages data locality through allocator</a:t>
            </a:r>
          </a:p>
          <a:p>
            <a:pPr lvl="2"/>
            <a:r>
              <a:rPr lang="en-US" dirty="0" smtClean="0"/>
              <a:t>Uses execution target objects for data placement</a:t>
            </a:r>
          </a:p>
          <a:p>
            <a:pPr lvl="2"/>
            <a:r>
              <a:rPr lang="en-US" dirty="0" smtClean="0"/>
              <a:t>Allows for direct manipulation of data on </a:t>
            </a:r>
            <a:r>
              <a:rPr lang="en-US" dirty="0"/>
              <a:t>NUMA domains, </a:t>
            </a:r>
            <a:r>
              <a:rPr lang="en-US" dirty="0" smtClean="0"/>
              <a:t>GPUs, remote nodes, etc.</a:t>
            </a:r>
          </a:p>
          <a:p>
            <a:pPr lvl="2"/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h</a:t>
            </a:r>
            <a:r>
              <a:rPr lang="en-US" dirty="0" err="1" smtClean="0">
                <a:latin typeface="Consolas" panose="020B0609020204030204" pitchFamily="49" charset="0"/>
              </a:rPr>
              <a:t>px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partitioned_vector</a:t>
            </a:r>
            <a:r>
              <a:rPr lang="en-US" dirty="0" smtClean="0">
                <a:latin typeface="Consolas" panose="020B0609020204030204" pitchFamily="49" charset="0"/>
              </a:rPr>
              <a:t>&lt;T&gt;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ame interface as 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::vector&lt;T&gt;</a:t>
            </a:r>
          </a:p>
          <a:p>
            <a:pPr lvl="2"/>
            <a:r>
              <a:rPr lang="en-US" dirty="0" smtClean="0"/>
              <a:t>Segmented data store</a:t>
            </a:r>
          </a:p>
          <a:p>
            <a:pPr lvl="3"/>
            <a:r>
              <a:rPr lang="en-US" dirty="0" smtClean="0"/>
              <a:t>Segments can be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::vector&lt;T,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Alloc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en-US" dirty="0" smtClean="0"/>
              <a:t>Uses </a:t>
            </a:r>
            <a:r>
              <a:rPr lang="en-US" dirty="0" err="1" smtClean="0">
                <a:latin typeface="Consolas" panose="020B0609020204030204" pitchFamily="49" charset="0"/>
              </a:rPr>
              <a:t>distribution_policy</a:t>
            </a:r>
            <a:r>
              <a:rPr lang="en-US" dirty="0" smtClean="0"/>
              <a:t> for data placement</a:t>
            </a:r>
          </a:p>
          <a:p>
            <a:pPr lvl="2"/>
            <a:r>
              <a:rPr lang="en-US" dirty="0" smtClean="0"/>
              <a:t>Allows for manipulation of data on several targets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allocator_traits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Adding functionality to copy data</a:t>
            </a:r>
          </a:p>
          <a:p>
            <a:pPr lvl="2"/>
            <a:r>
              <a:rPr lang="en-US" dirty="0" smtClean="0"/>
              <a:t>CPU: trivial</a:t>
            </a:r>
          </a:p>
          <a:p>
            <a:pPr lvl="2"/>
            <a:r>
              <a:rPr lang="en-US" dirty="0" smtClean="0"/>
              <a:t>GPU: platform specific data transfer, hooked into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parallel::copy</a:t>
            </a:r>
          </a:p>
          <a:p>
            <a:pPr lvl="2"/>
            <a:r>
              <a:rPr lang="en-US" dirty="0" smtClean="0"/>
              <a:t>Distributed: maps onto network, possibly RDMA (put/get)</a:t>
            </a:r>
          </a:p>
          <a:p>
            <a:pPr lvl="1"/>
            <a:r>
              <a:rPr lang="en-US" dirty="0" smtClean="0"/>
              <a:t>Adding functionality to access single elements</a:t>
            </a:r>
          </a:p>
          <a:p>
            <a:pPr lvl="2"/>
            <a:r>
              <a:rPr lang="en-US" dirty="0" smtClean="0"/>
              <a:t>CPU: trivial</a:t>
            </a:r>
          </a:p>
          <a:p>
            <a:pPr lvl="2"/>
            <a:r>
              <a:rPr lang="en-US" dirty="0" smtClean="0"/>
              <a:t>GPU: slow, but possible</a:t>
            </a:r>
          </a:p>
          <a:p>
            <a:pPr lvl="2"/>
            <a:r>
              <a:rPr lang="en-US" dirty="0" smtClean="0"/>
              <a:t>Distributed: maps onto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Results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59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1" y="294198"/>
            <a:ext cx="10625329" cy="139712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STREAM Benchmark: HPX vs. </a:t>
            </a:r>
            <a:r>
              <a:rPr lang="en-US" sz="4000" dirty="0" err="1" smtClean="0"/>
              <a:t>OpenMP</a:t>
            </a:r>
            <a:endParaRPr lang="en-US" sz="4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016" y="1914393"/>
            <a:ext cx="5279968" cy="44900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04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STREAM Benchmark: HPX vs. </a:t>
            </a:r>
            <a:r>
              <a:rPr lang="en-US" sz="4000" dirty="0" smtClean="0"/>
              <a:t>OpenCL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46" y="1828800"/>
            <a:ext cx="5099164" cy="43190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b="927"/>
          <a:stretch/>
        </p:blipFill>
        <p:spPr>
          <a:xfrm>
            <a:off x="5299444" y="2133599"/>
            <a:ext cx="5117391" cy="43214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466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(the)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542977" cy="4351337"/>
          </a:xfrm>
        </p:spPr>
        <p:txBody>
          <a:bodyPr/>
          <a:lstStyle/>
          <a:p>
            <a:r>
              <a:rPr lang="en-US" dirty="0" smtClean="0"/>
              <a:t>A future is an object representing a result which has not been calculated yet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65860" y="2587132"/>
            <a:ext cx="4312920" cy="3234828"/>
            <a:chOff x="1165860" y="2587132"/>
            <a:chExt cx="4312920" cy="3234828"/>
          </a:xfrm>
        </p:grpSpPr>
        <p:sp>
          <p:nvSpPr>
            <p:cNvPr id="8" name="Rectangle 7"/>
            <p:cNvSpPr/>
            <p:nvPr/>
          </p:nvSpPr>
          <p:spPr>
            <a:xfrm>
              <a:off x="1165860" y="2587132"/>
              <a:ext cx="4312920" cy="3234828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257300" y="2662310"/>
              <a:ext cx="4089399" cy="3048000"/>
              <a:chOff x="3200400" y="533400"/>
              <a:chExt cx="4089399" cy="3048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200400" y="533400"/>
                <a:ext cx="2057400" cy="30480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Locality 1</a:t>
                </a:r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4543846" y="1905000"/>
                <a:ext cx="104354" cy="685800"/>
              </a:xfrm>
              <a:custGeom>
                <a:avLst/>
                <a:gdLst>
                  <a:gd name="connsiteX0" fmla="*/ 86765 w 96094"/>
                  <a:gd name="connsiteY0" fmla="*/ 0 h 474453"/>
                  <a:gd name="connsiteX1" fmla="*/ 78139 w 96094"/>
                  <a:gd name="connsiteY1" fmla="*/ 43132 h 474453"/>
                  <a:gd name="connsiteX2" fmla="*/ 26381 w 96094"/>
                  <a:gd name="connsiteY2" fmla="*/ 77638 h 474453"/>
                  <a:gd name="connsiteX3" fmla="*/ 501 w 96094"/>
                  <a:gd name="connsiteY3" fmla="*/ 129397 h 474453"/>
                  <a:gd name="connsiteX4" fmla="*/ 26381 w 96094"/>
                  <a:gd name="connsiteY4" fmla="*/ 146649 h 474453"/>
                  <a:gd name="connsiteX5" fmla="*/ 78139 w 96094"/>
                  <a:gd name="connsiteY5" fmla="*/ 163902 h 474453"/>
                  <a:gd name="connsiteX6" fmla="*/ 86765 w 96094"/>
                  <a:gd name="connsiteY6" fmla="*/ 189782 h 474453"/>
                  <a:gd name="connsiteX7" fmla="*/ 78139 w 96094"/>
                  <a:gd name="connsiteY7" fmla="*/ 215661 h 474453"/>
                  <a:gd name="connsiteX8" fmla="*/ 26381 w 96094"/>
                  <a:gd name="connsiteY8" fmla="*/ 258793 h 474453"/>
                  <a:gd name="connsiteX9" fmla="*/ 501 w 96094"/>
                  <a:gd name="connsiteY9" fmla="*/ 310551 h 474453"/>
                  <a:gd name="connsiteX10" fmla="*/ 17754 w 96094"/>
                  <a:gd name="connsiteY10" fmla="*/ 336431 h 474453"/>
                  <a:gd name="connsiteX11" fmla="*/ 43633 w 96094"/>
                  <a:gd name="connsiteY11" fmla="*/ 345057 h 474453"/>
                  <a:gd name="connsiteX12" fmla="*/ 95392 w 96094"/>
                  <a:gd name="connsiteY12" fmla="*/ 379563 h 474453"/>
                  <a:gd name="connsiteX13" fmla="*/ 86765 w 96094"/>
                  <a:gd name="connsiteY13" fmla="*/ 405442 h 474453"/>
                  <a:gd name="connsiteX14" fmla="*/ 35007 w 96094"/>
                  <a:gd name="connsiteY14" fmla="*/ 439948 h 474453"/>
                  <a:gd name="connsiteX15" fmla="*/ 17754 w 96094"/>
                  <a:gd name="connsiteY15" fmla="*/ 474453 h 47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6094" h="474453">
                    <a:moveTo>
                      <a:pt x="86765" y="0"/>
                    </a:moveTo>
                    <a:cubicBezTo>
                      <a:pt x="83890" y="14377"/>
                      <a:pt x="87141" y="31558"/>
                      <a:pt x="78139" y="43132"/>
                    </a:cubicBezTo>
                    <a:cubicBezTo>
                      <a:pt x="65409" y="59500"/>
                      <a:pt x="26381" y="77638"/>
                      <a:pt x="26381" y="77638"/>
                    </a:cubicBezTo>
                    <a:cubicBezTo>
                      <a:pt x="22748" y="83088"/>
                      <a:pt x="-3963" y="118236"/>
                      <a:pt x="501" y="129397"/>
                    </a:cubicBezTo>
                    <a:cubicBezTo>
                      <a:pt x="4352" y="139023"/>
                      <a:pt x="16907" y="142438"/>
                      <a:pt x="26381" y="146649"/>
                    </a:cubicBezTo>
                    <a:cubicBezTo>
                      <a:pt x="43000" y="154035"/>
                      <a:pt x="78139" y="163902"/>
                      <a:pt x="78139" y="163902"/>
                    </a:cubicBezTo>
                    <a:cubicBezTo>
                      <a:pt x="81014" y="172529"/>
                      <a:pt x="86765" y="180689"/>
                      <a:pt x="86765" y="189782"/>
                    </a:cubicBezTo>
                    <a:cubicBezTo>
                      <a:pt x="86765" y="198875"/>
                      <a:pt x="83183" y="208095"/>
                      <a:pt x="78139" y="215661"/>
                    </a:cubicBezTo>
                    <a:cubicBezTo>
                      <a:pt x="64856" y="235586"/>
                      <a:pt x="45476" y="246063"/>
                      <a:pt x="26381" y="258793"/>
                    </a:cubicBezTo>
                    <a:cubicBezTo>
                      <a:pt x="20373" y="267805"/>
                      <a:pt x="-1880" y="296266"/>
                      <a:pt x="501" y="310551"/>
                    </a:cubicBezTo>
                    <a:cubicBezTo>
                      <a:pt x="2205" y="320778"/>
                      <a:pt x="9658" y="329954"/>
                      <a:pt x="17754" y="336431"/>
                    </a:cubicBezTo>
                    <a:cubicBezTo>
                      <a:pt x="24854" y="342111"/>
                      <a:pt x="35007" y="342182"/>
                      <a:pt x="43633" y="345057"/>
                    </a:cubicBezTo>
                    <a:cubicBezTo>
                      <a:pt x="60886" y="356559"/>
                      <a:pt x="101950" y="359892"/>
                      <a:pt x="95392" y="379563"/>
                    </a:cubicBezTo>
                    <a:cubicBezTo>
                      <a:pt x="92516" y="388189"/>
                      <a:pt x="93195" y="399012"/>
                      <a:pt x="86765" y="405442"/>
                    </a:cubicBezTo>
                    <a:cubicBezTo>
                      <a:pt x="72103" y="420104"/>
                      <a:pt x="35007" y="439948"/>
                      <a:pt x="35007" y="439948"/>
                    </a:cubicBezTo>
                    <a:cubicBezTo>
                      <a:pt x="16159" y="468219"/>
                      <a:pt x="17754" y="455459"/>
                      <a:pt x="17754" y="474453"/>
                    </a:cubicBezTo>
                  </a:path>
                </a:pathLst>
              </a:cu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345897" y="1389530"/>
                <a:ext cx="858120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Suspend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consumer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thread 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540744" y="2108973"/>
                <a:ext cx="780983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Execute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another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thread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352800" y="2812703"/>
                <a:ext cx="858120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Resume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consumer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thread</a:t>
                </a:r>
              </a:p>
            </p:txBody>
          </p:sp>
          <p:cxnSp>
            <p:nvCxnSpPr>
              <p:cNvPr id="57" name="Straight Connector 56"/>
              <p:cNvCxnSpPr>
                <a:stCxn id="54" idx="3"/>
              </p:cNvCxnSpPr>
              <p:nvPr/>
            </p:nvCxnSpPr>
            <p:spPr>
              <a:xfrm flipV="1">
                <a:off x="4204017" y="1726826"/>
                <a:ext cx="571230" cy="8953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tailEnd type="triangle" w="sm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58" name="Straight Connector 57"/>
              <p:cNvCxnSpPr>
                <a:stCxn id="56" idx="3"/>
              </p:cNvCxnSpPr>
              <p:nvPr/>
            </p:nvCxnSpPr>
            <p:spPr>
              <a:xfrm flipV="1">
                <a:off x="4210920" y="2721419"/>
                <a:ext cx="564327" cy="437533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tailEnd type="triangle" w="sm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59" name="Rectangle 58"/>
              <p:cNvSpPr/>
              <p:nvPr/>
            </p:nvSpPr>
            <p:spPr>
              <a:xfrm>
                <a:off x="5562600" y="1008529"/>
                <a:ext cx="1727199" cy="1436595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Locality 2</a:t>
                </a:r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019800" y="1510553"/>
                <a:ext cx="104354" cy="685800"/>
              </a:xfrm>
              <a:custGeom>
                <a:avLst/>
                <a:gdLst>
                  <a:gd name="connsiteX0" fmla="*/ 86765 w 96094"/>
                  <a:gd name="connsiteY0" fmla="*/ 0 h 474453"/>
                  <a:gd name="connsiteX1" fmla="*/ 78139 w 96094"/>
                  <a:gd name="connsiteY1" fmla="*/ 43132 h 474453"/>
                  <a:gd name="connsiteX2" fmla="*/ 26381 w 96094"/>
                  <a:gd name="connsiteY2" fmla="*/ 77638 h 474453"/>
                  <a:gd name="connsiteX3" fmla="*/ 501 w 96094"/>
                  <a:gd name="connsiteY3" fmla="*/ 129397 h 474453"/>
                  <a:gd name="connsiteX4" fmla="*/ 26381 w 96094"/>
                  <a:gd name="connsiteY4" fmla="*/ 146649 h 474453"/>
                  <a:gd name="connsiteX5" fmla="*/ 78139 w 96094"/>
                  <a:gd name="connsiteY5" fmla="*/ 163902 h 474453"/>
                  <a:gd name="connsiteX6" fmla="*/ 86765 w 96094"/>
                  <a:gd name="connsiteY6" fmla="*/ 189782 h 474453"/>
                  <a:gd name="connsiteX7" fmla="*/ 78139 w 96094"/>
                  <a:gd name="connsiteY7" fmla="*/ 215661 h 474453"/>
                  <a:gd name="connsiteX8" fmla="*/ 26381 w 96094"/>
                  <a:gd name="connsiteY8" fmla="*/ 258793 h 474453"/>
                  <a:gd name="connsiteX9" fmla="*/ 501 w 96094"/>
                  <a:gd name="connsiteY9" fmla="*/ 310551 h 474453"/>
                  <a:gd name="connsiteX10" fmla="*/ 17754 w 96094"/>
                  <a:gd name="connsiteY10" fmla="*/ 336431 h 474453"/>
                  <a:gd name="connsiteX11" fmla="*/ 43633 w 96094"/>
                  <a:gd name="connsiteY11" fmla="*/ 345057 h 474453"/>
                  <a:gd name="connsiteX12" fmla="*/ 95392 w 96094"/>
                  <a:gd name="connsiteY12" fmla="*/ 379563 h 474453"/>
                  <a:gd name="connsiteX13" fmla="*/ 86765 w 96094"/>
                  <a:gd name="connsiteY13" fmla="*/ 405442 h 474453"/>
                  <a:gd name="connsiteX14" fmla="*/ 35007 w 96094"/>
                  <a:gd name="connsiteY14" fmla="*/ 439948 h 474453"/>
                  <a:gd name="connsiteX15" fmla="*/ 17754 w 96094"/>
                  <a:gd name="connsiteY15" fmla="*/ 474453 h 47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6094" h="474453">
                    <a:moveTo>
                      <a:pt x="86765" y="0"/>
                    </a:moveTo>
                    <a:cubicBezTo>
                      <a:pt x="83890" y="14377"/>
                      <a:pt x="87141" y="31558"/>
                      <a:pt x="78139" y="43132"/>
                    </a:cubicBezTo>
                    <a:cubicBezTo>
                      <a:pt x="65409" y="59500"/>
                      <a:pt x="26381" y="77638"/>
                      <a:pt x="26381" y="77638"/>
                    </a:cubicBezTo>
                    <a:cubicBezTo>
                      <a:pt x="22748" y="83088"/>
                      <a:pt x="-3963" y="118236"/>
                      <a:pt x="501" y="129397"/>
                    </a:cubicBezTo>
                    <a:cubicBezTo>
                      <a:pt x="4352" y="139023"/>
                      <a:pt x="16907" y="142438"/>
                      <a:pt x="26381" y="146649"/>
                    </a:cubicBezTo>
                    <a:cubicBezTo>
                      <a:pt x="43000" y="154035"/>
                      <a:pt x="78139" y="163902"/>
                      <a:pt x="78139" y="163902"/>
                    </a:cubicBezTo>
                    <a:cubicBezTo>
                      <a:pt x="81014" y="172529"/>
                      <a:pt x="86765" y="180689"/>
                      <a:pt x="86765" y="189782"/>
                    </a:cubicBezTo>
                    <a:cubicBezTo>
                      <a:pt x="86765" y="198875"/>
                      <a:pt x="83183" y="208095"/>
                      <a:pt x="78139" y="215661"/>
                    </a:cubicBezTo>
                    <a:cubicBezTo>
                      <a:pt x="64856" y="235586"/>
                      <a:pt x="45476" y="246063"/>
                      <a:pt x="26381" y="258793"/>
                    </a:cubicBezTo>
                    <a:cubicBezTo>
                      <a:pt x="20373" y="267805"/>
                      <a:pt x="-1880" y="296266"/>
                      <a:pt x="501" y="310551"/>
                    </a:cubicBezTo>
                    <a:cubicBezTo>
                      <a:pt x="2205" y="320778"/>
                      <a:pt x="9658" y="329954"/>
                      <a:pt x="17754" y="336431"/>
                    </a:cubicBezTo>
                    <a:cubicBezTo>
                      <a:pt x="24854" y="342111"/>
                      <a:pt x="35007" y="342182"/>
                      <a:pt x="43633" y="345057"/>
                    </a:cubicBezTo>
                    <a:cubicBezTo>
                      <a:pt x="60886" y="356559"/>
                      <a:pt x="101950" y="359892"/>
                      <a:pt x="95392" y="379563"/>
                    </a:cubicBezTo>
                    <a:cubicBezTo>
                      <a:pt x="92516" y="388189"/>
                      <a:pt x="93195" y="399012"/>
                      <a:pt x="86765" y="405442"/>
                    </a:cubicBezTo>
                    <a:cubicBezTo>
                      <a:pt x="72103" y="420104"/>
                      <a:pt x="35007" y="439948"/>
                      <a:pt x="35007" y="439948"/>
                    </a:cubicBezTo>
                    <a:cubicBezTo>
                      <a:pt x="16159" y="468219"/>
                      <a:pt x="17754" y="455459"/>
                      <a:pt x="17754" y="474453"/>
                    </a:cubicBezTo>
                  </a:path>
                </a:pathLst>
              </a:cu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419312" y="1371600"/>
                <a:ext cx="840808" cy="1000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Execute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Future: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Producer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thread</a:t>
                </a:r>
              </a:p>
            </p:txBody>
          </p:sp>
          <p:cxnSp>
            <p:nvCxnSpPr>
              <p:cNvPr id="62" name="Straight Connector 61"/>
              <p:cNvCxnSpPr>
                <a:endCxn id="61" idx="1"/>
              </p:cNvCxnSpPr>
              <p:nvPr/>
            </p:nvCxnSpPr>
            <p:spPr>
              <a:xfrm flipV="1">
                <a:off x="6185647" y="1871737"/>
                <a:ext cx="233665" cy="4671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tailEnd type="none" w="med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63" name="Straight Arrow Connector 62"/>
              <p:cNvCxnSpPr>
                <a:stCxn id="69" idx="9"/>
                <a:endCxn id="60" idx="0"/>
              </p:cNvCxnSpPr>
              <p:nvPr/>
            </p:nvCxnSpPr>
            <p:spPr>
              <a:xfrm>
                <a:off x="4801144" y="1502240"/>
                <a:ext cx="1312879" cy="8313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lgDashDot"/>
                <a:tailEnd type="triangle" w="med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64" name="Straight Arrow Connector 63"/>
              <p:cNvCxnSpPr>
                <a:stCxn id="60" idx="15"/>
              </p:cNvCxnSpPr>
              <p:nvPr/>
            </p:nvCxnSpPr>
            <p:spPr>
              <a:xfrm flipH="1">
                <a:off x="4890211" y="2196353"/>
                <a:ext cx="1148869" cy="318247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lgDashDot"/>
                <a:tailEnd type="triangle" w="med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4267200" y="2196353"/>
                <a:ext cx="222119" cy="258869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tailEnd type="none" w="med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6" name="Rectangle 65"/>
              <p:cNvSpPr/>
              <p:nvPr/>
            </p:nvSpPr>
            <p:spPr>
              <a:xfrm>
                <a:off x="4775247" y="1500771"/>
                <a:ext cx="229929" cy="1335134"/>
              </a:xfrm>
              <a:prstGeom prst="rect">
                <a:avLst/>
              </a:prstGeom>
              <a:noFill/>
              <a:ln w="1905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352800" y="1008530"/>
                <a:ext cx="1205010" cy="30777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Future object </a:t>
                </a:r>
              </a:p>
            </p:txBody>
          </p:sp>
          <p:cxnSp>
            <p:nvCxnSpPr>
              <p:cNvPr id="68" name="Straight Connector 67"/>
              <p:cNvCxnSpPr>
                <a:endCxn id="67" idx="3"/>
              </p:cNvCxnSpPr>
              <p:nvPr/>
            </p:nvCxnSpPr>
            <p:spPr>
              <a:xfrm flipH="1" flipV="1">
                <a:off x="4557810" y="1162419"/>
                <a:ext cx="217437" cy="31137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69" name="Freeform 68"/>
              <p:cNvSpPr/>
              <p:nvPr/>
            </p:nvSpPr>
            <p:spPr>
              <a:xfrm>
                <a:off x="4800600" y="1053353"/>
                <a:ext cx="104354" cy="685800"/>
              </a:xfrm>
              <a:custGeom>
                <a:avLst/>
                <a:gdLst>
                  <a:gd name="connsiteX0" fmla="*/ 86765 w 96094"/>
                  <a:gd name="connsiteY0" fmla="*/ 0 h 474453"/>
                  <a:gd name="connsiteX1" fmla="*/ 78139 w 96094"/>
                  <a:gd name="connsiteY1" fmla="*/ 43132 h 474453"/>
                  <a:gd name="connsiteX2" fmla="*/ 26381 w 96094"/>
                  <a:gd name="connsiteY2" fmla="*/ 77638 h 474453"/>
                  <a:gd name="connsiteX3" fmla="*/ 501 w 96094"/>
                  <a:gd name="connsiteY3" fmla="*/ 129397 h 474453"/>
                  <a:gd name="connsiteX4" fmla="*/ 26381 w 96094"/>
                  <a:gd name="connsiteY4" fmla="*/ 146649 h 474453"/>
                  <a:gd name="connsiteX5" fmla="*/ 78139 w 96094"/>
                  <a:gd name="connsiteY5" fmla="*/ 163902 h 474453"/>
                  <a:gd name="connsiteX6" fmla="*/ 86765 w 96094"/>
                  <a:gd name="connsiteY6" fmla="*/ 189782 h 474453"/>
                  <a:gd name="connsiteX7" fmla="*/ 78139 w 96094"/>
                  <a:gd name="connsiteY7" fmla="*/ 215661 h 474453"/>
                  <a:gd name="connsiteX8" fmla="*/ 26381 w 96094"/>
                  <a:gd name="connsiteY8" fmla="*/ 258793 h 474453"/>
                  <a:gd name="connsiteX9" fmla="*/ 501 w 96094"/>
                  <a:gd name="connsiteY9" fmla="*/ 310551 h 474453"/>
                  <a:gd name="connsiteX10" fmla="*/ 17754 w 96094"/>
                  <a:gd name="connsiteY10" fmla="*/ 336431 h 474453"/>
                  <a:gd name="connsiteX11" fmla="*/ 43633 w 96094"/>
                  <a:gd name="connsiteY11" fmla="*/ 345057 h 474453"/>
                  <a:gd name="connsiteX12" fmla="*/ 95392 w 96094"/>
                  <a:gd name="connsiteY12" fmla="*/ 379563 h 474453"/>
                  <a:gd name="connsiteX13" fmla="*/ 86765 w 96094"/>
                  <a:gd name="connsiteY13" fmla="*/ 405442 h 474453"/>
                  <a:gd name="connsiteX14" fmla="*/ 35007 w 96094"/>
                  <a:gd name="connsiteY14" fmla="*/ 439948 h 474453"/>
                  <a:gd name="connsiteX15" fmla="*/ 17754 w 96094"/>
                  <a:gd name="connsiteY15" fmla="*/ 474453 h 47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6094" h="474453">
                    <a:moveTo>
                      <a:pt x="86765" y="0"/>
                    </a:moveTo>
                    <a:cubicBezTo>
                      <a:pt x="83890" y="14377"/>
                      <a:pt x="87141" y="31558"/>
                      <a:pt x="78139" y="43132"/>
                    </a:cubicBezTo>
                    <a:cubicBezTo>
                      <a:pt x="65409" y="59500"/>
                      <a:pt x="26381" y="77638"/>
                      <a:pt x="26381" y="77638"/>
                    </a:cubicBezTo>
                    <a:cubicBezTo>
                      <a:pt x="22748" y="83088"/>
                      <a:pt x="-3963" y="118236"/>
                      <a:pt x="501" y="129397"/>
                    </a:cubicBezTo>
                    <a:cubicBezTo>
                      <a:pt x="4352" y="139023"/>
                      <a:pt x="16907" y="142438"/>
                      <a:pt x="26381" y="146649"/>
                    </a:cubicBezTo>
                    <a:cubicBezTo>
                      <a:pt x="43000" y="154035"/>
                      <a:pt x="78139" y="163902"/>
                      <a:pt x="78139" y="163902"/>
                    </a:cubicBezTo>
                    <a:cubicBezTo>
                      <a:pt x="81014" y="172529"/>
                      <a:pt x="86765" y="180689"/>
                      <a:pt x="86765" y="189782"/>
                    </a:cubicBezTo>
                    <a:cubicBezTo>
                      <a:pt x="86765" y="198875"/>
                      <a:pt x="83183" y="208095"/>
                      <a:pt x="78139" y="215661"/>
                    </a:cubicBezTo>
                    <a:cubicBezTo>
                      <a:pt x="64856" y="235586"/>
                      <a:pt x="45476" y="246063"/>
                      <a:pt x="26381" y="258793"/>
                    </a:cubicBezTo>
                    <a:cubicBezTo>
                      <a:pt x="20373" y="267805"/>
                      <a:pt x="-1880" y="296266"/>
                      <a:pt x="501" y="310551"/>
                    </a:cubicBezTo>
                    <a:cubicBezTo>
                      <a:pt x="2205" y="320778"/>
                      <a:pt x="9658" y="329954"/>
                      <a:pt x="17754" y="336431"/>
                    </a:cubicBezTo>
                    <a:cubicBezTo>
                      <a:pt x="24854" y="342111"/>
                      <a:pt x="35007" y="342182"/>
                      <a:pt x="43633" y="345057"/>
                    </a:cubicBezTo>
                    <a:cubicBezTo>
                      <a:pt x="60886" y="356559"/>
                      <a:pt x="101950" y="359892"/>
                      <a:pt x="95392" y="379563"/>
                    </a:cubicBezTo>
                    <a:cubicBezTo>
                      <a:pt x="92516" y="388189"/>
                      <a:pt x="93195" y="399012"/>
                      <a:pt x="86765" y="405442"/>
                    </a:cubicBezTo>
                    <a:cubicBezTo>
                      <a:pt x="72103" y="420104"/>
                      <a:pt x="35007" y="439948"/>
                      <a:pt x="35007" y="439948"/>
                    </a:cubicBezTo>
                    <a:cubicBezTo>
                      <a:pt x="16159" y="468219"/>
                      <a:pt x="17754" y="455459"/>
                      <a:pt x="17754" y="474453"/>
                    </a:cubicBezTo>
                  </a:path>
                </a:pathLst>
              </a:custGeom>
              <a:noFill/>
              <a:ln w="254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4800600" y="2658035"/>
                <a:ext cx="104354" cy="685800"/>
              </a:xfrm>
              <a:custGeom>
                <a:avLst/>
                <a:gdLst>
                  <a:gd name="connsiteX0" fmla="*/ 86765 w 96094"/>
                  <a:gd name="connsiteY0" fmla="*/ 0 h 474453"/>
                  <a:gd name="connsiteX1" fmla="*/ 78139 w 96094"/>
                  <a:gd name="connsiteY1" fmla="*/ 43132 h 474453"/>
                  <a:gd name="connsiteX2" fmla="*/ 26381 w 96094"/>
                  <a:gd name="connsiteY2" fmla="*/ 77638 h 474453"/>
                  <a:gd name="connsiteX3" fmla="*/ 501 w 96094"/>
                  <a:gd name="connsiteY3" fmla="*/ 129397 h 474453"/>
                  <a:gd name="connsiteX4" fmla="*/ 26381 w 96094"/>
                  <a:gd name="connsiteY4" fmla="*/ 146649 h 474453"/>
                  <a:gd name="connsiteX5" fmla="*/ 78139 w 96094"/>
                  <a:gd name="connsiteY5" fmla="*/ 163902 h 474453"/>
                  <a:gd name="connsiteX6" fmla="*/ 86765 w 96094"/>
                  <a:gd name="connsiteY6" fmla="*/ 189782 h 474453"/>
                  <a:gd name="connsiteX7" fmla="*/ 78139 w 96094"/>
                  <a:gd name="connsiteY7" fmla="*/ 215661 h 474453"/>
                  <a:gd name="connsiteX8" fmla="*/ 26381 w 96094"/>
                  <a:gd name="connsiteY8" fmla="*/ 258793 h 474453"/>
                  <a:gd name="connsiteX9" fmla="*/ 501 w 96094"/>
                  <a:gd name="connsiteY9" fmla="*/ 310551 h 474453"/>
                  <a:gd name="connsiteX10" fmla="*/ 17754 w 96094"/>
                  <a:gd name="connsiteY10" fmla="*/ 336431 h 474453"/>
                  <a:gd name="connsiteX11" fmla="*/ 43633 w 96094"/>
                  <a:gd name="connsiteY11" fmla="*/ 345057 h 474453"/>
                  <a:gd name="connsiteX12" fmla="*/ 95392 w 96094"/>
                  <a:gd name="connsiteY12" fmla="*/ 379563 h 474453"/>
                  <a:gd name="connsiteX13" fmla="*/ 86765 w 96094"/>
                  <a:gd name="connsiteY13" fmla="*/ 405442 h 474453"/>
                  <a:gd name="connsiteX14" fmla="*/ 35007 w 96094"/>
                  <a:gd name="connsiteY14" fmla="*/ 439948 h 474453"/>
                  <a:gd name="connsiteX15" fmla="*/ 17754 w 96094"/>
                  <a:gd name="connsiteY15" fmla="*/ 474453 h 47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6094" h="474453">
                    <a:moveTo>
                      <a:pt x="86765" y="0"/>
                    </a:moveTo>
                    <a:cubicBezTo>
                      <a:pt x="83890" y="14377"/>
                      <a:pt x="87141" y="31558"/>
                      <a:pt x="78139" y="43132"/>
                    </a:cubicBezTo>
                    <a:cubicBezTo>
                      <a:pt x="65409" y="59500"/>
                      <a:pt x="26381" y="77638"/>
                      <a:pt x="26381" y="77638"/>
                    </a:cubicBezTo>
                    <a:cubicBezTo>
                      <a:pt x="22748" y="83088"/>
                      <a:pt x="-3963" y="118236"/>
                      <a:pt x="501" y="129397"/>
                    </a:cubicBezTo>
                    <a:cubicBezTo>
                      <a:pt x="4352" y="139023"/>
                      <a:pt x="16907" y="142438"/>
                      <a:pt x="26381" y="146649"/>
                    </a:cubicBezTo>
                    <a:cubicBezTo>
                      <a:pt x="43000" y="154035"/>
                      <a:pt x="78139" y="163902"/>
                      <a:pt x="78139" y="163902"/>
                    </a:cubicBezTo>
                    <a:cubicBezTo>
                      <a:pt x="81014" y="172529"/>
                      <a:pt x="86765" y="180689"/>
                      <a:pt x="86765" y="189782"/>
                    </a:cubicBezTo>
                    <a:cubicBezTo>
                      <a:pt x="86765" y="198875"/>
                      <a:pt x="83183" y="208095"/>
                      <a:pt x="78139" y="215661"/>
                    </a:cubicBezTo>
                    <a:cubicBezTo>
                      <a:pt x="64856" y="235586"/>
                      <a:pt x="45476" y="246063"/>
                      <a:pt x="26381" y="258793"/>
                    </a:cubicBezTo>
                    <a:cubicBezTo>
                      <a:pt x="20373" y="267805"/>
                      <a:pt x="-1880" y="296266"/>
                      <a:pt x="501" y="310551"/>
                    </a:cubicBezTo>
                    <a:cubicBezTo>
                      <a:pt x="2205" y="320778"/>
                      <a:pt x="9658" y="329954"/>
                      <a:pt x="17754" y="336431"/>
                    </a:cubicBezTo>
                    <a:cubicBezTo>
                      <a:pt x="24854" y="342111"/>
                      <a:pt x="35007" y="342182"/>
                      <a:pt x="43633" y="345057"/>
                    </a:cubicBezTo>
                    <a:cubicBezTo>
                      <a:pt x="60886" y="356559"/>
                      <a:pt x="101950" y="359892"/>
                      <a:pt x="95392" y="379563"/>
                    </a:cubicBezTo>
                    <a:cubicBezTo>
                      <a:pt x="92516" y="388189"/>
                      <a:pt x="93195" y="399012"/>
                      <a:pt x="86765" y="405442"/>
                    </a:cubicBezTo>
                    <a:cubicBezTo>
                      <a:pt x="72103" y="420104"/>
                      <a:pt x="35007" y="439948"/>
                      <a:pt x="35007" y="439948"/>
                    </a:cubicBezTo>
                    <a:cubicBezTo>
                      <a:pt x="16159" y="468219"/>
                      <a:pt x="17754" y="455459"/>
                      <a:pt x="17754" y="474453"/>
                    </a:cubicBezTo>
                  </a:path>
                </a:pathLst>
              </a:custGeom>
              <a:noFill/>
              <a:ln w="254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654054" y="2682016"/>
                <a:ext cx="119962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Result is being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returned</a:t>
                </a:r>
              </a:p>
            </p:txBody>
          </p:sp>
          <p:cxnSp>
            <p:nvCxnSpPr>
              <p:cNvPr id="72" name="Straight Connector 71"/>
              <p:cNvCxnSpPr>
                <a:endCxn id="71" idx="1"/>
              </p:cNvCxnSpPr>
              <p:nvPr/>
            </p:nvCxnSpPr>
            <p:spPr>
              <a:xfrm>
                <a:off x="5457583" y="2514600"/>
                <a:ext cx="196471" cy="4136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headEnd type="triangle" w="med" len="lg"/>
                <a:tailEnd type="none" w="sm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</p:grpSp>
      <p:sp>
        <p:nvSpPr>
          <p:cNvPr id="79" name="Content Placeholder 77"/>
          <p:cNvSpPr txBox="1">
            <a:spLocks/>
          </p:cNvSpPr>
          <p:nvPr/>
        </p:nvSpPr>
        <p:spPr>
          <a:xfrm>
            <a:off x="6090920" y="2587131"/>
            <a:ext cx="5064760" cy="3270737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Enables transparent synchronization with producer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Hides notion of dealing with threads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Makes asynchrony manageable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Allows for composition of several asynchronous operations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(Turns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concurrency into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parallelism)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9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full sources see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github.com/STEllAR-GROUP/hpx/blob/master/tests/performance/local/stream.cpp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23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Task Blocks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59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37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7" y="561634"/>
            <a:ext cx="38100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35" y="3419134"/>
            <a:ext cx="3813602" cy="2860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36" y="2182075"/>
            <a:ext cx="3813600" cy="286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9" y="3805215"/>
            <a:ext cx="2795905" cy="1866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47" y="1181098"/>
            <a:ext cx="2796189" cy="1839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59" y="859264"/>
            <a:ext cx="2958566" cy="64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78" y="5452033"/>
            <a:ext cx="2570102" cy="34696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00100" y="2438398"/>
            <a:ext cx="10492740" cy="34359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600"/>
              </a:spcBef>
              <a:buFont typeface="Arial" pitchFamily="34" charset="0"/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(the) </a:t>
            </a:r>
            <a:r>
              <a:rPr lang="en-US" dirty="0" smtClean="0"/>
              <a:t>Future?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ways to get hold of a future, simplest way is to use (</a:t>
            </a:r>
            <a:r>
              <a:rPr lang="en-US" dirty="0" err="1" smtClean="0"/>
              <a:t>std</a:t>
            </a:r>
            <a:r>
              <a:rPr lang="en-US" dirty="0" smtClean="0"/>
              <a:t>) </a:t>
            </a:r>
            <a:r>
              <a:rPr lang="en-US" dirty="0" err="1" smtClean="0"/>
              <a:t>async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685800" lvl="1" indent="0">
              <a:spcBef>
                <a:spcPts val="0"/>
              </a:spcBef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universal_answer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return 42; }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deep_thought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future&lt;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promised_answer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universal_answer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do other things for 7.5 million years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promised_answer.get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// prints 42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6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</a:t>
            </a:r>
            <a:r>
              <a:rPr lang="en-US" smtClean="0"/>
              <a:t>to Create a </a:t>
            </a:r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Standard defines 3 possible ways to create a future, </a:t>
            </a:r>
          </a:p>
          <a:p>
            <a:pPr lvl="1"/>
            <a:r>
              <a:rPr lang="en-US" sz="2000" dirty="0" smtClean="0"/>
              <a:t>3 different ‘</a:t>
            </a:r>
            <a:r>
              <a:rPr lang="en-US" sz="2000" i="1" dirty="0" smtClean="0"/>
              <a:t>asynchronous providers</a:t>
            </a:r>
            <a:r>
              <a:rPr lang="en-US" sz="2000" dirty="0" smtClean="0"/>
              <a:t>’</a:t>
            </a:r>
          </a:p>
          <a:p>
            <a:pPr lvl="2"/>
            <a:r>
              <a:rPr lang="en-US" sz="1800" dirty="0" err="1" smtClean="0"/>
              <a:t>std</a:t>
            </a:r>
            <a:r>
              <a:rPr lang="en-US" sz="1800" dirty="0" smtClean="0"/>
              <a:t>::</a:t>
            </a:r>
            <a:r>
              <a:rPr lang="en-US" sz="1800" dirty="0" err="1" smtClean="0"/>
              <a:t>async</a:t>
            </a:r>
            <a:endParaRPr lang="en-US" sz="1800" dirty="0" smtClean="0"/>
          </a:p>
          <a:p>
            <a:pPr lvl="3"/>
            <a:r>
              <a:rPr lang="en-US" sz="1600" dirty="0" smtClean="0"/>
              <a:t>See previous example, </a:t>
            </a:r>
            <a:r>
              <a:rPr lang="en-US" sz="1600" dirty="0" err="1" smtClean="0"/>
              <a:t>std</a:t>
            </a:r>
            <a:r>
              <a:rPr lang="en-US" sz="1600" dirty="0" smtClean="0"/>
              <a:t>::</a:t>
            </a:r>
            <a:r>
              <a:rPr lang="en-US" sz="1600" dirty="0" err="1" smtClean="0"/>
              <a:t>async</a:t>
            </a:r>
            <a:r>
              <a:rPr lang="en-US" sz="1600" dirty="0" smtClean="0"/>
              <a:t> has caveats</a:t>
            </a:r>
          </a:p>
          <a:p>
            <a:pPr lvl="2"/>
            <a:r>
              <a:rPr lang="en-US" sz="1800" dirty="0" err="1" smtClean="0"/>
              <a:t>std</a:t>
            </a:r>
            <a:r>
              <a:rPr lang="en-US" sz="1800" dirty="0" smtClean="0"/>
              <a:t>::</a:t>
            </a:r>
            <a:r>
              <a:rPr lang="en-US" sz="1800" dirty="0" err="1" smtClean="0"/>
              <a:t>packaged_task</a:t>
            </a:r>
            <a:endParaRPr lang="en-US" sz="1800" dirty="0" smtClean="0"/>
          </a:p>
          <a:p>
            <a:pPr lvl="2"/>
            <a:r>
              <a:rPr lang="en-US" sz="1800" dirty="0" err="1" smtClean="0"/>
              <a:t>std</a:t>
            </a:r>
            <a:r>
              <a:rPr lang="en-US" sz="1800" dirty="0" smtClean="0"/>
              <a:t>::promise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9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a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packaged_task</a:t>
            </a:r>
            <a:r>
              <a:rPr lang="en-US" dirty="0" smtClean="0"/>
              <a:t> is a function object</a:t>
            </a:r>
          </a:p>
          <a:p>
            <a:pPr lvl="1"/>
            <a:r>
              <a:rPr lang="en-US" dirty="0" smtClean="0"/>
              <a:t>It gives away a future representing the result of its invocation</a:t>
            </a:r>
          </a:p>
          <a:p>
            <a:r>
              <a:rPr lang="en-US" dirty="0" smtClean="0"/>
              <a:t>Can be used as a synchronization primitive</a:t>
            </a:r>
          </a:p>
          <a:p>
            <a:pPr lvl="1"/>
            <a:r>
              <a:rPr lang="en-US" dirty="0" smtClean="0"/>
              <a:t>Pass to </a:t>
            </a:r>
            <a:r>
              <a:rPr lang="en-US" dirty="0" err="1" smtClean="0"/>
              <a:t>std</a:t>
            </a:r>
            <a:r>
              <a:rPr lang="en-US" dirty="0" smtClean="0"/>
              <a:t>::thread</a:t>
            </a:r>
          </a:p>
          <a:p>
            <a:r>
              <a:rPr lang="en-US" dirty="0" smtClean="0"/>
              <a:t>Converting a callback into a future</a:t>
            </a:r>
          </a:p>
          <a:p>
            <a:pPr lvl="1"/>
            <a:r>
              <a:rPr lang="en-US" dirty="0" smtClean="0"/>
              <a:t>Observer pattern, allows to wait for a callback to happen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a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247900"/>
            <a:ext cx="10492740" cy="3759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marL="738188" indent="0">
              <a:spcBef>
                <a:spcPts val="600"/>
              </a:spcBef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result_of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&lt;F(Arg...)&gt;::type&gt;</a:t>
            </a: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simple_async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arg...)</a:t>
            </a: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packaged_task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&lt;F&gt;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auto f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pt.get_future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738188" indent="0">
              <a:spcBef>
                <a:spcPts val="60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thread 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::move(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arg...);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t.detach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738188" indent="0">
              <a:spcBef>
                <a:spcPts val="60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8188" indent="0">
              <a:spcBef>
                <a:spcPts val="60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738188" indent="0">
              <a:spcBef>
                <a:spcPts val="60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Promising a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/>
              <a:t>::promise is </a:t>
            </a:r>
            <a:r>
              <a:rPr lang="en-US" dirty="0" smtClean="0"/>
              <a:t>also an </a:t>
            </a:r>
            <a:r>
              <a:rPr lang="en-US" i="1" dirty="0"/>
              <a:t>asynchronous provider</a:t>
            </a:r>
            <a:r>
              <a:rPr lang="en-US" dirty="0"/>
              <a:t> ("an object that provides a result to a shared state") </a:t>
            </a:r>
            <a:endParaRPr lang="en-US" dirty="0" smtClean="0"/>
          </a:p>
          <a:p>
            <a:pPr lvl="1"/>
            <a:r>
              <a:rPr lang="en-US" dirty="0" smtClean="0"/>
              <a:t>The promise </a:t>
            </a:r>
            <a:r>
              <a:rPr lang="en-US" dirty="0"/>
              <a:t>is the thing that you </a:t>
            </a:r>
            <a:r>
              <a:rPr lang="en-US" i="1" dirty="0"/>
              <a:t>set</a:t>
            </a:r>
            <a:r>
              <a:rPr lang="en-US" dirty="0"/>
              <a:t> a result on, so that you can </a:t>
            </a:r>
            <a:r>
              <a:rPr lang="en-US" i="1" dirty="0"/>
              <a:t>get</a:t>
            </a:r>
            <a:r>
              <a:rPr lang="en-US" dirty="0"/>
              <a:t> it from the associated future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promise initially creates the shared state</a:t>
            </a:r>
          </a:p>
          <a:p>
            <a:pPr lvl="1"/>
            <a:r>
              <a:rPr lang="en-US" dirty="0" smtClean="0"/>
              <a:t>The future created by the promise shares the state with it</a:t>
            </a:r>
          </a:p>
          <a:p>
            <a:pPr lvl="1"/>
            <a:r>
              <a:rPr lang="en-US" dirty="0" smtClean="0"/>
              <a:t>The shared state stores the value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- 2,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Companions Left Behind</Template>
  <TotalTime>639</TotalTime>
  <Words>2598</Words>
  <Application>Microsoft Office PowerPoint</Application>
  <PresentationFormat>Widescreen</PresentationFormat>
  <Paragraphs>516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Century Schoolbook</vt:lpstr>
      <vt:lpstr>Consolas</vt:lpstr>
      <vt:lpstr>Wingdings</vt:lpstr>
      <vt:lpstr>Wingdings 2</vt:lpstr>
      <vt:lpstr>View</vt:lpstr>
      <vt:lpstr>HPX Workshop (2)</vt:lpstr>
      <vt:lpstr>Agenda</vt:lpstr>
      <vt:lpstr>What is a (the) Future</vt:lpstr>
      <vt:lpstr>What is a (the) Future</vt:lpstr>
      <vt:lpstr>What is a (the) Future?</vt:lpstr>
      <vt:lpstr>Ways to Create a future</vt:lpstr>
      <vt:lpstr>Packaging a Future</vt:lpstr>
      <vt:lpstr>Packaging a Future</vt:lpstr>
      <vt:lpstr>Promising a Future</vt:lpstr>
      <vt:lpstr>Producing Futures</vt:lpstr>
      <vt:lpstr>Producing Futures</vt:lpstr>
      <vt:lpstr>Promising a Future</vt:lpstr>
      <vt:lpstr>Extending future</vt:lpstr>
      <vt:lpstr>Make a ready Future</vt:lpstr>
      <vt:lpstr>Compositional Facilities</vt:lpstr>
      <vt:lpstr>Compositional facilities</vt:lpstr>
      <vt:lpstr>Extending async: dataflow</vt:lpstr>
      <vt:lpstr>HPX - The API</vt:lpstr>
      <vt:lpstr>HPX – The API</vt:lpstr>
      <vt:lpstr>HPX – The API</vt:lpstr>
      <vt:lpstr>Parallel Algorithms</vt:lpstr>
      <vt:lpstr>Parallel Algorithms</vt:lpstr>
      <vt:lpstr>Parallel Algorithms</vt:lpstr>
      <vt:lpstr>Execution Policies (HPX Extensions)</vt:lpstr>
      <vt:lpstr>Execution Policies (HPX Extensions)</vt:lpstr>
      <vt:lpstr>Executors</vt:lpstr>
      <vt:lpstr>Executors</vt:lpstr>
      <vt:lpstr>Executor Examples</vt:lpstr>
      <vt:lpstr>Executor Parameters (HPX Extension)</vt:lpstr>
      <vt:lpstr>Parallel Algorithms</vt:lpstr>
      <vt:lpstr>Parallel Algorithms</vt:lpstr>
      <vt:lpstr>Rebind Execution Policies</vt:lpstr>
      <vt:lpstr>Data placement</vt:lpstr>
      <vt:lpstr>Data Placement</vt:lpstr>
      <vt:lpstr>Data Placement</vt:lpstr>
      <vt:lpstr>Data Placement</vt:lpstr>
      <vt:lpstr>Performance Results</vt:lpstr>
      <vt:lpstr>STREAM Benchmark: HPX vs. OpenMP</vt:lpstr>
      <vt:lpstr>STREAM Benchmark: HPX vs. OpenCL</vt:lpstr>
      <vt:lpstr>STREAM Benchmark</vt:lpstr>
      <vt:lpstr>Parallel Task Blocks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HPX Workshop</dc:title>
  <dc:creator>Hartmut Kaiser</dc:creator>
  <cp:lastModifiedBy>Hartmut Kaiser</cp:lastModifiedBy>
  <cp:revision>49</cp:revision>
  <dcterms:created xsi:type="dcterms:W3CDTF">2016-10-06T15:47:03Z</dcterms:created>
  <dcterms:modified xsi:type="dcterms:W3CDTF">2016-10-12T18:55:42Z</dcterms:modified>
</cp:coreProperties>
</file>