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60" r:id="rId4"/>
    <p:sldId id="262" r:id="rId5"/>
    <p:sldId id="259" r:id="rId6"/>
    <p:sldId id="261" r:id="rId7"/>
    <p:sldId id="258" r:id="rId8"/>
    <p:sldId id="283" r:id="rId9"/>
    <p:sldId id="284" r:id="rId10"/>
    <p:sldId id="285" r:id="rId11"/>
    <p:sldId id="282" r:id="rId12"/>
    <p:sldId id="263" r:id="rId13"/>
    <p:sldId id="264" r:id="rId14"/>
    <p:sldId id="265" r:id="rId15"/>
    <p:sldId id="269" r:id="rId16"/>
    <p:sldId id="308" r:id="rId17"/>
    <p:sldId id="309" r:id="rId18"/>
    <p:sldId id="310" r:id="rId19"/>
    <p:sldId id="311" r:id="rId20"/>
    <p:sldId id="270" r:id="rId21"/>
    <p:sldId id="280" r:id="rId22"/>
    <p:sldId id="271" r:id="rId23"/>
    <p:sldId id="272" r:id="rId24"/>
    <p:sldId id="273" r:id="rId25"/>
    <p:sldId id="288" r:id="rId26"/>
    <p:sldId id="286" r:id="rId27"/>
    <p:sldId id="287" r:id="rId28"/>
    <p:sldId id="274" r:id="rId29"/>
    <p:sldId id="275" r:id="rId30"/>
    <p:sldId id="276" r:id="rId31"/>
    <p:sldId id="277" r:id="rId32"/>
    <p:sldId id="278" r:id="rId33"/>
    <p:sldId id="279" r:id="rId34"/>
    <p:sldId id="300" r:id="rId35"/>
    <p:sldId id="297" r:id="rId36"/>
    <p:sldId id="298" r:id="rId37"/>
    <p:sldId id="299" r:id="rId38"/>
    <p:sldId id="292" r:id="rId39"/>
    <p:sldId id="293" r:id="rId40"/>
    <p:sldId id="296" r:id="rId41"/>
    <p:sldId id="306" r:id="rId42"/>
    <p:sldId id="301" r:id="rId43"/>
    <p:sldId id="302" r:id="rId44"/>
    <p:sldId id="303" r:id="rId45"/>
    <p:sldId id="304" r:id="rId46"/>
    <p:sldId id="3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tmut%20Kaiser\Desktop\vectoriz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tmut%20Kaiser\Desktop\vectoriz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tmut%20Kaiser\Desktop\MouseWithoutBorders\vectoriz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Dot-product of 100,000 Points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Sheet1!$C$14:$C$18</c:f>
              <c:numCache>
                <c:formatCode>General</c:formatCode>
                <c:ptCount val="5"/>
                <c:pt idx="0">
                  <c:v>1</c:v>
                </c:pt>
                <c:pt idx="1">
                  <c:v>1.8244953107614048</c:v>
                </c:pt>
                <c:pt idx="2">
                  <c:v>3.1098256499180401</c:v>
                </c:pt>
                <c:pt idx="3">
                  <c:v>4.4208681585332972</c:v>
                </c:pt>
                <c:pt idx="4">
                  <c:v>4.3115961083355243</c:v>
                </c:pt>
              </c:numCache>
            </c:numRef>
          </c:yVal>
          <c:smooth val="0"/>
        </c:ser>
        <c:ser>
          <c:idx val="0"/>
          <c:order val="1"/>
          <c:tx>
            <c:v>datapar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Sheet1!$D$14:$D$18</c:f>
              <c:numCache>
                <c:formatCode>0.00E+00</c:formatCode>
                <c:ptCount val="5"/>
                <c:pt idx="0">
                  <c:v>2.7761277058894667</c:v>
                </c:pt>
                <c:pt idx="1">
                  <c:v>4.639784946236559</c:v>
                </c:pt>
                <c:pt idx="2">
                  <c:v>5.9883654197318297</c:v>
                </c:pt>
                <c:pt idx="3">
                  <c:v>5.7349355451184172</c:v>
                </c:pt>
                <c:pt idx="4">
                  <c:v>5.1544368600682589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675672"/>
        <c:axId val="215676064"/>
      </c:scatterChart>
      <c:scatterChart>
        <c:scatterStyle val="lineMarker"/>
        <c:varyColors val="0"/>
        <c:ser>
          <c:idx val="1"/>
          <c:order val="2"/>
          <c:tx>
            <c:v>speedup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Sheet1!$B$23:$B$27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Sheet1!$D$23:$D$27</c:f>
              <c:numCache>
                <c:formatCode>General</c:formatCode>
                <c:ptCount val="5"/>
                <c:pt idx="0">
                  <c:v>2.7761277058894667</c:v>
                </c:pt>
                <c:pt idx="1">
                  <c:v>2.5430511763279169</c:v>
                </c:pt>
                <c:pt idx="2">
                  <c:v>1.9256273803933843</c:v>
                </c:pt>
                <c:pt idx="3">
                  <c:v>1.2972419306485461</c:v>
                </c:pt>
                <c:pt idx="4">
                  <c:v>1.1954823064487157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6618248"/>
        <c:axId val="215674104"/>
      </c:scatterChart>
      <c:valAx>
        <c:axId val="215675672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76064"/>
        <c:crosses val="autoZero"/>
        <c:crossBetween val="midCat"/>
        <c:majorUnit val="2"/>
      </c:valAx>
      <c:valAx>
        <c:axId val="215676064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Sppedup over 1 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75672"/>
        <c:crosses val="autoZero"/>
        <c:crossBetween val="midCat"/>
      </c:valAx>
      <c:valAx>
        <c:axId val="2156741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Vectorization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618248"/>
        <c:crosses val="max"/>
        <c:crossBetween val="midCat"/>
      </c:valAx>
      <c:valAx>
        <c:axId val="216618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5674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950825695189316"/>
          <c:y val="0.60084389675505812"/>
          <c:w val="0.21375712998333404"/>
          <c:h val="0.15134635076445041"/>
        </c:manualLayout>
      </c:layout>
      <c:overlay val="1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Dot-product of 1,000,000 Points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Sheet1!$E$14:$E$18</c:f>
              <c:numCache>
                <c:formatCode>General</c:formatCode>
                <c:ptCount val="5"/>
                <c:pt idx="0">
                  <c:v>1</c:v>
                </c:pt>
                <c:pt idx="1">
                  <c:v>1.8344108426898358</c:v>
                </c:pt>
                <c:pt idx="2">
                  <c:v>3.5812728709059378</c:v>
                </c:pt>
                <c:pt idx="3">
                  <c:v>6.7027976900617601</c:v>
                </c:pt>
                <c:pt idx="4">
                  <c:v>8.2774440792649404</c:v>
                </c:pt>
              </c:numCache>
            </c:numRef>
          </c:yVal>
          <c:smooth val="0"/>
        </c:ser>
        <c:ser>
          <c:idx val="0"/>
          <c:order val="1"/>
          <c:tx>
            <c:v>datapar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Sheet1!$F$14:$F$18</c:f>
              <c:numCache>
                <c:formatCode>General</c:formatCode>
                <c:ptCount val="5"/>
                <c:pt idx="0">
                  <c:v>2.9422577386804969</c:v>
                </c:pt>
                <c:pt idx="1">
                  <c:v>5.32519436050735</c:v>
                </c:pt>
                <c:pt idx="2">
                  <c:v>10.317313326636532</c:v>
                </c:pt>
                <c:pt idx="3">
                  <c:v>16.078221946824733</c:v>
                </c:pt>
                <c:pt idx="4">
                  <c:v>19.502066892145812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6618640"/>
        <c:axId val="216616288"/>
      </c:scatterChart>
      <c:scatterChart>
        <c:scatterStyle val="lineMarker"/>
        <c:varyColors val="0"/>
        <c:ser>
          <c:idx val="1"/>
          <c:order val="2"/>
          <c:tx>
            <c:v>speedup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Sheet1!$B$23:$B$27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Sheet1!$F$23:$F$27</c:f>
              <c:numCache>
                <c:formatCode>General</c:formatCode>
                <c:ptCount val="5"/>
                <c:pt idx="0">
                  <c:v>2.9422577386804969</c:v>
                </c:pt>
                <c:pt idx="1">
                  <c:v>2.9029453144198079</c:v>
                </c:pt>
                <c:pt idx="2">
                  <c:v>2.880906788883308</c:v>
                </c:pt>
                <c:pt idx="3">
                  <c:v>2.3987329903547465</c:v>
                </c:pt>
                <c:pt idx="4">
                  <c:v>2.3560493680650332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312648"/>
        <c:axId val="212341024"/>
      </c:scatterChart>
      <c:valAx>
        <c:axId val="216618640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616288"/>
        <c:crosses val="autoZero"/>
        <c:crossBetween val="midCat"/>
        <c:majorUnit val="2"/>
      </c:valAx>
      <c:valAx>
        <c:axId val="216616288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 over 1 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618640"/>
        <c:crosses val="autoZero"/>
        <c:crossBetween val="midCat"/>
      </c:valAx>
      <c:valAx>
        <c:axId val="212341024"/>
        <c:scaling>
          <c:orientation val="minMax"/>
          <c:max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Vectorization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12648"/>
        <c:crosses val="max"/>
        <c:crossBetween val="midCat"/>
      </c:valAx>
      <c:valAx>
        <c:axId val="562312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341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962450787401579"/>
          <c:y val="0.32281699092546168"/>
          <c:w val="0.19530572537977867"/>
          <c:h val="0.15134635076445041"/>
        </c:manualLayout>
      </c:layout>
      <c:overlay val="1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Dot-product of 10,000,000 Points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Sheet1!$G$14:$G$18</c:f>
              <c:numCache>
                <c:formatCode>General</c:formatCode>
                <c:ptCount val="5"/>
                <c:pt idx="0">
                  <c:v>1</c:v>
                </c:pt>
                <c:pt idx="1">
                  <c:v>1.7164220577462297</c:v>
                </c:pt>
                <c:pt idx="2">
                  <c:v>2.7558627179000479</c:v>
                </c:pt>
                <c:pt idx="3">
                  <c:v>4.9988474233781774</c:v>
                </c:pt>
                <c:pt idx="4">
                  <c:v>6.0727138397006604</c:v>
                </c:pt>
              </c:numCache>
            </c:numRef>
          </c:yVal>
          <c:smooth val="0"/>
        </c:ser>
        <c:ser>
          <c:idx val="0"/>
          <c:order val="1"/>
          <c:tx>
            <c:v>datapar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Sheet1!$H$14:$H$18</c:f>
              <c:numCache>
                <c:formatCode>General</c:formatCode>
                <c:ptCount val="5"/>
                <c:pt idx="0">
                  <c:v>1.6007048491359002</c:v>
                </c:pt>
                <c:pt idx="1">
                  <c:v>2.9403771755969639</c:v>
                </c:pt>
                <c:pt idx="2">
                  <c:v>5.3435882917315469</c:v>
                </c:pt>
                <c:pt idx="3">
                  <c:v>7.0671196782693109</c:v>
                </c:pt>
                <c:pt idx="4">
                  <c:v>7.3379026335872375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309904"/>
        <c:axId val="562310296"/>
      </c:scatterChart>
      <c:scatterChart>
        <c:scatterStyle val="lineMarker"/>
        <c:varyColors val="0"/>
        <c:ser>
          <c:idx val="1"/>
          <c:order val="2"/>
          <c:tx>
            <c:v>speedup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Sheet1!$B$23:$B$27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Sheet1!$H$23:$H$27</c:f>
              <c:numCache>
                <c:formatCode>General</c:formatCode>
                <c:ptCount val="5"/>
                <c:pt idx="0">
                  <c:v>1.6007048491359002</c:v>
                </c:pt>
                <c:pt idx="1">
                  <c:v>1.7130851717542388</c:v>
                </c:pt>
                <c:pt idx="2">
                  <c:v>1.9389892889161517</c:v>
                </c:pt>
                <c:pt idx="3">
                  <c:v>1.4137498266537236</c:v>
                </c:pt>
                <c:pt idx="4">
                  <c:v>1.2083399329004019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309512"/>
        <c:axId val="562312256"/>
      </c:scatterChart>
      <c:valAx>
        <c:axId val="562309904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10296"/>
        <c:crosses val="autoZero"/>
        <c:crossBetween val="midCat"/>
        <c:majorUnit val="2"/>
      </c:valAx>
      <c:valAx>
        <c:axId val="56231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 over 1 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09904"/>
        <c:crosses val="autoZero"/>
        <c:crossBetween val="midCat"/>
      </c:valAx>
      <c:valAx>
        <c:axId val="562312256"/>
        <c:scaling>
          <c:orientation val="minMax"/>
          <c:max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Vectorizatioon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09512"/>
        <c:crosses val="max"/>
        <c:crossBetween val="midCat"/>
      </c:valAx>
      <c:valAx>
        <c:axId val="562309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2312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206410953443162"/>
          <c:y val="0.64033718758128211"/>
          <c:w val="0.20585065740591438"/>
          <c:h val="0.15202809108320919"/>
        </c:manualLayout>
      </c:layout>
      <c:overlay val="1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7C8-91F3-4DF9-8405-CA725E248F7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FB3-681E-4A96-858B-F9C3284C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0FA9-CDDB-4B40-AAC2-C36C244617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5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1F2D5-8B6A-46DB-AA4E-33EDC0E61E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0FA9-CDDB-4B40-AAC2-C36C2446176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0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7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65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65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19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84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llAR-GROUP/hpx/" TargetMode="External"/><Relationship Id="rId2" Type="http://schemas.openxmlformats.org/officeDocument/2006/relationships/hyperlink" Target="http://stellar-group.org/libraries/h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cDevel/Vc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024693" cy="404164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HPX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9692999" cy="1691640"/>
          </a:xfrm>
        </p:spPr>
        <p:txBody>
          <a:bodyPr/>
          <a:lstStyle/>
          <a:p>
            <a:r>
              <a:rPr lang="en-US" sz="2400" dirty="0" smtClean="0"/>
              <a:t>A</a:t>
            </a:r>
            <a:r>
              <a:rPr lang="en-US" sz="2400" smtClean="0"/>
              <a:t> </a:t>
            </a:r>
            <a:r>
              <a:rPr lang="en-US" sz="2400" dirty="0"/>
              <a:t>C++ Standard Library for Parallelism and </a:t>
            </a:r>
            <a:r>
              <a:rPr lang="en-US" sz="2400" dirty="0" smtClean="0"/>
              <a:t>Concurrency</a:t>
            </a:r>
          </a:p>
          <a:p>
            <a:r>
              <a:rPr lang="en-US" smtClean="0"/>
              <a:t>Make </a:t>
            </a:r>
            <a:r>
              <a:rPr lang="en-US" dirty="0" smtClean="0"/>
              <a:t>C++ Parallelism Independent of any External Solutions by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6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4399" cy="1450757"/>
          </a:xfrm>
        </p:spPr>
        <p:txBody>
          <a:bodyPr>
            <a:normAutofit/>
          </a:bodyPr>
          <a:lstStyle/>
          <a:p>
            <a:r>
              <a:rPr lang="en-US" dirty="0"/>
              <a:t>HPX – </a:t>
            </a:r>
            <a:r>
              <a:rPr lang="en-US" dirty="0" smtClean="0"/>
              <a:t>A General Purpose Runtime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8914863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Enables writing applications which out-perform and out-scale existing applications based on </a:t>
            </a:r>
            <a:r>
              <a:rPr lang="en-US" dirty="0" err="1" smtClean="0"/>
              <a:t>OpenMP</a:t>
            </a:r>
            <a:r>
              <a:rPr lang="en-US" dirty="0" smtClean="0"/>
              <a:t>/MPI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://stellar-group.org/libraries/hpx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https://github.com/STEllAR-GROUP/hpx/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published under Boost license and has </a:t>
            </a:r>
            <a:r>
              <a:rPr lang="en-US" dirty="0" smtClean="0"/>
              <a:t>an </a:t>
            </a:r>
            <a:r>
              <a:rPr lang="en-US" dirty="0"/>
              <a:t>open, active, and thriving developer community.</a:t>
            </a:r>
          </a:p>
          <a:p>
            <a:r>
              <a:rPr lang="en-US" dirty="0" smtClean="0"/>
              <a:t>Can be used as a platform for research and experimentation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–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563502" cy="37872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</a:t>
            </a:r>
            <a:r>
              <a:rPr lang="en-US" dirty="0"/>
              <a:t>close as possible to C++</a:t>
            </a:r>
            <a:r>
              <a:rPr lang="en-US" dirty="0" smtClean="0"/>
              <a:t>11/14/17 </a:t>
            </a:r>
            <a:r>
              <a:rPr lang="en-US" dirty="0"/>
              <a:t>standard library, where appropriate, for </a:t>
            </a:r>
            <a:r>
              <a:rPr lang="en-US" dirty="0" smtClean="0"/>
              <a:t>instance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::thread 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::thread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/>
              <a:t>mutex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::future 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::future (including </a:t>
            </a:r>
            <a:r>
              <a:rPr lang="en-US" dirty="0" smtClean="0"/>
              <a:t>N4538, ‘Concurrency TS’)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 (including N3632)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bind	</a:t>
            </a:r>
            <a:r>
              <a:rPr lang="en-US" dirty="0" err="1" smtClean="0"/>
              <a:t>hpx</a:t>
            </a:r>
            <a:r>
              <a:rPr lang="en-US" dirty="0"/>
              <a:t>::bind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function	</a:t>
            </a:r>
            <a:r>
              <a:rPr lang="en-US" dirty="0" err="1" smtClean="0"/>
              <a:t>hpx</a:t>
            </a:r>
            <a:r>
              <a:rPr lang="en-US" dirty="0"/>
              <a:t>::function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tuple	</a:t>
            </a:r>
            <a:r>
              <a:rPr lang="en-US" dirty="0" err="1" smtClean="0"/>
              <a:t>hpx</a:t>
            </a:r>
            <a:r>
              <a:rPr lang="en-US" dirty="0"/>
              <a:t>::tuple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any	</a:t>
            </a:r>
            <a:r>
              <a:rPr lang="en-US" dirty="0" err="1" smtClean="0"/>
              <a:t>hpx</a:t>
            </a:r>
            <a:r>
              <a:rPr lang="en-US" dirty="0"/>
              <a:t>::any (N3508)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/>
              <a:t>cout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::parallel::</a:t>
            </a:r>
            <a:r>
              <a:rPr lang="en-US" dirty="0" err="1"/>
              <a:t>for_each</a:t>
            </a:r>
            <a:r>
              <a:rPr lang="en-US" dirty="0"/>
              <a:t>, </a:t>
            </a:r>
            <a:r>
              <a:rPr lang="en-US" dirty="0" smtClean="0"/>
              <a:t>etc.	</a:t>
            </a:r>
            <a:r>
              <a:rPr lang="en-US" dirty="0" err="1" smtClean="0"/>
              <a:t>hpx</a:t>
            </a:r>
            <a:r>
              <a:rPr lang="en-US" dirty="0"/>
              <a:t>::parallel::</a:t>
            </a:r>
            <a:r>
              <a:rPr lang="en-US" dirty="0" err="1" smtClean="0"/>
              <a:t>for_each</a:t>
            </a:r>
            <a:r>
              <a:rPr lang="en-US" dirty="0" smtClean="0"/>
              <a:t> (N4507, ‘Parallelism TS’) 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::parallel::</a:t>
            </a:r>
            <a:r>
              <a:rPr lang="en-US" dirty="0" err="1" smtClean="0"/>
              <a:t>task_region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 smtClean="0"/>
              <a:t>::parallel::</a:t>
            </a:r>
            <a:r>
              <a:rPr lang="en-US" dirty="0" err="1" smtClean="0"/>
              <a:t>task_region</a:t>
            </a:r>
            <a:r>
              <a:rPr lang="en-US" dirty="0" smtClean="0"/>
              <a:t> (N4411)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41" y="2046772"/>
            <a:ext cx="7923797" cy="39730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Policies (HPX Extensions)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 smtClean="0"/>
              <a:t>Extensions: asynchronous execution policies</a:t>
            </a:r>
            <a:endParaRPr lang="en-US" dirty="0"/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parallel_execution_policy</a:t>
            </a:r>
            <a:r>
              <a:rPr lang="en-US" dirty="0" smtClean="0"/>
              <a:t>), generated with 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equential_task_execution_policy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sequential_execution_policy</a:t>
            </a:r>
            <a:r>
              <a:rPr lang="en-US" dirty="0" smtClean="0"/>
              <a:t>), generated with 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all cases the formerly synchronous functions return a future&lt;&gt;</a:t>
            </a:r>
          </a:p>
          <a:p>
            <a:pPr lvl="1"/>
            <a:r>
              <a:rPr lang="en-US" dirty="0" smtClean="0"/>
              <a:t>Instruct the parallel construct to be executed asynchronously</a:t>
            </a:r>
          </a:p>
          <a:p>
            <a:pPr lvl="1"/>
            <a:r>
              <a:rPr lang="en-US" dirty="0" smtClean="0"/>
              <a:t>Allows integration with asynchronous control flow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Parallel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39"/>
          <a:stretch/>
        </p:blipFill>
        <p:spPr>
          <a:xfrm>
            <a:off x="2058956" y="2260838"/>
            <a:ext cx="1971675" cy="340567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38" name="Group 37"/>
          <p:cNvGrpSpPr/>
          <p:nvPr/>
        </p:nvGrpSpPr>
        <p:grpSpPr>
          <a:xfrm>
            <a:off x="4568822" y="2258290"/>
            <a:ext cx="2752725" cy="3397827"/>
            <a:chOff x="4187880" y="2265218"/>
            <a:chExt cx="2752725" cy="33978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1888" b="4971"/>
            <a:stretch/>
          </p:blipFill>
          <p:spPr>
            <a:xfrm>
              <a:off x="4187880" y="2265218"/>
              <a:ext cx="2752725" cy="3397827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11" name="Curved Connector 10"/>
            <p:cNvCxnSpPr/>
            <p:nvPr/>
          </p:nvCxnSpPr>
          <p:spPr>
            <a:xfrm>
              <a:off x="5444836" y="2909455"/>
              <a:ext cx="810491" cy="696191"/>
            </a:xfrm>
            <a:prstGeom prst="curvedConnector3">
              <a:avLst>
                <a:gd name="adj1" fmla="val 10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5448300" y="4199658"/>
              <a:ext cx="807027" cy="746415"/>
            </a:xfrm>
            <a:prstGeom prst="curvedConnector3">
              <a:avLst>
                <a:gd name="adj1" fmla="val 98927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30771" y="2774374"/>
              <a:ext cx="1" cy="97674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30771" y="4001774"/>
              <a:ext cx="0" cy="9754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701" b="3076"/>
          <a:stretch/>
        </p:blipFill>
        <p:spPr>
          <a:xfrm>
            <a:off x="7866785" y="2247900"/>
            <a:ext cx="2295525" cy="340821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2216796" y="3739045"/>
            <a:ext cx="7664957" cy="13854"/>
            <a:chOff x="2216796" y="3739045"/>
            <a:chExt cx="7664957" cy="13854"/>
          </a:xfrm>
        </p:grpSpPr>
        <p:grpSp>
          <p:nvGrpSpPr>
            <p:cNvPr id="12" name="Group 11"/>
            <p:cNvGrpSpPr/>
            <p:nvPr/>
          </p:nvGrpSpPr>
          <p:grpSpPr>
            <a:xfrm>
              <a:off x="4880200" y="3739045"/>
              <a:ext cx="5001553" cy="13854"/>
              <a:chOff x="4880200" y="3739045"/>
              <a:chExt cx="5001553" cy="1385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8125689" y="3739045"/>
                <a:ext cx="1756064" cy="3464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4880200" y="3742509"/>
                <a:ext cx="2216886" cy="1039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216796" y="3747704"/>
              <a:ext cx="1756064" cy="3464"/>
            </a:xfrm>
            <a:prstGeom prst="line">
              <a:avLst/>
            </a:prstGeom>
            <a:ln w="571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62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514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146357" cy="4351337"/>
          </a:xfrm>
        </p:spPr>
        <p:txBody>
          <a:bodyPr/>
          <a:lstStyle/>
          <a:p>
            <a:r>
              <a:rPr lang="en-US" dirty="0" smtClean="0"/>
              <a:t>New algorithm: gather</a:t>
            </a:r>
          </a:p>
          <a:p>
            <a:pPr lvl="2"/>
            <a:endParaRPr lang="en-US" sz="1200" dirty="0" smtClean="0"/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gather(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it1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(it1, it2);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38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990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f2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p,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dataflow(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unwrapped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r1,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r2) { return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(r1, r2); }),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f2);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1"/>
            <a:ext cx="10485120" cy="2495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023348" cy="1397124"/>
          </a:xfrm>
        </p:spPr>
        <p:txBody>
          <a:bodyPr/>
          <a:lstStyle/>
          <a:p>
            <a:r>
              <a:rPr lang="en-US" dirty="0" smtClean="0"/>
              <a:t>Extending Parallel Algorithms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Companions Left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arallelism in (standard) C++ today depends on external solutions</a:t>
            </a:r>
          </a:p>
          <a:p>
            <a:pPr lvl="1"/>
            <a:r>
              <a:rPr lang="en-US" dirty="0" smtClean="0"/>
              <a:t>Pragma based solutions</a:t>
            </a:r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penACC</a:t>
            </a:r>
            <a:endParaRPr lang="en-US" dirty="0" smtClean="0"/>
          </a:p>
          <a:p>
            <a:pPr lvl="1"/>
            <a:r>
              <a:rPr lang="en-US" dirty="0" smtClean="0"/>
              <a:t>External Libraries (mostly ‘C’ libraries)</a:t>
            </a:r>
          </a:p>
          <a:p>
            <a:pPr lvl="2"/>
            <a:r>
              <a:rPr lang="en-US" dirty="0" smtClean="0"/>
              <a:t>CUDA</a:t>
            </a:r>
          </a:p>
          <a:p>
            <a:pPr lvl="2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TBB, PPL (C++)</a:t>
            </a:r>
          </a:p>
          <a:p>
            <a:pPr lvl="2"/>
            <a:endParaRPr lang="en-US" dirty="0"/>
          </a:p>
          <a:p>
            <a:r>
              <a:rPr lang="en-US" dirty="0" smtClean="0"/>
              <a:t>Insufficient integration with </a:t>
            </a:r>
          </a:p>
          <a:p>
            <a:pPr lvl="1"/>
            <a:r>
              <a:rPr lang="en-US" dirty="0" smtClean="0"/>
              <a:t>C++ type system and </a:t>
            </a:r>
          </a:p>
          <a:p>
            <a:pPr lvl="1"/>
            <a:r>
              <a:rPr lang="en-US" dirty="0" smtClean="0"/>
              <a:t>C++ standard libraries</a:t>
            </a:r>
          </a:p>
          <a:p>
            <a:r>
              <a:rPr lang="en-US" dirty="0" smtClean="0"/>
              <a:t>Insufficient integration between those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Policies (HPX Extensions)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/>
              <a:t>Extensions: vectorization execution policies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datapar_execution_policy</a:t>
            </a:r>
            <a:r>
              <a:rPr lang="en-US" dirty="0" smtClean="0"/>
              <a:t>), generated with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dataseq_execution_policy</a:t>
            </a:r>
            <a:r>
              <a:rPr lang="en-US" dirty="0" smtClean="0"/>
              <a:t>), generated with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Instruct the algorithm to apply certain transformations to used data types allowing for vectorization of code</a:t>
            </a:r>
          </a:p>
          <a:p>
            <a:pPr lvl="2"/>
            <a:r>
              <a:rPr lang="en-US" dirty="0" smtClean="0"/>
              <a:t>Requires external library: currently </a:t>
            </a:r>
            <a:r>
              <a:rPr lang="en-US" dirty="0" err="1" smtClean="0"/>
              <a:t>Vc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https://github.com/VcDevel/Vc</a:t>
            </a:r>
            <a:r>
              <a:rPr lang="en-US" dirty="0" smtClean="0"/>
              <a:t>), possibly </a:t>
            </a:r>
            <a:r>
              <a:rPr lang="en-US" dirty="0" err="1" smtClean="0"/>
              <a:t>Boost.SIMD</a:t>
            </a:r>
            <a:endParaRPr lang="en-US" dirty="0" smtClean="0"/>
          </a:p>
          <a:p>
            <a:pPr lvl="2"/>
            <a:r>
              <a:rPr lang="en-US" dirty="0" smtClean="0"/>
              <a:t>Requires use of generic lambdas (C++14) or polymorphic function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spc="10" dirty="0" smtClean="0"/>
              <a:t>Executors </a:t>
            </a:r>
            <a:r>
              <a:rPr lang="en-US" sz="2000" spc="10" dirty="0"/>
              <a:t>must implement one function: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async_execute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&amp;&amp; f)</a:t>
            </a:r>
          </a:p>
          <a:p>
            <a:r>
              <a:rPr lang="en-US" dirty="0" smtClean="0"/>
              <a:t>Invocation of executors happens through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 smtClean="0"/>
              <a:t> which exposes (emulates) additional functionality: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my_executor_type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&gt;::execute(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[](...){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perform 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...);</a:t>
            </a:r>
          </a:p>
          <a:p>
            <a:r>
              <a:rPr lang="en-US" dirty="0" smtClean="0"/>
              <a:t>Four modes of invocation: single </a:t>
            </a:r>
            <a:r>
              <a:rPr lang="en-US" dirty="0" err="1" smtClean="0"/>
              <a:t>async</a:t>
            </a:r>
            <a:r>
              <a:rPr lang="en-US" dirty="0" smtClean="0"/>
              <a:t>, single sync, bulk </a:t>
            </a:r>
            <a:r>
              <a:rPr lang="en-US" dirty="0" err="1" smtClean="0"/>
              <a:t>async</a:t>
            </a:r>
            <a:r>
              <a:rPr lang="en-US" dirty="0" smtClean="0"/>
              <a:t> and bulk sync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async</a:t>
            </a:r>
            <a:r>
              <a:rPr lang="en-US" dirty="0" smtClean="0"/>
              <a:t> calls return a future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040894" cy="4351337"/>
          </a:xfrm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sequential_executor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r>
              <a:rPr lang="en-US" dirty="0" smtClean="0"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Default executors corresponding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this_thread_executor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distribution_policy_executor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Use one of HPX’s (distributed) distribution policies, specify node(s) to run 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Specify core(s) to run on (NUMA aware)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Use for running things on GPU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Etc.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Executor Parameters (HPX Extension)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scheme as for executor/</a:t>
            </a:r>
            <a:r>
              <a:rPr lang="en-US" dirty="0" err="1"/>
              <a:t>executor_traits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parameter/</a:t>
            </a:r>
            <a:r>
              <a:rPr lang="en-US" dirty="0" err="1"/>
              <a:t>executor_parameter_traits</a:t>
            </a:r>
            <a:endParaRPr lang="en-US" dirty="0"/>
          </a:p>
          <a:p>
            <a:r>
              <a:rPr lang="en-US" dirty="0" smtClean="0"/>
              <a:t>Various execution parameters, possibly executor specific</a:t>
            </a:r>
          </a:p>
          <a:p>
            <a:r>
              <a:rPr lang="en-US" dirty="0" smtClean="0"/>
              <a:t>For instance:</a:t>
            </a:r>
          </a:p>
          <a:p>
            <a:pPr lvl="1"/>
            <a:r>
              <a:rPr lang="en-US" dirty="0" smtClean="0"/>
              <a:t>Allow to control the grain size of work</a:t>
            </a:r>
          </a:p>
          <a:p>
            <a:pPr lvl="2"/>
            <a:r>
              <a:rPr lang="en-US" dirty="0" smtClean="0"/>
              <a:t>i.e. amount of iterations of a parallel </a:t>
            </a:r>
            <a:r>
              <a:rPr lang="en-US" dirty="0" err="1" smtClean="0"/>
              <a:t>for_each</a:t>
            </a:r>
            <a:r>
              <a:rPr lang="en-US" dirty="0" smtClean="0"/>
              <a:t> run on the same thread</a:t>
            </a:r>
          </a:p>
          <a:p>
            <a:pPr lvl="2"/>
            <a:r>
              <a:rPr lang="en-US" dirty="0" smtClean="0"/>
              <a:t>Similar to </a:t>
            </a:r>
            <a:r>
              <a:rPr lang="en-US" dirty="0" err="1" smtClean="0"/>
              <a:t>OpenMP</a:t>
            </a:r>
            <a:r>
              <a:rPr lang="en-US" dirty="0" smtClean="0"/>
              <a:t> scheduling policies: static, guided, dynamic</a:t>
            </a:r>
          </a:p>
          <a:p>
            <a:pPr lvl="3"/>
            <a:r>
              <a:rPr lang="en-US" dirty="0" err="1" smtClean="0">
                <a:latin typeface="Consolas" panose="020B0609020204030204" pitchFamily="49" charset="0"/>
              </a:rPr>
              <a:t>auto_chunk_size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</a:rPr>
              <a:t>static_chunk_size</a:t>
            </a:r>
            <a:r>
              <a:rPr lang="en-US" dirty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dynamic_chunk_size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Much more fine control</a:t>
            </a:r>
          </a:p>
          <a:p>
            <a:pPr lvl="2"/>
            <a:r>
              <a:rPr lang="en-US" dirty="0" smtClean="0"/>
              <a:t>Used by parallel algorithms to adjust </a:t>
            </a:r>
            <a:r>
              <a:rPr lang="en-US" dirty="0"/>
              <a:t>c</a:t>
            </a:r>
            <a:r>
              <a:rPr lang="en-US" dirty="0" smtClean="0"/>
              <a:t>hunk size</a:t>
            </a:r>
          </a:p>
          <a:p>
            <a:pPr lvl="1"/>
            <a:r>
              <a:rPr lang="en-US" dirty="0" smtClean="0"/>
              <a:t>Specify GPU-kernel name for certain platforms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gpu_kernel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foobar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Specify which other arrays to </a:t>
            </a:r>
            <a:r>
              <a:rPr lang="en-US" dirty="0" err="1" smtClean="0"/>
              <a:t>prefetch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rebind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.on():    executor object, ‘where and when’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.with():  parameter object(s), possibly executor specific parameters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with(par1, par2, ...)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00100" y="1828800"/>
            <a:ext cx="10485120" cy="434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Rebind Execution Policies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584179" cy="43513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default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 policy: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 = { ... };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rebind par to user-defined executor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rebind par to user-defined executor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user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defined executor parameters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my_params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).with(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strategies for different platforms</a:t>
            </a:r>
          </a:p>
          <a:p>
            <a:pPr lvl="1"/>
            <a:r>
              <a:rPr lang="en-US" dirty="0" smtClean="0"/>
              <a:t>Need interface to control explicit placement of data</a:t>
            </a:r>
          </a:p>
          <a:p>
            <a:pPr lvl="2"/>
            <a:r>
              <a:rPr lang="en-US" dirty="0" smtClean="0"/>
              <a:t>NUMA architectures</a:t>
            </a:r>
          </a:p>
          <a:p>
            <a:pPr lvl="2"/>
            <a:r>
              <a:rPr lang="en-US" dirty="0" smtClean="0"/>
              <a:t>GPUs</a:t>
            </a:r>
          </a:p>
          <a:p>
            <a:pPr lvl="2"/>
            <a:r>
              <a:rPr lang="en-US" dirty="0" smtClean="0"/>
              <a:t>Distributed systems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::allocator&lt;T&gt;</a:t>
            </a:r>
            <a:r>
              <a:rPr lang="en-US" dirty="0" smtClean="0"/>
              <a:t> interfaces</a:t>
            </a:r>
            <a:endParaRPr lang="en-US" dirty="0"/>
          </a:p>
          <a:p>
            <a:pPr lvl="2"/>
            <a:r>
              <a:rPr lang="en-US" dirty="0" smtClean="0"/>
              <a:t>NUMA architectures: first touch</a:t>
            </a:r>
          </a:p>
          <a:p>
            <a:pPr lvl="2"/>
            <a:r>
              <a:rPr lang="en-US" dirty="0" smtClean="0"/>
              <a:t>Slightly extended: bulk-operations for allocation, construction, destruction, and deallocation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parallelism</a:t>
            </a:r>
          </a:p>
          <a:p>
            <a:pPr lvl="1"/>
            <a:r>
              <a:rPr lang="en-US" dirty="0" smtClean="0"/>
              <a:t>Iterative fork/join </a:t>
            </a:r>
          </a:p>
          <a:p>
            <a:pPr lvl="2"/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parallel for, very limited, not integrated with type system</a:t>
            </a:r>
          </a:p>
          <a:p>
            <a:pPr lvl="1"/>
            <a:r>
              <a:rPr lang="en-US" dirty="0"/>
              <a:t>Accelerators, coprocessors</a:t>
            </a:r>
          </a:p>
          <a:p>
            <a:pPr lvl="2"/>
            <a:r>
              <a:rPr lang="en-US" dirty="0" err="1"/>
              <a:t>OpenACC</a:t>
            </a:r>
            <a:r>
              <a:rPr lang="en-US" dirty="0"/>
              <a:t>, various library solutions</a:t>
            </a:r>
          </a:p>
          <a:p>
            <a:r>
              <a:rPr lang="en-US" dirty="0"/>
              <a:t>Task based asynchronous and continuation style parallelism</a:t>
            </a:r>
            <a:endParaRPr lang="en-US" dirty="0" smtClean="0"/>
          </a:p>
          <a:p>
            <a:pPr lvl="1"/>
            <a:r>
              <a:rPr lang="en-US" dirty="0" smtClean="0"/>
              <a:t>Fork/join of heterogeneous tasks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 tasks, difficult to compose, difficult to nest</a:t>
            </a:r>
          </a:p>
          <a:p>
            <a:pPr lvl="1"/>
            <a:r>
              <a:rPr lang="en-US" dirty="0" smtClean="0"/>
              <a:t>Task-based parallelism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 tasks, very limited as they can’t exit current scope</a:t>
            </a:r>
          </a:p>
          <a:p>
            <a:pPr lvl="2"/>
            <a:r>
              <a:rPr lang="en-US" dirty="0" smtClean="0"/>
              <a:t>TBB, weakly aligned with C++ Standard library, tasks can’t suspend</a:t>
            </a:r>
          </a:p>
          <a:p>
            <a:pPr lvl="1"/>
            <a:r>
              <a:rPr lang="en-US" dirty="0"/>
              <a:t>Asynchronous continuation style </a:t>
            </a:r>
          </a:p>
          <a:p>
            <a:pPr lvl="2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54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93680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HPX: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</a:rPr>
              <a:t>::vector&lt;T, </a:t>
            </a:r>
            <a:r>
              <a:rPr lang="en-US" dirty="0" err="1" smtClean="0">
                <a:latin typeface="Consolas" panose="020B0609020204030204" pitchFamily="49" charset="0"/>
              </a:rPr>
              <a:t>Alloc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 smtClean="0"/>
              <a:t>Same interface as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::vector&lt;T&gt;</a:t>
            </a:r>
            <a:endParaRPr lang="en-US" dirty="0" smtClean="0"/>
          </a:p>
          <a:p>
            <a:pPr lvl="2"/>
            <a:r>
              <a:rPr lang="en-US" dirty="0" smtClean="0"/>
              <a:t>Manages data locality through allocator</a:t>
            </a:r>
          </a:p>
          <a:p>
            <a:pPr lvl="2"/>
            <a:r>
              <a:rPr lang="en-US" dirty="0" smtClean="0"/>
              <a:t>Uses execution target objects for data placement</a:t>
            </a:r>
          </a:p>
          <a:p>
            <a:pPr lvl="2"/>
            <a:r>
              <a:rPr lang="en-US" dirty="0" smtClean="0"/>
              <a:t>Allows for direct manipulation of data on </a:t>
            </a:r>
            <a:r>
              <a:rPr lang="en-US" dirty="0"/>
              <a:t>NUMA domains, </a:t>
            </a:r>
            <a:r>
              <a:rPr lang="en-US" dirty="0" smtClean="0"/>
              <a:t>GPUs, remote nodes, etc.</a:t>
            </a:r>
          </a:p>
          <a:p>
            <a:pPr lvl="2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h</a:t>
            </a:r>
            <a:r>
              <a:rPr lang="en-US" dirty="0" err="1" smtClean="0">
                <a:latin typeface="Consolas" panose="020B0609020204030204" pitchFamily="49" charset="0"/>
              </a:rPr>
              <a:t>px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partitioned_vector</a:t>
            </a:r>
            <a:r>
              <a:rPr lang="en-US" dirty="0" smtClean="0">
                <a:latin typeface="Consolas" panose="020B0609020204030204" pitchFamily="49" charset="0"/>
              </a:rPr>
              <a:t>&lt;T&gt;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ame interface as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::vector&lt;T&gt;</a:t>
            </a:r>
          </a:p>
          <a:p>
            <a:pPr lvl="2"/>
            <a:r>
              <a:rPr lang="en-US" dirty="0" smtClean="0"/>
              <a:t>Segmented data store</a:t>
            </a:r>
          </a:p>
          <a:p>
            <a:pPr lvl="3"/>
            <a:r>
              <a:rPr lang="en-US" dirty="0" smtClean="0"/>
              <a:t>Segments can be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::vector&lt;T,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dirty="0" smtClean="0"/>
              <a:t>Uses </a:t>
            </a:r>
            <a:r>
              <a:rPr lang="en-US" dirty="0" err="1" smtClean="0">
                <a:latin typeface="Consolas" panose="020B0609020204030204" pitchFamily="49" charset="0"/>
              </a:rPr>
              <a:t>distribution_policy</a:t>
            </a:r>
            <a:r>
              <a:rPr lang="en-US" dirty="0" smtClean="0"/>
              <a:t> for data placement</a:t>
            </a:r>
          </a:p>
          <a:p>
            <a:pPr lvl="2"/>
            <a:r>
              <a:rPr lang="en-US" dirty="0" smtClean="0"/>
              <a:t>Allows for manipulation of data on several targets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allocator_traits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Adding functionality to copy data</a:t>
            </a:r>
          </a:p>
          <a:p>
            <a:pPr lvl="2"/>
            <a:r>
              <a:rPr lang="en-US" dirty="0" smtClean="0"/>
              <a:t>CPU: trivial</a:t>
            </a:r>
          </a:p>
          <a:p>
            <a:pPr lvl="2"/>
            <a:r>
              <a:rPr lang="en-US" dirty="0" smtClean="0"/>
              <a:t>GPU: platform specific data transfer, hooked into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parallel::copy</a:t>
            </a:r>
          </a:p>
          <a:p>
            <a:pPr lvl="2"/>
            <a:r>
              <a:rPr lang="en-US" dirty="0" smtClean="0"/>
              <a:t>Distributed: maps onto network, possibly RDMA (put/get)</a:t>
            </a:r>
          </a:p>
          <a:p>
            <a:pPr lvl="1"/>
            <a:r>
              <a:rPr lang="en-US" dirty="0" smtClean="0"/>
              <a:t>Adding functionality to access single elements</a:t>
            </a:r>
          </a:p>
          <a:p>
            <a:pPr lvl="2"/>
            <a:r>
              <a:rPr lang="en-US" dirty="0" smtClean="0"/>
              <a:t>CPU: trivial</a:t>
            </a:r>
          </a:p>
          <a:p>
            <a:pPr lvl="2"/>
            <a:r>
              <a:rPr lang="en-US" dirty="0" smtClean="0"/>
              <a:t>GPU: slow, but possible</a:t>
            </a:r>
          </a:p>
          <a:p>
            <a:pPr lvl="2"/>
            <a:r>
              <a:rPr lang="en-US" dirty="0" smtClean="0"/>
              <a:t>Distributed: maps onto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Targets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Ring to Rule them 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Targets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Opaque types which represent a place in the system </a:t>
            </a:r>
          </a:p>
          <a:p>
            <a:pPr lvl="1"/>
            <a:r>
              <a:rPr lang="en-US" dirty="0"/>
              <a:t>Used to identify data placement </a:t>
            </a:r>
            <a:endParaRPr lang="en-US" dirty="0" smtClean="0"/>
          </a:p>
          <a:p>
            <a:pPr lvl="1"/>
            <a:r>
              <a:rPr lang="en-US" dirty="0" smtClean="0"/>
              <a:t>Used to specify execution site close to data</a:t>
            </a:r>
          </a:p>
          <a:p>
            <a:r>
              <a:rPr lang="en-US" dirty="0" smtClean="0"/>
              <a:t>Targets encapsulate architecture specifics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::target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host::target</a:t>
            </a:r>
          </a:p>
          <a:p>
            <a:r>
              <a:rPr lang="en-US" dirty="0" smtClean="0"/>
              <a:t>Allocators to be initialized from targets</a:t>
            </a:r>
          </a:p>
          <a:p>
            <a:pPr lvl="1"/>
            <a:r>
              <a:rPr lang="en-US" dirty="0" smtClean="0"/>
              <a:t>Customization of data placement</a:t>
            </a:r>
          </a:p>
          <a:p>
            <a:pPr lvl="2"/>
            <a:r>
              <a:rPr lang="en-US" dirty="0" smtClean="0"/>
              <a:t>NUMA domain: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block_allocator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(possibly remote) GPU device: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::allocator</a:t>
            </a:r>
          </a:p>
          <a:p>
            <a:pPr lvl="2"/>
            <a:r>
              <a:rPr lang="en-US" dirty="0" smtClean="0"/>
              <a:t>Locality, i.e. (possibly remote) node</a:t>
            </a:r>
          </a:p>
          <a:p>
            <a:r>
              <a:rPr lang="en-US" dirty="0" smtClean="0"/>
              <a:t>Executors to be initialized from targets as well</a:t>
            </a:r>
          </a:p>
          <a:p>
            <a:pPr lvl="1"/>
            <a:r>
              <a:rPr lang="en-US" dirty="0" smtClean="0"/>
              <a:t>Make sure code is executed close to placed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Tying it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0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Benchmark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memory bandwidth</a:t>
            </a:r>
          </a:p>
          <a:p>
            <a:r>
              <a:rPr lang="en-US" dirty="0" smtClean="0"/>
              <a:t>Series of parallel for loops, 3 arrays (a, b, c)</a:t>
            </a:r>
          </a:p>
          <a:p>
            <a:pPr lvl="1"/>
            <a:r>
              <a:rPr lang="en-US" dirty="0"/>
              <a:t>copy step: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US" dirty="0"/>
              <a:t>scale step: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k *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 lvl="1"/>
            <a:r>
              <a:rPr lang="en-US" dirty="0"/>
              <a:t>add two arrays: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 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lvl="1"/>
            <a:r>
              <a:rPr lang="en-US" dirty="0"/>
              <a:t>triad step: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b + k *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r>
              <a:rPr lang="en-US" dirty="0" smtClean="0"/>
              <a:t>Best possible performance possible only if data is placed properly</a:t>
            </a:r>
          </a:p>
          <a:p>
            <a:pPr lvl="1"/>
            <a:r>
              <a:rPr lang="en-US" dirty="0" smtClean="0"/>
              <a:t>Data has to be located in memory of NUMA-domain where thread runs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: implicitly by using ‘first touch’, i.e. run initialization and actual benchmark using same thread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parallel for schedule(static)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636316" cy="4351337"/>
          </a:xfrm>
        </p:spPr>
        <p:txBody>
          <a:bodyPr>
            <a:noAutofit/>
          </a:bodyPr>
          <a:lstStyle/>
          <a:p>
            <a:pPr marL="341313" lvl="1" indent="0">
              <a:spcBef>
                <a:spcPts val="400"/>
              </a:spcBef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vector&lt;double&gt; a, b, c;    // data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de-DE" sz="14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uto a_begin = a.begin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a.end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b.begin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...;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// STREAM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benchmark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copy(par,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          // copy step: c = 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transform(par,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               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scale step: b = k *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[](double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{ return 3.0 *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});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::transform(par,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  // add two arrays: c = a + b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[](double val1, double val2) { return val1 + val2;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transform(par,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  // triad step: a = b + k * 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[](double val1, double val2) { return val1 +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3.0 * val2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pPr marL="548640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691321"/>
            <a:ext cx="10485120" cy="46838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Benchmark (CPU)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795011" cy="4351337"/>
          </a:xfrm>
        </p:spPr>
        <p:txBody>
          <a:bodyPr>
            <a:noAutofit/>
          </a:bodyPr>
          <a:lstStyle/>
          <a:p>
            <a:pPr marL="341313" lvl="1" indent="0">
              <a:spcBef>
                <a:spcPts val="400"/>
              </a:spcBef>
              <a:buNone/>
            </a:pPr>
            <a:r>
              <a:rPr lang="de-DE" sz="1400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target tgt("numa=0");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where and when,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here CPU, NUMA domain 0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executor =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host::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parallel_executor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sing allocator = host::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block_allocator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&lt;double&gt;;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executor exec(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     // define execution site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llocator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...);           // define data placement 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vector&lt;double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allocator&gt; a(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b(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c(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// data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auto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policy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par.on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(exec).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static_chunk_size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());               // bound execution policy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// STREAM benchmark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::copy(policy,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1" y="294198"/>
            <a:ext cx="10625329" cy="1397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STREAM Benchmark: HPX vs. </a:t>
            </a:r>
            <a:r>
              <a:rPr lang="en-US" sz="4000" dirty="0" err="1" smtClean="0"/>
              <a:t>OpenMP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16" y="1914393"/>
            <a:ext cx="5279968" cy="4490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8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to GPUs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Level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/>
              <a:t>Vectorization, SIMD instructions</a:t>
            </a:r>
          </a:p>
          <a:p>
            <a:pPr lvl="2"/>
            <a:r>
              <a:rPr lang="en-US" dirty="0"/>
              <a:t>#pragma </a:t>
            </a:r>
            <a:r>
              <a:rPr lang="en-US" dirty="0" err="1"/>
              <a:t>simd</a:t>
            </a:r>
            <a:endParaRPr lang="en-US" dirty="0"/>
          </a:p>
          <a:p>
            <a:r>
              <a:rPr lang="en-US" dirty="0" smtClean="0"/>
              <a:t>Distributed computing</a:t>
            </a:r>
          </a:p>
          <a:p>
            <a:pPr lvl="1"/>
            <a:r>
              <a:rPr lang="en-US" dirty="0" smtClean="0"/>
              <a:t>MPI, mostly data transfer, coarse grain coordination (barriers)</a:t>
            </a:r>
          </a:p>
          <a:p>
            <a:pPr lvl="1"/>
            <a:r>
              <a:rPr lang="en-US" dirty="0" smtClean="0"/>
              <a:t>Difficult to use in conjunction with any of the above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5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Benchmark (GPU)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104036" cy="4351337"/>
          </a:xfrm>
        </p:spPr>
        <p:txBody>
          <a:bodyPr>
            <a:noAutofit/>
          </a:bodyPr>
          <a:lstStyle/>
          <a:p>
            <a:pPr marL="341313" lvl="1" indent="0">
              <a:spcBef>
                <a:spcPts val="400"/>
              </a:spcBef>
              <a:buNone/>
            </a:pP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target </a:t>
            </a:r>
            <a:r>
              <a:rPr lang="de-DE" sz="1400" dirty="0">
                <a:solidFill>
                  <a:schemeClr val="tx1"/>
                </a:solidFill>
                <a:latin typeface="Consolas" panose="020B0609020204030204" pitchFamily="49" charset="0"/>
              </a:rPr>
              <a:t>target("Tesla C2050");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where and when,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here NVidia GPU (CUDA)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executor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default_executor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allocator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::allocator&lt;double&gt;;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executor exec(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           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define execution site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allocator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         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define data placement 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::vector&lt;double&gt; data = { ... };                                 //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 on host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hpx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vector&lt;double,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allocator&gt; a(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b(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c(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// data on device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copy(par,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data.begin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data.end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// copy data to device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// STREAM benchmark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STREAM Benchmark: HPX vs. </a:t>
            </a:r>
            <a:r>
              <a:rPr lang="en-US" sz="4000" dirty="0" smtClean="0"/>
              <a:t>OpenCL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41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46" y="1828800"/>
            <a:ext cx="5099164" cy="4319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927"/>
          <a:stretch/>
        </p:blipFill>
        <p:spPr>
          <a:xfrm>
            <a:off x="5299444" y="2133599"/>
            <a:ext cx="5117391" cy="43214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89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Dot-product: Parallel Execution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9368028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data1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data2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inner_product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 // just parallel execution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 + t2; },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::plus&lt;&gt;()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t2;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::multiplies&lt;&gt;()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61871" y="294198"/>
            <a:ext cx="10154811" cy="1397124"/>
          </a:xfrm>
        </p:spPr>
        <p:txBody>
          <a:bodyPr/>
          <a:lstStyle/>
          <a:p>
            <a:r>
              <a:rPr lang="en-US" dirty="0" smtClean="0"/>
              <a:t>Dot-product: Vectorization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1" y="1828800"/>
            <a:ext cx="9959503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data1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data2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inner_product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// parallel and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vectorized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execution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 + t2; },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::plus&lt;&gt;()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t2;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::multiplies&lt;&gt;()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1261872" y="1828800"/>
          <a:ext cx="4899205" cy="341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Dot-Product: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392188" y="2237174"/>
          <a:ext cx="4906871" cy="341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5845624" y="2790824"/>
          <a:ext cx="4936676" cy="341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30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Parallelism in C++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1" y="1828800"/>
            <a:ext cx="9324673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Current state of standard C++:</a:t>
            </a:r>
          </a:p>
          <a:p>
            <a:pPr lvl="1"/>
            <a:r>
              <a:rPr lang="en-US" dirty="0"/>
              <a:t>Parallelism </a:t>
            </a:r>
            <a:r>
              <a:rPr lang="en-US" dirty="0" smtClean="0"/>
              <a:t>TS: iterative parallelism</a:t>
            </a:r>
            <a:r>
              <a:rPr lang="en-US" dirty="0"/>
              <a:t> </a:t>
            </a:r>
            <a:r>
              <a:rPr lang="en-US" dirty="0" smtClean="0"/>
              <a:t>(moved to be included into C++17)</a:t>
            </a:r>
          </a:p>
          <a:p>
            <a:pPr lvl="1"/>
            <a:r>
              <a:rPr lang="en-US" dirty="0"/>
              <a:t>Concurrency </a:t>
            </a:r>
            <a:r>
              <a:rPr lang="en-US" dirty="0" smtClean="0"/>
              <a:t>TS: task-based</a:t>
            </a:r>
            <a:r>
              <a:rPr lang="en-US" dirty="0"/>
              <a:t>, asynchronous, </a:t>
            </a:r>
            <a:r>
              <a:rPr lang="en-US" dirty="0" smtClean="0"/>
              <a:t>and continuation </a:t>
            </a:r>
            <a:r>
              <a:rPr lang="en-US" dirty="0"/>
              <a:t>style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N4411: task blocks for </a:t>
            </a:r>
            <a:r>
              <a:rPr lang="en-US" dirty="0"/>
              <a:t>fork-join parallelism </a:t>
            </a:r>
            <a:r>
              <a:rPr lang="en-US" dirty="0" smtClean="0"/>
              <a:t>of heterogeneous tasks</a:t>
            </a:r>
          </a:p>
          <a:p>
            <a:pPr lvl="1"/>
            <a:r>
              <a:rPr lang="en-US" dirty="0" smtClean="0"/>
              <a:t>N4406, PR0008R0: executors</a:t>
            </a:r>
          </a:p>
          <a:p>
            <a:pPr lvl="1"/>
            <a:r>
              <a:rPr lang="en-US" dirty="0" smtClean="0"/>
              <a:t>PR0057R0: </a:t>
            </a:r>
            <a:r>
              <a:rPr lang="en-US" dirty="0" err="1" smtClean="0"/>
              <a:t>resumable</a:t>
            </a:r>
            <a:r>
              <a:rPr lang="en-US" dirty="0" smtClean="0"/>
              <a:t> functions (</a:t>
            </a:r>
            <a:r>
              <a:rPr lang="en-US" dirty="0" err="1" smtClean="0"/>
              <a:t>co_await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Missing: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of the above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 ranges</a:t>
            </a:r>
          </a:p>
          <a:p>
            <a:pPr lvl="1"/>
            <a:r>
              <a:rPr lang="en-US" dirty="0"/>
              <a:t>Vectorization is being </a:t>
            </a:r>
            <a:r>
              <a:rPr lang="en-US" dirty="0" smtClean="0"/>
              <a:t>discussed</a:t>
            </a:r>
          </a:p>
          <a:p>
            <a:pPr lvl="1"/>
            <a:r>
              <a:rPr lang="en-US" dirty="0" smtClean="0"/>
              <a:t>Extensions for GPUs, many-core</a:t>
            </a:r>
            <a:r>
              <a:rPr lang="en-US" dirty="0"/>
              <a:t>, distributed, </a:t>
            </a:r>
            <a:r>
              <a:rPr lang="en-US" dirty="0" smtClean="0"/>
              <a:t>and high-performance computing</a:t>
            </a:r>
          </a:p>
          <a:p>
            <a:endParaRPr lang="en-US" sz="900" dirty="0" smtClean="0"/>
          </a:p>
          <a:p>
            <a:r>
              <a:rPr lang="en-US" dirty="0" smtClean="0"/>
              <a:t>The </a:t>
            </a:r>
            <a:r>
              <a:rPr lang="en-US" dirty="0"/>
              <a:t>goal has to be to make parallelism in C++ independent of any </a:t>
            </a:r>
            <a:r>
              <a:rPr lang="en-US" dirty="0" smtClean="0"/>
              <a:t>external solutions </a:t>
            </a:r>
            <a:r>
              <a:rPr lang="en-US" dirty="0"/>
              <a:t>such as </a:t>
            </a:r>
            <a:r>
              <a:rPr lang="en-US" dirty="0" err="1"/>
              <a:t>OpenMP</a:t>
            </a:r>
            <a:r>
              <a:rPr lang="en-US" dirty="0"/>
              <a:t>, </a:t>
            </a:r>
            <a:r>
              <a:rPr lang="en-US" dirty="0" err="1"/>
              <a:t>OpenACC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HPX makes C++ independent of MPI as well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and when of execution of code</a:t>
            </a:r>
          </a:p>
          <a:p>
            <a:pPr lvl="1"/>
            <a:r>
              <a:rPr lang="en-US" dirty="0" smtClean="0"/>
              <a:t>What compute resource to use?</a:t>
            </a:r>
          </a:p>
          <a:p>
            <a:pPr lvl="1"/>
            <a:r>
              <a:rPr lang="en-US" dirty="0" smtClean="0"/>
              <a:t>In what sequence to execute things?</a:t>
            </a:r>
          </a:p>
          <a:p>
            <a:pPr lvl="1"/>
            <a:r>
              <a:rPr lang="en-US" dirty="0" smtClean="0"/>
              <a:t>What type of parallelism to apply?</a:t>
            </a:r>
          </a:p>
          <a:p>
            <a:r>
              <a:rPr lang="en-US" dirty="0" smtClean="0"/>
              <a:t>What restrictions apply to code </a:t>
            </a:r>
          </a:p>
          <a:p>
            <a:pPr lvl="1"/>
            <a:r>
              <a:rPr lang="en-US" dirty="0" smtClean="0"/>
              <a:t>Can run concurrently, must run sequentially, can be </a:t>
            </a:r>
            <a:r>
              <a:rPr lang="en-US" dirty="0" err="1" smtClean="0"/>
              <a:t>vectorized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What additional parameters to apply</a:t>
            </a:r>
          </a:p>
          <a:p>
            <a:pPr lvl="1"/>
            <a:r>
              <a:rPr lang="en-US" dirty="0" smtClean="0"/>
              <a:t>Grainsize of execution (chunking of loop iterations)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785049" y="1911385"/>
            <a:ext cx="6651309" cy="4260815"/>
            <a:chOff x="3020835" y="1901860"/>
            <a:chExt cx="6651309" cy="4260815"/>
          </a:xfrm>
        </p:grpSpPr>
        <p:grpSp>
          <p:nvGrpSpPr>
            <p:cNvPr id="6" name="Group 5"/>
            <p:cNvGrpSpPr/>
            <p:nvPr/>
          </p:nvGrpSpPr>
          <p:grpSpPr>
            <a:xfrm>
              <a:off x="3020835" y="1901860"/>
              <a:ext cx="6651309" cy="4260815"/>
              <a:chOff x="3020835" y="1901860"/>
              <a:chExt cx="6651309" cy="426081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020835" y="2570598"/>
                <a:ext cx="6651309" cy="3592077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25860" y="1901860"/>
                <a:ext cx="6646284" cy="543152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Application</a:t>
                </a:r>
                <a:endParaRPr lang="en-US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135136" y="4260225"/>
                <a:ext cx="6369966" cy="1758821"/>
                <a:chOff x="3135136" y="3625225"/>
                <a:chExt cx="6369966" cy="175882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136391" y="3638982"/>
                  <a:ext cx="6368711" cy="1745064"/>
                  <a:chOff x="2969287" y="2681231"/>
                  <a:chExt cx="6368711" cy="1835475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3237243" y="2990628"/>
                    <a:ext cx="6100755" cy="1526078"/>
                  </a:xfrm>
                  <a:prstGeom prst="rect">
                    <a:avLst/>
                  </a:prstGeom>
                  <a:ln w="127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103265" y="2854558"/>
                    <a:ext cx="6100755" cy="1531575"/>
                  </a:xfrm>
                  <a:prstGeom prst="rect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969287" y="2681231"/>
                    <a:ext cx="6100755" cy="1559173"/>
                  </a:xfrm>
                  <a:prstGeom prst="rect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tIns="137160" rtlCol="0" anchor="t"/>
                  <a:lstStyle/>
                  <a:p>
                    <a:pPr algn="ctr"/>
                    <a:r>
                      <a:rPr lang="en-US" dirty="0" smtClean="0">
                        <a:solidFill>
                          <a:schemeClr val="dk1"/>
                        </a:solidFill>
                      </a:rPr>
                      <a:t>Execution Policies</a:t>
                    </a:r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3314750" y="4170834"/>
                  <a:ext cx="2543908" cy="772231"/>
                  <a:chOff x="3463332" y="3713703"/>
                  <a:chExt cx="2543908" cy="812240"/>
                </a:xfrm>
                <a:solidFill>
                  <a:schemeClr val="bg2"/>
                </a:solidFill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731288" y="3983331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597310" y="3850195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463332" y="3713703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Executors…</a:t>
                    </a:r>
                    <a:endParaRPr lang="en-US" dirty="0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485005" y="4172429"/>
                  <a:ext cx="2543908" cy="772231"/>
                  <a:chOff x="3844332" y="3713703"/>
                  <a:chExt cx="2543908" cy="812240"/>
                </a:xfrm>
                <a:solidFill>
                  <a:schemeClr val="bg2"/>
                </a:solidFill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4112288" y="3983331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978310" y="3850195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3844332" y="3713703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Executor Parameters…</a:t>
                    </a:r>
                    <a:endParaRPr lang="en-US" dirty="0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3135136" y="3625225"/>
                  <a:ext cx="939103" cy="321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 smtClean="0"/>
                    <a:t>Concepts</a:t>
                  </a:r>
                  <a:endParaRPr lang="en-US" i="1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26867" y="2697563"/>
                <a:ext cx="2251683" cy="772231"/>
                <a:chOff x="3463332" y="3713703"/>
                <a:chExt cx="2251683" cy="81224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731288" y="3983331"/>
                  <a:ext cx="1983727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597310" y="3850195"/>
                  <a:ext cx="1983727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463332" y="3713703"/>
                  <a:ext cx="1983727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Parallel Algorithms</a:t>
                  </a:r>
                  <a:endParaRPr lang="en-US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484581" y="2697563"/>
                <a:ext cx="1688387" cy="772231"/>
                <a:chOff x="2776919" y="3681479"/>
                <a:chExt cx="1688387" cy="81224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044875" y="3951107"/>
                  <a:ext cx="1420431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910897" y="3817972"/>
                  <a:ext cx="1420431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776919" y="3681479"/>
                  <a:ext cx="1420431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Fork-Join</a:t>
                  </a:r>
                  <a:endParaRPr lang="en-US" dirty="0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143090" y="3646233"/>
                <a:ext cx="6362013" cy="515884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Futures, </a:t>
                </a:r>
                <a:r>
                  <a:rPr lang="en-US" dirty="0" err="1">
                    <a:solidFill>
                      <a:schemeClr val="bg1"/>
                    </a:solidFill>
                  </a:rPr>
                  <a:t>Async</a:t>
                </a:r>
                <a:r>
                  <a:rPr lang="en-US" dirty="0">
                    <a:solidFill>
                      <a:schemeClr val="bg1"/>
                    </a:solidFill>
                  </a:rPr>
                  <a:t>, Dataflow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541639" y="2940649"/>
              <a:ext cx="1970650" cy="49232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07661" y="2814071"/>
              <a:ext cx="1970650" cy="49232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73683" y="2684302"/>
              <a:ext cx="1970650" cy="49232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Asynchronous</a:t>
              </a:r>
              <a:endParaRPr lang="en-US" dirty="0"/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1264384" y="304115"/>
            <a:ext cx="9692640" cy="1397124"/>
          </a:xfrm>
        </p:spPr>
        <p:txBody>
          <a:bodyPr/>
          <a:lstStyle/>
          <a:p>
            <a:r>
              <a:rPr lang="en-US" dirty="0" smtClean="0"/>
              <a:t>Concepts and Types of Parallelism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627346" y="3332563"/>
            <a:ext cx="4813730" cy="1088601"/>
            <a:chOff x="627346" y="2697563"/>
            <a:chExt cx="4813730" cy="1088601"/>
          </a:xfrm>
        </p:grpSpPr>
        <p:sp>
          <p:nvSpPr>
            <p:cNvPr id="36" name="TextBox 35"/>
            <p:cNvSpPr txBox="1"/>
            <p:nvPr/>
          </p:nvSpPr>
          <p:spPr>
            <a:xfrm>
              <a:off x="627346" y="269756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Restrictions</a:t>
              </a:r>
              <a:endParaRPr lang="en-US" dirty="0"/>
            </a:p>
          </p:txBody>
        </p:sp>
        <p:cxnSp>
          <p:nvCxnSpPr>
            <p:cNvPr id="40" name="Straight Arrow Connector 39"/>
            <p:cNvCxnSpPr>
              <a:stCxn id="36" idx="3"/>
            </p:cNvCxnSpPr>
            <p:nvPr/>
          </p:nvCxnSpPr>
          <p:spPr>
            <a:xfrm>
              <a:off x="2094414" y="2882229"/>
              <a:ext cx="3346662" cy="9039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27346" y="4338486"/>
            <a:ext cx="3140399" cy="646331"/>
            <a:chOff x="627346" y="3703486"/>
            <a:chExt cx="3140399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627346" y="3703486"/>
              <a:ext cx="1253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Sequence,</a:t>
              </a:r>
            </a:p>
            <a:p>
              <a:r>
                <a:rPr lang="en-US" dirty="0" smtClean="0"/>
                <a:t>Where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37" idx="3"/>
            </p:cNvCxnSpPr>
            <p:nvPr/>
          </p:nvCxnSpPr>
          <p:spPr>
            <a:xfrm>
              <a:off x="1881215" y="4026652"/>
              <a:ext cx="1886530" cy="32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305747" y="4357151"/>
            <a:ext cx="2651277" cy="641017"/>
            <a:chOff x="8067621" y="3786164"/>
            <a:chExt cx="2651277" cy="641017"/>
          </a:xfrm>
        </p:grpSpPr>
        <p:sp>
          <p:nvSpPr>
            <p:cNvPr id="35" name="TextBox 34"/>
            <p:cNvSpPr txBox="1"/>
            <p:nvPr/>
          </p:nvSpPr>
          <p:spPr>
            <a:xfrm>
              <a:off x="9505104" y="378616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Grainsize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35" idx="1"/>
            </p:cNvCxnSpPr>
            <p:nvPr/>
          </p:nvCxnSpPr>
          <p:spPr>
            <a:xfrm flipH="1">
              <a:off x="8067621" y="3970830"/>
              <a:ext cx="1437483" cy="45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6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C++ Standards Library </a:t>
            </a:r>
            <a:r>
              <a:rPr lang="en-US" dirty="0" smtClean="0"/>
              <a:t>for Concurrency and Parallelism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4399" cy="1450757"/>
          </a:xfrm>
        </p:spPr>
        <p:txBody>
          <a:bodyPr>
            <a:normAutofit/>
          </a:bodyPr>
          <a:lstStyle/>
          <a:p>
            <a:r>
              <a:rPr lang="en-US" dirty="0"/>
              <a:t>HPX – </a:t>
            </a:r>
            <a:r>
              <a:rPr lang="en-US" dirty="0" smtClean="0"/>
              <a:t>A General Purpose Runtime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071951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General purpose parallel runtime system for applications of any scale</a:t>
            </a:r>
          </a:p>
          <a:p>
            <a:r>
              <a:rPr lang="en-US" dirty="0"/>
              <a:t>Exposes </a:t>
            </a:r>
            <a:r>
              <a:rPr lang="en-US" dirty="0" smtClean="0"/>
              <a:t>a coherent and </a:t>
            </a:r>
            <a:r>
              <a:rPr lang="en-US" dirty="0"/>
              <a:t>uniform, standards-oriented API for ease of programming </a:t>
            </a:r>
            <a:r>
              <a:rPr lang="en-US" dirty="0" smtClean="0"/>
              <a:t>parallel, distributed, and heterogeneous </a:t>
            </a:r>
            <a:r>
              <a:rPr lang="en-US" dirty="0"/>
              <a:t>applications.</a:t>
            </a:r>
          </a:p>
          <a:p>
            <a:pPr lvl="1"/>
            <a:r>
              <a:rPr lang="en-US" dirty="0"/>
              <a:t>Enables to write fully asynchronous code using hundreds of millions of threads.</a:t>
            </a:r>
          </a:p>
          <a:p>
            <a:pPr lvl="1"/>
            <a:r>
              <a:rPr lang="en-US" dirty="0"/>
              <a:t>Provides unified syntax and semantics for local and remote operations</a:t>
            </a:r>
            <a:r>
              <a:rPr lang="en-US" dirty="0" smtClean="0"/>
              <a:t>.</a:t>
            </a:r>
          </a:p>
          <a:p>
            <a:r>
              <a:rPr lang="en-US" dirty="0"/>
              <a:t>HPX represents an innovative mixture </a:t>
            </a:r>
            <a:r>
              <a:rPr lang="en-US" dirty="0" smtClean="0"/>
              <a:t>of </a:t>
            </a:r>
          </a:p>
          <a:p>
            <a:pPr lvl="1"/>
            <a:r>
              <a:rPr lang="en-US" dirty="0" smtClean="0"/>
              <a:t>A global </a:t>
            </a:r>
            <a:r>
              <a:rPr lang="en-US" dirty="0"/>
              <a:t>system-wide </a:t>
            </a:r>
            <a:r>
              <a:rPr lang="en-US" dirty="0" smtClean="0"/>
              <a:t>address space </a:t>
            </a:r>
            <a:r>
              <a:rPr lang="en-US" dirty="0"/>
              <a:t>(AGAS - Active Global Address Space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ine grain parallelism </a:t>
            </a:r>
            <a:r>
              <a:rPr lang="en-US" dirty="0"/>
              <a:t>and lightweight synchronization </a:t>
            </a:r>
            <a:endParaRPr lang="en-US" dirty="0" smtClean="0"/>
          </a:p>
          <a:p>
            <a:pPr lvl="1"/>
            <a:r>
              <a:rPr lang="en-US" dirty="0" smtClean="0"/>
              <a:t>Combined </a:t>
            </a:r>
            <a:r>
              <a:rPr lang="en-US" dirty="0"/>
              <a:t>with </a:t>
            </a:r>
            <a:r>
              <a:rPr lang="en-US" dirty="0" smtClean="0"/>
              <a:t>implicit, work </a:t>
            </a:r>
            <a:r>
              <a:rPr lang="en-US" dirty="0"/>
              <a:t>queue based, message driven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ull semantic equivalence </a:t>
            </a:r>
            <a:r>
              <a:rPr lang="en-US" dirty="0"/>
              <a:t>of local and remote execution, and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xplicit support for </a:t>
            </a:r>
            <a:r>
              <a:rPr lang="en-US" dirty="0"/>
              <a:t>hardware accelerators </a:t>
            </a:r>
            <a:r>
              <a:rPr lang="en-US" dirty="0" smtClean="0"/>
              <a:t>(through percolation)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Parallelism in Modern C++ (CppCon, Sep 19th, 2016)</Template>
  <TotalTime>410</TotalTime>
  <Words>2915</Words>
  <Application>Microsoft Office PowerPoint</Application>
  <PresentationFormat>Widescreen</PresentationFormat>
  <Paragraphs>537</Paragraphs>
  <Slides>46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Century Schoolbook</vt:lpstr>
      <vt:lpstr>Consolas</vt:lpstr>
      <vt:lpstr>Wingdings</vt:lpstr>
      <vt:lpstr>Wingdings 2</vt:lpstr>
      <vt:lpstr>View</vt:lpstr>
      <vt:lpstr>HPX</vt:lpstr>
      <vt:lpstr>Companions Left Behind</vt:lpstr>
      <vt:lpstr>Types of Parallelism</vt:lpstr>
      <vt:lpstr>Types of Parallelism</vt:lpstr>
      <vt:lpstr>Status of Parallelism in C++</vt:lpstr>
      <vt:lpstr>Controlling What?</vt:lpstr>
      <vt:lpstr>Concepts and Types of Parallelism</vt:lpstr>
      <vt:lpstr>HPX</vt:lpstr>
      <vt:lpstr>HPX – A General Purpose Runtime System</vt:lpstr>
      <vt:lpstr>HPX – A General Purpose Runtime System</vt:lpstr>
      <vt:lpstr>HPX – The API</vt:lpstr>
      <vt:lpstr>Parallel Algorithms</vt:lpstr>
      <vt:lpstr>Parallel Algorithms</vt:lpstr>
      <vt:lpstr>Parallel Algorithms</vt:lpstr>
      <vt:lpstr>Execution Policies (HPX Extensions)</vt:lpstr>
      <vt:lpstr>Extending Parallel Algorithms</vt:lpstr>
      <vt:lpstr>Extending Parallel Algorithms</vt:lpstr>
      <vt:lpstr>Extending Parallel Algorithms</vt:lpstr>
      <vt:lpstr>Extending Parallel Algorithms (await)</vt:lpstr>
      <vt:lpstr>Execution Policies (HPX Extensions)</vt:lpstr>
      <vt:lpstr>Executors</vt:lpstr>
      <vt:lpstr>Executors</vt:lpstr>
      <vt:lpstr>Executor Examples</vt:lpstr>
      <vt:lpstr>Executor Parameters (HPX Extension)</vt:lpstr>
      <vt:lpstr>Parallel Algorithms</vt:lpstr>
      <vt:lpstr>Parallel Algorithms</vt:lpstr>
      <vt:lpstr>Rebind Execution Policies</vt:lpstr>
      <vt:lpstr>Data placement</vt:lpstr>
      <vt:lpstr>Data Placement</vt:lpstr>
      <vt:lpstr>Data Placement</vt:lpstr>
      <vt:lpstr>Data Placement</vt:lpstr>
      <vt:lpstr>Execution Targets</vt:lpstr>
      <vt:lpstr>Execution Targets</vt:lpstr>
      <vt:lpstr>Examples</vt:lpstr>
      <vt:lpstr>STREAM Benchmark</vt:lpstr>
      <vt:lpstr>STREAM Benchmark</vt:lpstr>
      <vt:lpstr>STREAM Benchmark (CPU)</vt:lpstr>
      <vt:lpstr>STREAM Benchmark: HPX vs. OpenMP</vt:lpstr>
      <vt:lpstr>Extending to GPUs</vt:lpstr>
      <vt:lpstr>STREAM Benchmark (GPU)</vt:lpstr>
      <vt:lpstr>STREAM Benchmark: HPX vs. OpenCL</vt:lpstr>
      <vt:lpstr>Vectorization</vt:lpstr>
      <vt:lpstr>Dot-product: Parallel Execution</vt:lpstr>
      <vt:lpstr>Dot-product: Vectorization</vt:lpstr>
      <vt:lpstr>Dot-Product: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Leaving behind our Companions</dc:title>
  <dc:creator>Hartmut Kaiser</dc:creator>
  <cp:lastModifiedBy>Hartmut Kaiser</cp:lastModifiedBy>
  <cp:revision>26</cp:revision>
  <dcterms:created xsi:type="dcterms:W3CDTF">2016-10-06T12:30:55Z</dcterms:created>
  <dcterms:modified xsi:type="dcterms:W3CDTF">2016-10-17T20:23:03Z</dcterms:modified>
</cp:coreProperties>
</file>