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78" r:id="rId3"/>
    <p:sldId id="323" r:id="rId4"/>
    <p:sldId id="324" r:id="rId5"/>
    <p:sldId id="325" r:id="rId6"/>
    <p:sldId id="326" r:id="rId7"/>
    <p:sldId id="327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7" r:id="rId19"/>
    <p:sldId id="293" r:id="rId20"/>
    <p:sldId id="294" r:id="rId21"/>
    <p:sldId id="363" r:id="rId22"/>
    <p:sldId id="295" r:id="rId23"/>
    <p:sldId id="362" r:id="rId24"/>
    <p:sldId id="296" r:id="rId25"/>
    <p:sldId id="364" r:id="rId26"/>
    <p:sldId id="365" r:id="rId27"/>
    <p:sldId id="3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20" y="786"/>
      </p:cViewPr>
      <p:guideLst>
        <p:guide orient="horz" pos="1416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.data\data\fibonacci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Serial Calculation of Fibonacci Numbers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serial!$D$4</c:f>
              <c:strCache>
                <c:ptCount val="1"/>
                <c:pt idx="0">
                  <c:v>0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serial!$C$5:$C$24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cat>
          <c:val>
            <c:numRef>
              <c:f>serial!$D$5:$D$24</c:f>
              <c:numCache>
                <c:formatCode>0.00E+00</c:formatCode>
                <c:ptCount val="20"/>
                <c:pt idx="0">
                  <c:v>3.5000000000000002E-8</c:v>
                </c:pt>
                <c:pt idx="1">
                  <c:v>7.0000000000000005E-8</c:v>
                </c:pt>
                <c:pt idx="2">
                  <c:v>2.1E-7</c:v>
                </c:pt>
                <c:pt idx="3">
                  <c:v>4.5499999999999998E-7</c:v>
                </c:pt>
                <c:pt idx="4">
                  <c:v>1.1199000000000001E-6</c:v>
                </c:pt>
                <c:pt idx="5">
                  <c:v>3.0796999999999999E-6</c:v>
                </c:pt>
                <c:pt idx="6">
                  <c:v>7.4892000000000002E-6</c:v>
                </c:pt>
                <c:pt idx="7">
                  <c:v>1.8372900000000002E-5</c:v>
                </c:pt>
                <c:pt idx="8">
                  <c:v>4.8084599999999997E-5</c:v>
                </c:pt>
                <c:pt idx="9" formatCode="General">
                  <c:v>1.7106099999999999E-4</c:v>
                </c:pt>
                <c:pt idx="10" formatCode="General">
                  <c:v>3.7942800000000001E-4</c:v>
                </c:pt>
                <c:pt idx="11" formatCode="General">
                  <c:v>1.02983E-3</c:v>
                </c:pt>
                <c:pt idx="12" formatCode="General">
                  <c:v>2.4650900000000001E-3</c:v>
                </c:pt>
                <c:pt idx="13" formatCode="General">
                  <c:v>6.5593200000000004E-3</c:v>
                </c:pt>
                <c:pt idx="14" formatCode="General">
                  <c:v>1.6975299999999999E-2</c:v>
                </c:pt>
                <c:pt idx="15" formatCode="General">
                  <c:v>4.4627600000000003E-2</c:v>
                </c:pt>
                <c:pt idx="16" formatCode="General">
                  <c:v>0.11556900000000001</c:v>
                </c:pt>
                <c:pt idx="17" formatCode="General">
                  <c:v>0.58538500000000004</c:v>
                </c:pt>
                <c:pt idx="18" formatCode="General">
                  <c:v>1.5765400000000001</c:v>
                </c:pt>
                <c:pt idx="19" formatCode="General">
                  <c:v>3.7521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425496"/>
        <c:axId val="223426280"/>
      </c:lineChart>
      <c:lineChart>
        <c:grouping val="standard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val>
            <c:numRef>
              <c:f>serial!$F$5:$F$24</c:f>
              <c:numCache>
                <c:formatCode>General</c:formatCode>
                <c:ptCount val="20"/>
                <c:pt idx="0">
                  <c:v>30</c:v>
                </c:pt>
                <c:pt idx="1">
                  <c:v>90</c:v>
                </c:pt>
                <c:pt idx="2">
                  <c:v>210</c:v>
                </c:pt>
                <c:pt idx="3">
                  <c:v>670</c:v>
                </c:pt>
                <c:pt idx="4">
                  <c:v>2400</c:v>
                </c:pt>
                <c:pt idx="5">
                  <c:v>4650</c:v>
                </c:pt>
                <c:pt idx="6">
                  <c:v>12190</c:v>
                </c:pt>
                <c:pt idx="7">
                  <c:v>31930</c:v>
                </c:pt>
                <c:pt idx="8">
                  <c:v>83610</c:v>
                </c:pt>
                <c:pt idx="9">
                  <c:v>218910</c:v>
                </c:pt>
                <c:pt idx="10">
                  <c:v>573130</c:v>
                </c:pt>
                <c:pt idx="11">
                  <c:v>1500490</c:v>
                </c:pt>
                <c:pt idx="12">
                  <c:v>3928350</c:v>
                </c:pt>
                <c:pt idx="13">
                  <c:v>10284570</c:v>
                </c:pt>
                <c:pt idx="14">
                  <c:v>26925370</c:v>
                </c:pt>
                <c:pt idx="15">
                  <c:v>70491550</c:v>
                </c:pt>
                <c:pt idx="16">
                  <c:v>184549290</c:v>
                </c:pt>
                <c:pt idx="17">
                  <c:v>483156330</c:v>
                </c:pt>
                <c:pt idx="18">
                  <c:v>1264919710</c:v>
                </c:pt>
                <c:pt idx="19">
                  <c:v>3311602810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271000"/>
        <c:axId val="227273744"/>
      </c:lineChart>
      <c:catAx>
        <c:axId val="223425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Fibonacci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426280"/>
        <c:crossesAt val="1.0000000000000005E-8"/>
        <c:auto val="1"/>
        <c:lblAlgn val="ctr"/>
        <c:lblOffset val="100"/>
        <c:noMultiLvlLbl val="0"/>
      </c:catAx>
      <c:valAx>
        <c:axId val="2234262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425496"/>
        <c:crosses val="autoZero"/>
        <c:crossBetween val="midCat"/>
      </c:valAx>
      <c:valAx>
        <c:axId val="227273744"/>
        <c:scaling>
          <c:logBase val="10"/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Number of Calls to Fib(x)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71000"/>
        <c:crosses val="max"/>
        <c:crossBetween val="between"/>
      </c:valAx>
      <c:catAx>
        <c:axId val="227271000"/>
        <c:scaling>
          <c:orientation val="minMax"/>
        </c:scaling>
        <c:delete val="1"/>
        <c:axPos val="b"/>
        <c:majorTickMark val="out"/>
        <c:minorTickMark val="none"/>
        <c:tickLblPos val="nextTo"/>
        <c:crossAx val="227273744"/>
        <c:crossesAt val="1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Fibonacci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dirty="0" smtClean="0"/>
              <a:t>Parallel </a:t>
            </a:r>
            <a:r>
              <a:rPr lang="en-US" dirty="0"/>
              <a:t>Version)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fibonacci!$D$4</c:f>
              <c:strCache>
                <c:ptCount val="1"/>
                <c:pt idx="0">
                  <c:v>1 Core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fibonacci!$D$5:$D$18</c:f>
              <c:numCache>
                <c:formatCode>0.00E+00</c:formatCode>
                <c:ptCount val="14"/>
                <c:pt idx="0">
                  <c:v>7.6991000000000005E-6</c:v>
                </c:pt>
                <c:pt idx="1">
                  <c:v>2.2082600000000001E-5</c:v>
                </c:pt>
                <c:pt idx="2">
                  <c:v>6.5897700000000004E-5</c:v>
                </c:pt>
                <c:pt idx="3" formatCode="General">
                  <c:v>1.3344E-4</c:v>
                </c:pt>
                <c:pt idx="4" formatCode="General">
                  <c:v>3.9573599999999999E-4</c:v>
                </c:pt>
                <c:pt idx="5" formatCode="General">
                  <c:v>1.1313899999999999E-3</c:v>
                </c:pt>
                <c:pt idx="6" formatCode="General">
                  <c:v>2.75822E-3</c:v>
                </c:pt>
                <c:pt idx="7" formatCode="General">
                  <c:v>7.6871800000000001E-3</c:v>
                </c:pt>
                <c:pt idx="8" formatCode="General">
                  <c:v>2.0499099999999999E-2</c:v>
                </c:pt>
                <c:pt idx="9" formatCode="General">
                  <c:v>6.2070500000000001E-2</c:v>
                </c:pt>
                <c:pt idx="10" formatCode="General">
                  <c:v>0.197465</c:v>
                </c:pt>
                <c:pt idx="11" formatCode="General">
                  <c:v>0.53710400000000003</c:v>
                </c:pt>
                <c:pt idx="12" formatCode="General">
                  <c:v>1.4845900000000001</c:v>
                </c:pt>
                <c:pt idx="13" formatCode="General">
                  <c:v>4.2834300000000001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fibonacci!$E$4</c:f>
              <c:strCache>
                <c:ptCount val="1"/>
                <c:pt idx="0">
                  <c:v>2 Cores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fibonacci!$E$5:$E$18</c:f>
              <c:numCache>
                <c:formatCode>0.00E+00</c:formatCode>
                <c:ptCount val="14"/>
                <c:pt idx="0">
                  <c:v>8.9940000000000006E-6</c:v>
                </c:pt>
                <c:pt idx="1">
                  <c:v>2.3657400000000002E-5</c:v>
                </c:pt>
                <c:pt idx="2">
                  <c:v>5.5538899999999998E-5</c:v>
                </c:pt>
                <c:pt idx="3" formatCode="General">
                  <c:v>1.5853199999999999E-4</c:v>
                </c:pt>
                <c:pt idx="4" formatCode="General">
                  <c:v>3.5668000000000001E-4</c:v>
                </c:pt>
                <c:pt idx="5" formatCode="General">
                  <c:v>9.4468500000000001E-4</c:v>
                </c:pt>
                <c:pt idx="6" formatCode="General">
                  <c:v>2.3960800000000001E-3</c:v>
                </c:pt>
                <c:pt idx="7" formatCode="General">
                  <c:v>6.3433999999999999E-3</c:v>
                </c:pt>
                <c:pt idx="8" formatCode="General">
                  <c:v>1.67729E-2</c:v>
                </c:pt>
                <c:pt idx="9" formatCode="General">
                  <c:v>4.74708E-2</c:v>
                </c:pt>
                <c:pt idx="10" formatCode="General">
                  <c:v>0.14293400000000001</c:v>
                </c:pt>
                <c:pt idx="11" formatCode="General">
                  <c:v>0.40140500000000001</c:v>
                </c:pt>
                <c:pt idx="12" formatCode="General">
                  <c:v>1.1249</c:v>
                </c:pt>
                <c:pt idx="13" formatCode="General">
                  <c:v>3.0989399999999998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fibonacci!$F$4</c:f>
              <c:strCache>
                <c:ptCount val="1"/>
                <c:pt idx="0">
                  <c:v>4 Cores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fibonacci!$F$5:$F$18</c:f>
              <c:numCache>
                <c:formatCode>0.00E+00</c:formatCode>
                <c:ptCount val="14"/>
                <c:pt idx="0">
                  <c:v>9.9389000000000007E-6</c:v>
                </c:pt>
                <c:pt idx="1">
                  <c:v>2.6422099999999999E-5</c:v>
                </c:pt>
                <c:pt idx="2">
                  <c:v>5.0954300000000001E-5</c:v>
                </c:pt>
                <c:pt idx="3">
                  <c:v>9.3719600000000003E-5</c:v>
                </c:pt>
                <c:pt idx="4" formatCode="General">
                  <c:v>2.2156000000000001E-4</c:v>
                </c:pt>
                <c:pt idx="5" formatCode="General">
                  <c:v>5.2767199999999997E-4</c:v>
                </c:pt>
                <c:pt idx="6" formatCode="General">
                  <c:v>1.4242E-3</c:v>
                </c:pt>
                <c:pt idx="7" formatCode="General">
                  <c:v>3.4337500000000002E-3</c:v>
                </c:pt>
                <c:pt idx="8" formatCode="General">
                  <c:v>9.2020899999999996E-3</c:v>
                </c:pt>
                <c:pt idx="9" formatCode="General">
                  <c:v>2.5055999999999998E-2</c:v>
                </c:pt>
                <c:pt idx="10" formatCode="General">
                  <c:v>7.3838000000000001E-2</c:v>
                </c:pt>
                <c:pt idx="11" formatCode="General">
                  <c:v>0.21198600000000001</c:v>
                </c:pt>
                <c:pt idx="12" formatCode="General">
                  <c:v>0.586565</c:v>
                </c:pt>
                <c:pt idx="13" formatCode="General">
                  <c:v>1.61392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fibonacci!$G$4</c:f>
              <c:strCache>
                <c:ptCount val="1"/>
                <c:pt idx="0">
                  <c:v>8 Cores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fibonacci!$G$5:$G$18</c:f>
              <c:numCache>
                <c:formatCode>0.00E+00</c:formatCode>
                <c:ptCount val="14"/>
                <c:pt idx="0">
                  <c:v>1.25986E-5</c:v>
                </c:pt>
                <c:pt idx="1">
                  <c:v>2.89768E-5</c:v>
                </c:pt>
                <c:pt idx="2">
                  <c:v>4.88895E-5</c:v>
                </c:pt>
                <c:pt idx="3">
                  <c:v>8.3220700000000001E-5</c:v>
                </c:pt>
                <c:pt idx="4" formatCode="General">
                  <c:v>1.58252E-4</c:v>
                </c:pt>
                <c:pt idx="5" formatCode="General">
                  <c:v>3.5076600000000002E-4</c:v>
                </c:pt>
                <c:pt idx="6" formatCode="General">
                  <c:v>8.2835799999999996E-4</c:v>
                </c:pt>
                <c:pt idx="7" formatCode="General">
                  <c:v>1.9923300000000001E-3</c:v>
                </c:pt>
                <c:pt idx="8" formatCode="General">
                  <c:v>5.6516300000000004E-3</c:v>
                </c:pt>
                <c:pt idx="9" formatCode="General">
                  <c:v>1.4084299999999999E-2</c:v>
                </c:pt>
                <c:pt idx="10" formatCode="General">
                  <c:v>4.5174699999999998E-2</c:v>
                </c:pt>
                <c:pt idx="11" formatCode="General">
                  <c:v>0.124247</c:v>
                </c:pt>
                <c:pt idx="12" formatCode="General">
                  <c:v>0.334426</c:v>
                </c:pt>
                <c:pt idx="13" formatCode="General">
                  <c:v>0.93140400000000001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fibonacci!$H$4</c:f>
              <c:strCache>
                <c:ptCount val="1"/>
                <c:pt idx="0">
                  <c:v>12 Cores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fibonacci!$H$5:$H$18</c:f>
              <c:numCache>
                <c:formatCode>0.00E+00</c:formatCode>
                <c:ptCount val="14"/>
                <c:pt idx="0">
                  <c:v>1.3963499999999999E-5</c:v>
                </c:pt>
                <c:pt idx="1">
                  <c:v>3.2686399999999999E-5</c:v>
                </c:pt>
                <c:pt idx="2">
                  <c:v>5.4174E-5</c:v>
                </c:pt>
                <c:pt idx="3">
                  <c:v>8.92401E-5</c:v>
                </c:pt>
                <c:pt idx="4" formatCode="General">
                  <c:v>1.5573299999999999E-4</c:v>
                </c:pt>
                <c:pt idx="5" formatCode="General">
                  <c:v>3.1786999999999999E-4</c:v>
                </c:pt>
                <c:pt idx="6" formatCode="General">
                  <c:v>1.03158E-3</c:v>
                </c:pt>
                <c:pt idx="7" formatCode="General">
                  <c:v>1.62403E-3</c:v>
                </c:pt>
                <c:pt idx="8" formatCode="General">
                  <c:v>4.6165800000000003E-3</c:v>
                </c:pt>
                <c:pt idx="9" formatCode="General">
                  <c:v>1.1067199999999999E-2</c:v>
                </c:pt>
                <c:pt idx="10" formatCode="General">
                  <c:v>3.4997399999999998E-2</c:v>
                </c:pt>
                <c:pt idx="11" formatCode="General">
                  <c:v>9.5138100000000003E-2</c:v>
                </c:pt>
                <c:pt idx="12" formatCode="General">
                  <c:v>0.26605000000000001</c:v>
                </c:pt>
                <c:pt idx="13" formatCode="General">
                  <c:v>0.72023099999999995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fibonacci!$I$4</c:f>
              <c:strCache>
                <c:ptCount val="1"/>
                <c:pt idx="0">
                  <c:v>16 Cores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fibonacci!$I$5:$I$18</c:f>
              <c:numCache>
                <c:formatCode>0.00E+00</c:formatCode>
                <c:ptCount val="14"/>
                <c:pt idx="0">
                  <c:v>2.1347599999999999E-5</c:v>
                </c:pt>
                <c:pt idx="1">
                  <c:v>4.4969999999999998E-5</c:v>
                </c:pt>
                <c:pt idx="2">
                  <c:v>7.4961600000000004E-5</c:v>
                </c:pt>
                <c:pt idx="3" formatCode="General">
                  <c:v>1.03169E-4</c:v>
                </c:pt>
                <c:pt idx="4" formatCode="General">
                  <c:v>2.08507E-4</c:v>
                </c:pt>
                <c:pt idx="5" formatCode="General">
                  <c:v>3.5573499999999998E-4</c:v>
                </c:pt>
                <c:pt idx="6" formatCode="General">
                  <c:v>9.6256800000000002E-4</c:v>
                </c:pt>
                <c:pt idx="7" formatCode="General">
                  <c:v>2.1502299999999999E-3</c:v>
                </c:pt>
                <c:pt idx="8" formatCode="General">
                  <c:v>4.7725299999999997E-3</c:v>
                </c:pt>
                <c:pt idx="9" formatCode="General">
                  <c:v>1.5426499999999999E-2</c:v>
                </c:pt>
                <c:pt idx="10" formatCode="General">
                  <c:v>3.9457699999999998E-2</c:v>
                </c:pt>
                <c:pt idx="11" formatCode="General">
                  <c:v>9.4061599999999995E-2</c:v>
                </c:pt>
                <c:pt idx="12" formatCode="General">
                  <c:v>0.23691200000000001</c:v>
                </c:pt>
                <c:pt idx="13" formatCode="General">
                  <c:v>0.65468000000000004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fibonacci!$J$4</c:f>
              <c:strCache>
                <c:ptCount val="1"/>
                <c:pt idx="0">
                  <c:v>20 Cores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1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1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fibonacci!$J$5:$J$18</c:f>
              <c:numCache>
                <c:formatCode>0.00E+00</c:formatCode>
                <c:ptCount val="14"/>
                <c:pt idx="0">
                  <c:v>2.1382600000000001E-5</c:v>
                </c:pt>
                <c:pt idx="1">
                  <c:v>5.1234299999999998E-5</c:v>
                </c:pt>
                <c:pt idx="2">
                  <c:v>7.5346700000000001E-5</c:v>
                </c:pt>
                <c:pt idx="3" formatCode="General">
                  <c:v>1.09048E-4</c:v>
                </c:pt>
                <c:pt idx="4" formatCode="General">
                  <c:v>1.8866400000000001E-4</c:v>
                </c:pt>
                <c:pt idx="5" formatCode="General">
                  <c:v>6.5253700000000002E-4</c:v>
                </c:pt>
                <c:pt idx="6" formatCode="General">
                  <c:v>7.7957299999999998E-4</c:v>
                </c:pt>
                <c:pt idx="7" formatCode="General">
                  <c:v>2.6133300000000001E-3</c:v>
                </c:pt>
                <c:pt idx="8" formatCode="General">
                  <c:v>1.02807E-2</c:v>
                </c:pt>
                <c:pt idx="9" formatCode="General">
                  <c:v>1.6638099999999999E-2</c:v>
                </c:pt>
                <c:pt idx="10" formatCode="General">
                  <c:v>4.8350600000000001E-2</c:v>
                </c:pt>
                <c:pt idx="11" formatCode="General">
                  <c:v>0.103934</c:v>
                </c:pt>
                <c:pt idx="12" formatCode="General">
                  <c:v>0.24748500000000001</c:v>
                </c:pt>
                <c:pt idx="13" formatCode="General">
                  <c:v>0.64100100000000004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fibonacci!$K$4</c:f>
              <c:strCache>
                <c:ptCount val="1"/>
                <c:pt idx="0">
                  <c:v>24 Cores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fibonacci!$K$5:$K$18</c:f>
              <c:numCache>
                <c:formatCode>0.00E+00</c:formatCode>
                <c:ptCount val="14"/>
                <c:pt idx="0">
                  <c:v>2.1872500000000001E-5</c:v>
                </c:pt>
                <c:pt idx="1">
                  <c:v>4.90996E-5</c:v>
                </c:pt>
                <c:pt idx="2">
                  <c:v>7.5206700000000006E-5</c:v>
                </c:pt>
                <c:pt idx="3" formatCode="General">
                  <c:v>1.02889E-4</c:v>
                </c:pt>
                <c:pt idx="4" formatCode="General">
                  <c:v>1.8453400000000001E-4</c:v>
                </c:pt>
                <c:pt idx="5" formatCode="General">
                  <c:v>4.0056599999999999E-4</c:v>
                </c:pt>
                <c:pt idx="6" formatCode="General">
                  <c:v>1.13356E-3</c:v>
                </c:pt>
                <c:pt idx="7" formatCode="General">
                  <c:v>3.22916E-3</c:v>
                </c:pt>
                <c:pt idx="8" formatCode="General">
                  <c:v>8.2304600000000002E-3</c:v>
                </c:pt>
                <c:pt idx="9" formatCode="General">
                  <c:v>1.9065599999999999E-2</c:v>
                </c:pt>
                <c:pt idx="10" formatCode="General">
                  <c:v>4.6783400000000003E-2</c:v>
                </c:pt>
                <c:pt idx="11" formatCode="General">
                  <c:v>0.112816</c:v>
                </c:pt>
                <c:pt idx="12" formatCode="General">
                  <c:v>0.24457300000000001</c:v>
                </c:pt>
                <c:pt idx="13" formatCode="General">
                  <c:v>0.66008999999999995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fibonacci!$A$4</c:f>
              <c:strCache>
                <c:ptCount val="1"/>
                <c:pt idx="0">
                  <c:v>Serial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3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3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fibonacci!$A$5:$A$18</c:f>
              <c:numCache>
                <c:formatCode>0.00E+00</c:formatCode>
                <c:ptCount val="14"/>
                <c:pt idx="0">
                  <c:v>3.5000000000000002E-8</c:v>
                </c:pt>
                <c:pt idx="1">
                  <c:v>7.0000000000000005E-8</c:v>
                </c:pt>
                <c:pt idx="2">
                  <c:v>2.1E-7</c:v>
                </c:pt>
                <c:pt idx="3">
                  <c:v>4.5499999999999998E-7</c:v>
                </c:pt>
                <c:pt idx="4">
                  <c:v>1.1199000000000001E-6</c:v>
                </c:pt>
                <c:pt idx="5">
                  <c:v>3.0796999999999999E-6</c:v>
                </c:pt>
                <c:pt idx="6">
                  <c:v>7.4892000000000002E-6</c:v>
                </c:pt>
                <c:pt idx="7">
                  <c:v>1.8372900000000002E-5</c:v>
                </c:pt>
                <c:pt idx="8">
                  <c:v>4.8084599999999997E-5</c:v>
                </c:pt>
                <c:pt idx="9" formatCode="General">
                  <c:v>1.7106099999999999E-4</c:v>
                </c:pt>
                <c:pt idx="10" formatCode="General">
                  <c:v>3.7942800000000001E-4</c:v>
                </c:pt>
                <c:pt idx="11" formatCode="General">
                  <c:v>1.02983E-3</c:v>
                </c:pt>
                <c:pt idx="12" formatCode="General">
                  <c:v>2.4650900000000001E-3</c:v>
                </c:pt>
                <c:pt idx="13" formatCode="General">
                  <c:v>6.5593200000000004E-3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fibonacci!$X$3</c:f>
              <c:strCache>
                <c:ptCount val="1"/>
                <c:pt idx="0">
                  <c:v>std::future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fibonacci!$W$4:$W$16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28</c:v>
                </c:pt>
              </c:numCache>
            </c:numRef>
          </c:xVal>
          <c:yVal>
            <c:numRef>
              <c:f>fibonacci!$X$4:$X$16</c:f>
              <c:numCache>
                <c:formatCode>General</c:formatCode>
                <c:ptCount val="13"/>
                <c:pt idx="0">
                  <c:v>1.8939899999999999E-2</c:v>
                </c:pt>
                <c:pt idx="1">
                  <c:v>3.00197E-2</c:v>
                </c:pt>
                <c:pt idx="2">
                  <c:v>3.3239299999999999E-2</c:v>
                </c:pt>
                <c:pt idx="3">
                  <c:v>3.3673300000000003E-2</c:v>
                </c:pt>
                <c:pt idx="4">
                  <c:v>4.1666399999999999E-2</c:v>
                </c:pt>
                <c:pt idx="5">
                  <c:v>3.2343400000000001E-2</c:v>
                </c:pt>
                <c:pt idx="6">
                  <c:v>3.5594500000000001E-2</c:v>
                </c:pt>
                <c:pt idx="7">
                  <c:v>5.8541500000000003E-2</c:v>
                </c:pt>
                <c:pt idx="8">
                  <c:v>6.1029699999999999E-2</c:v>
                </c:pt>
                <c:pt idx="9">
                  <c:v>7.1283600000000003E-2</c:v>
                </c:pt>
                <c:pt idx="10">
                  <c:v>0.103449</c:v>
                </c:pt>
                <c:pt idx="11">
                  <c:v>0.27285100000000001</c:v>
                </c:pt>
                <c:pt idx="12">
                  <c:v>1.4418200000000001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270608"/>
        <c:axId val="227274528"/>
      </c:scatterChart>
      <c:valAx>
        <c:axId val="227270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Fibonacci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74528"/>
        <c:crossesAt val="1.0000000000000005E-8"/>
        <c:crossBetween val="midCat"/>
      </c:valAx>
      <c:valAx>
        <c:axId val="2272745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70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Fibonacci - Scaling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Parallel </a:t>
            </a:r>
            <a:r>
              <a:rPr lang="en-US" dirty="0"/>
              <a:t>Version)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fibonacci!$C$53</c:f>
              <c:strCache>
                <c:ptCount val="1"/>
                <c:pt idx="0">
                  <c:v>Fib(2)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fibonacci!$D$53:$K$53</c:f>
              <c:numCache>
                <c:formatCode>0.00E+00</c:formatCode>
                <c:ptCount val="8"/>
                <c:pt idx="0">
                  <c:v>1</c:v>
                </c:pt>
                <c:pt idx="1">
                  <c:v>0.85602623971536584</c:v>
                </c:pt>
                <c:pt idx="2">
                  <c:v>0.7746430691525219</c:v>
                </c:pt>
                <c:pt idx="3">
                  <c:v>0.61110758338228066</c:v>
                </c:pt>
                <c:pt idx="4">
                  <c:v>0.55137322304579806</c:v>
                </c:pt>
                <c:pt idx="5">
                  <c:v>0.36065412505387029</c:v>
                </c:pt>
                <c:pt idx="6">
                  <c:v>0.3600637901845426</c:v>
                </c:pt>
                <c:pt idx="7">
                  <c:v>0.35199908560978399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fibonacci!$C$54</c:f>
              <c:strCache>
                <c:ptCount val="1"/>
                <c:pt idx="0">
                  <c:v>Fib(4)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fibonacci!$D$54:$K$54</c:f>
              <c:numCache>
                <c:formatCode>0.00E+00</c:formatCode>
                <c:ptCount val="8"/>
                <c:pt idx="0">
                  <c:v>1</c:v>
                </c:pt>
                <c:pt idx="1">
                  <c:v>0.93343309070312031</c:v>
                </c:pt>
                <c:pt idx="2">
                  <c:v>0.83576248670620434</c:v>
                </c:pt>
                <c:pt idx="3">
                  <c:v>0.76207862841997742</c:v>
                </c:pt>
                <c:pt idx="4">
                  <c:v>0.67558984776543152</c:v>
                </c:pt>
                <c:pt idx="5">
                  <c:v>0.49105181231932404</c:v>
                </c:pt>
                <c:pt idx="6">
                  <c:v>0.43101203685812045</c:v>
                </c:pt>
                <c:pt idx="7">
                  <c:v>0.44975111813538199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fibonacci!$C$56</c:f>
              <c:strCache>
                <c:ptCount val="1"/>
                <c:pt idx="0">
                  <c:v>Fib(8)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fibonacci!$D$56:$K$56</c:f>
              <c:numCache>
                <c:formatCode>0.00E+00</c:formatCode>
                <c:ptCount val="8"/>
                <c:pt idx="0">
                  <c:v>1</c:v>
                </c:pt>
                <c:pt idx="1">
                  <c:v>0.8417228067519491</c:v>
                </c:pt>
                <c:pt idx="2">
                  <c:v>1.4238216979159108</c:v>
                </c:pt>
                <c:pt idx="3">
                  <c:v>1.6034472192615539</c:v>
                </c:pt>
                <c:pt idx="4">
                  <c:v>1.495291914733399</c:v>
                </c:pt>
                <c:pt idx="5">
                  <c:v>1.2934117806705503</c:v>
                </c:pt>
                <c:pt idx="6">
                  <c:v>1.2236813146504291</c:v>
                </c:pt>
                <c:pt idx="7">
                  <c:v>1.296931644782241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fibonacci!$C$58</c:f>
              <c:strCache>
                <c:ptCount val="1"/>
                <c:pt idx="0">
                  <c:v>Fib(12)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fibonacci!$D$58:$K$58</c:f>
              <c:numCache>
                <c:formatCode>0.00E+00</c:formatCode>
                <c:ptCount val="8"/>
                <c:pt idx="0">
                  <c:v>1</c:v>
                </c:pt>
                <c:pt idx="1">
                  <c:v>1.1976373076739864</c:v>
                </c:pt>
                <c:pt idx="2">
                  <c:v>2.1441160417835321</c:v>
                </c:pt>
                <c:pt idx="3">
                  <c:v>3.2254836557705131</c:v>
                </c:pt>
                <c:pt idx="4">
                  <c:v>3.5592852423946897</c:v>
                </c:pt>
                <c:pt idx="5">
                  <c:v>3.1804292521118249</c:v>
                </c:pt>
                <c:pt idx="6">
                  <c:v>1.7338327175317261</c:v>
                </c:pt>
                <c:pt idx="7">
                  <c:v>2.8244783631161905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fibonacci!$C$60</c:f>
              <c:strCache>
                <c:ptCount val="1"/>
                <c:pt idx="0">
                  <c:v>Fib(16)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fibonacci!$D$60:$K$60</c:f>
              <c:numCache>
                <c:formatCode>0.00E+00</c:formatCode>
                <c:ptCount val="8"/>
                <c:pt idx="0">
                  <c:v>1</c:v>
                </c:pt>
                <c:pt idx="1">
                  <c:v>1.2118390768357663</c:v>
                </c:pt>
                <c:pt idx="2">
                  <c:v>2.2387127775755369</c:v>
                </c:pt>
                <c:pt idx="3">
                  <c:v>3.8583869138144786</c:v>
                </c:pt>
                <c:pt idx="4">
                  <c:v>4.7333977820606759</c:v>
                </c:pt>
                <c:pt idx="5">
                  <c:v>3.575050110918367</c:v>
                </c:pt>
                <c:pt idx="6">
                  <c:v>2.9415267111310088</c:v>
                </c:pt>
                <c:pt idx="7">
                  <c:v>2.3805509792020216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fibonacci!$C$62</c:f>
              <c:strCache>
                <c:ptCount val="1"/>
                <c:pt idx="0">
                  <c:v>Fib(20)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fibonacci!$D$62:$K$62</c:f>
              <c:numCache>
                <c:formatCode>0.00E+00</c:formatCode>
                <c:ptCount val="8"/>
                <c:pt idx="0">
                  <c:v>1</c:v>
                </c:pt>
                <c:pt idx="1">
                  <c:v>1.3075511682971426</c:v>
                </c:pt>
                <c:pt idx="2">
                  <c:v>2.4772709131545341</c:v>
                </c:pt>
                <c:pt idx="3">
                  <c:v>4.4070702839331739</c:v>
                </c:pt>
                <c:pt idx="4">
                  <c:v>5.608509830851526</c:v>
                </c:pt>
                <c:pt idx="5">
                  <c:v>4.0236281723009109</c:v>
                </c:pt>
                <c:pt idx="6">
                  <c:v>3.7306242900331168</c:v>
                </c:pt>
                <c:pt idx="7">
                  <c:v>3.2556279372272576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fibonacci!$C$64</c:f>
              <c:strCache>
                <c:ptCount val="1"/>
                <c:pt idx="0">
                  <c:v>Fib(24)</c:v>
                </c:pt>
              </c:strCache>
            </c:strRef>
          </c:tx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fibonacci!$D$64:$K$64</c:f>
              <c:numCache>
                <c:formatCode>0.00E+00</c:formatCode>
                <c:ptCount val="8"/>
                <c:pt idx="0">
                  <c:v>1</c:v>
                </c:pt>
                <c:pt idx="1">
                  <c:v>1.3380600640251119</c:v>
                </c:pt>
                <c:pt idx="2">
                  <c:v>2.5336767522383554</c:v>
                </c:pt>
                <c:pt idx="3">
                  <c:v>4.3228729868729232</c:v>
                </c:pt>
                <c:pt idx="4">
                  <c:v>5.6455195132128981</c:v>
                </c:pt>
                <c:pt idx="5">
                  <c:v>5.7101303826428644</c:v>
                </c:pt>
                <c:pt idx="6">
                  <c:v>5.1677410664460144</c:v>
                </c:pt>
                <c:pt idx="7">
                  <c:v>4.7608849808537794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fibonacci!$C$66</c:f>
              <c:strCache>
                <c:ptCount val="1"/>
                <c:pt idx="0">
                  <c:v>Fib(28)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fibonacci!$D$66:$K$66</c:f>
              <c:numCache>
                <c:formatCode>0.00E+00</c:formatCode>
                <c:ptCount val="8"/>
                <c:pt idx="0">
                  <c:v>1</c:v>
                </c:pt>
                <c:pt idx="1">
                  <c:v>1.3822242444190596</c:v>
                </c:pt>
                <c:pt idx="2">
                  <c:v>2.6540534846832555</c:v>
                </c:pt>
                <c:pt idx="3">
                  <c:v>4.5988958604429442</c:v>
                </c:pt>
                <c:pt idx="4">
                  <c:v>5.9473002411726243</c:v>
                </c:pt>
                <c:pt idx="5">
                  <c:v>6.542784261013014</c:v>
                </c:pt>
                <c:pt idx="6">
                  <c:v>6.6824076717509016</c:v>
                </c:pt>
                <c:pt idx="7">
                  <c:v>6.4891605690133165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273352"/>
        <c:axId val="227275704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fibonacci!$C$55</c15:sqref>
                        </c15:formulaRef>
                      </c:ext>
                    </c:extLst>
                    <c:strCache>
                      <c:ptCount val="1"/>
                      <c:pt idx="0">
                        <c:v>Fib(6)</c:v>
                      </c:pt>
                    </c:strCache>
                  </c:strRef>
                </c:tx>
                <c:spPr>
                  <a:ln w="9525" cap="rnd">
                    <a:solidFill>
                      <a:schemeClr val="accent3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fibonacci!$D$55:$K$55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1.1865143169922343</c:v>
                      </c:pt>
                      <c:pt idx="2">
                        <c:v>1.2932706366292934</c:v>
                      </c:pt>
                      <c:pt idx="3">
                        <c:v>1.347890651366858</c:v>
                      </c:pt>
                      <c:pt idx="4">
                        <c:v>1.2164082401151846</c:v>
                      </c:pt>
                      <c:pt idx="5">
                        <c:v>0.87908609207914457</c:v>
                      </c:pt>
                      <c:pt idx="6">
                        <c:v>0.87459304787070968</c:v>
                      </c:pt>
                      <c:pt idx="7">
                        <c:v>0.87622113455317141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fibonacci!$C$57</c15:sqref>
                        </c15:formulaRef>
                      </c:ext>
                    </c:extLst>
                    <c:strCache>
                      <c:ptCount val="1"/>
                      <c:pt idx="0">
                        <c:v>Fib(10)</c:v>
                      </c:pt>
                    </c:strCache>
                  </c:strRef>
                </c:tx>
                <c:spPr>
                  <a:ln w="9525" cap="rnd">
                    <a:solidFill>
                      <a:schemeClr val="accent5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5">
                            <a:shade val="85000"/>
                            <a:satMod val="130000"/>
                          </a:schemeClr>
                        </a:gs>
                        <a:gs pos="34000">
                          <a:schemeClr val="accent5">
                            <a:shade val="87000"/>
                            <a:satMod val="125000"/>
                          </a:schemeClr>
                        </a:gs>
                        <a:gs pos="70000">
                          <a:schemeClr val="accent5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5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5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fibonacci!$D$57:$K$57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1.1094987103285858</c:v>
                      </c:pt>
                      <c:pt idx="2">
                        <c:v>1.7861346813504242</c:v>
                      </c:pt>
                      <c:pt idx="3">
                        <c:v>2.5006698177590172</c:v>
                      </c:pt>
                      <c:pt idx="4">
                        <c:v>2.5411184527364141</c:v>
                      </c:pt>
                      <c:pt idx="5">
                        <c:v>1.8979506683228859</c:v>
                      </c:pt>
                      <c:pt idx="6">
                        <c:v>2.097570283678921</c:v>
                      </c:pt>
                      <c:pt idx="7">
                        <c:v>2.1445153738606435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fibonacci!$C$59</c15:sqref>
                        </c15:formulaRef>
                      </c:ext>
                    </c:extLst>
                    <c:strCache>
                      <c:ptCount val="1"/>
                      <c:pt idx="0">
                        <c:v>Fib(14)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1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1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1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1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fibonacci!$D$59:$K$59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1.1511385262595573</c:v>
                      </c:pt>
                      <c:pt idx="2">
                        <c:v>1.9366802415391096</c:v>
                      </c:pt>
                      <c:pt idx="3">
                        <c:v>3.3297439029984623</c:v>
                      </c:pt>
                      <c:pt idx="4">
                        <c:v>2.6737819655286064</c:v>
                      </c:pt>
                      <c:pt idx="5">
                        <c:v>2.8654806725343041</c:v>
                      </c:pt>
                      <c:pt idx="6">
                        <c:v>3.5381163790947094</c:v>
                      </c:pt>
                      <c:pt idx="7">
                        <c:v>2.4332368820353576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fibonacci!$C$61</c15:sqref>
                        </c15:formulaRef>
                      </c:ext>
                    </c:extLst>
                    <c:strCache>
                      <c:ptCount val="1"/>
                      <c:pt idx="0">
                        <c:v>Fib(18)</c:v>
                      </c:pt>
                    </c:strCache>
                  </c:strRef>
                </c:tx>
                <c:spPr>
                  <a:ln w="95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fibonacci!$D$61:$K$61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1.2221559777975186</c:v>
                      </c:pt>
                      <c:pt idx="2">
                        <c:v>2.2276569779256667</c:v>
                      </c:pt>
                      <c:pt idx="3">
                        <c:v>3.6271128860169539</c:v>
                      </c:pt>
                      <c:pt idx="4">
                        <c:v>4.4403216233662146</c:v>
                      </c:pt>
                      <c:pt idx="5">
                        <c:v>4.2952270598613316</c:v>
                      </c:pt>
                      <c:pt idx="6">
                        <c:v>1.993940101354966</c:v>
                      </c:pt>
                      <c:pt idx="7">
                        <c:v>2.4906384333317941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fibonacci!$C$63</c15:sqref>
                        </c15:formulaRef>
                      </c:ext>
                    </c:extLst>
                    <c:strCache>
                      <c:ptCount val="1"/>
                      <c:pt idx="0">
                        <c:v>Fib(22)</c:v>
                      </c:pt>
                    </c:strCache>
                  </c:strRef>
                </c:tx>
                <c:spPr>
                  <a:ln w="95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5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5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5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5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5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fibonacci!$D$63:$K$63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1.381511746680286</c:v>
                      </c:pt>
                      <c:pt idx="2">
                        <c:v>2.6743004956797312</c:v>
                      </c:pt>
                      <c:pt idx="3">
                        <c:v>4.3711413689520908</c:v>
                      </c:pt>
                      <c:pt idx="4">
                        <c:v>5.6422762833810518</c:v>
                      </c:pt>
                      <c:pt idx="5">
                        <c:v>5.0044731446587107</c:v>
                      </c:pt>
                      <c:pt idx="6">
                        <c:v>4.0840237763336962</c:v>
                      </c:pt>
                      <c:pt idx="7">
                        <c:v>4.2208347405276232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fibonacci!$C$65</c15:sqref>
                        </c15:formulaRef>
                      </c:ext>
                    </c:extLst>
                    <c:strCache>
                      <c:ptCount val="1"/>
                      <c:pt idx="0">
                        <c:v>Fib(26)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lumMod val="80000"/>
                            <a:lumOff val="20000"/>
                            <a:shade val="85000"/>
                            <a:satMod val="130000"/>
                          </a:schemeClr>
                        </a:gs>
                        <a:gs pos="34000">
                          <a:schemeClr val="accent1">
                            <a:lumMod val="80000"/>
                            <a:lumOff val="20000"/>
                            <a:shade val="87000"/>
                            <a:satMod val="125000"/>
                          </a:schemeClr>
                        </a:gs>
                        <a:gs pos="70000">
                          <a:schemeClr val="accent1">
                            <a:lumMod val="80000"/>
                            <a:lumOff val="2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1">
                            <a:lumMod val="80000"/>
                            <a:lumOff val="2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fibonacci!$D$65:$K$65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1.3197528669215042</c:v>
                      </c:pt>
                      <c:pt idx="2">
                        <c:v>2.5309897453820125</c:v>
                      </c:pt>
                      <c:pt idx="3">
                        <c:v>4.4392182426007549</c:v>
                      </c:pt>
                      <c:pt idx="4">
                        <c:v>5.5801165194512308</c:v>
                      </c:pt>
                      <c:pt idx="5">
                        <c:v>6.2664195988383868</c:v>
                      </c:pt>
                      <c:pt idx="6">
                        <c:v>5.9987069923429699</c:v>
                      </c:pt>
                      <c:pt idx="7">
                        <c:v>6.0701303905173507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27273352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75704"/>
        <c:crosses val="autoZero"/>
        <c:crossBetween val="midCat"/>
      </c:valAx>
      <c:valAx>
        <c:axId val="22727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73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Fibonacci(40), 12 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26291901305764"/>
          <c:y val="0.13466372896048545"/>
          <c:w val="0.67806226099671818"/>
          <c:h val="0.70534614365864823"/>
        </c:manualLayout>
      </c:layout>
      <c:scatterChart>
        <c:scatterStyle val="lineMarker"/>
        <c:varyColors val="0"/>
        <c:ser>
          <c:idx val="0"/>
          <c:order val="0"/>
          <c:tx>
            <c:strRef>
              <c:f>fibonacci_threshold!$E$4</c:f>
              <c:strCache>
                <c:ptCount val="1"/>
                <c:pt idx="0">
                  <c:v>Serial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fibonacci_threshold!$C$6:$C$23</c:f>
              <c:numCache>
                <c:formatCode>General</c:formatCode>
                <c:ptCount val="1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  <c:pt idx="9">
                  <c:v>24</c:v>
                </c:pt>
                <c:pt idx="10">
                  <c:v>26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</c:numCache>
            </c:numRef>
          </c:xVal>
          <c:yVal>
            <c:numRef>
              <c:f>fibonacci_threshold!$H$6:$H$23</c:f>
              <c:numCache>
                <c:formatCode>General</c:formatCode>
                <c:ptCount val="18"/>
                <c:pt idx="0">
                  <c:v>3.7521</c:v>
                </c:pt>
                <c:pt idx="1">
                  <c:v>3.7521</c:v>
                </c:pt>
                <c:pt idx="2">
                  <c:v>3.7521</c:v>
                </c:pt>
                <c:pt idx="3">
                  <c:v>3.7521</c:v>
                </c:pt>
                <c:pt idx="4">
                  <c:v>3.7521</c:v>
                </c:pt>
                <c:pt idx="5">
                  <c:v>3.7521</c:v>
                </c:pt>
                <c:pt idx="6">
                  <c:v>3.7521</c:v>
                </c:pt>
                <c:pt idx="7">
                  <c:v>3.7521</c:v>
                </c:pt>
                <c:pt idx="8">
                  <c:v>3.7521</c:v>
                </c:pt>
                <c:pt idx="9">
                  <c:v>3.7521</c:v>
                </c:pt>
                <c:pt idx="10">
                  <c:v>3.7521</c:v>
                </c:pt>
                <c:pt idx="11">
                  <c:v>3.7521</c:v>
                </c:pt>
                <c:pt idx="12">
                  <c:v>3.7521</c:v>
                </c:pt>
                <c:pt idx="13">
                  <c:v>3.7521</c:v>
                </c:pt>
                <c:pt idx="14">
                  <c:v>3.7521</c:v>
                </c:pt>
                <c:pt idx="15">
                  <c:v>3.7521</c:v>
                </c:pt>
                <c:pt idx="16">
                  <c:v>3.7521</c:v>
                </c:pt>
                <c:pt idx="17">
                  <c:v>3.7521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fibonacci_threshold!$K$4</c:f>
              <c:strCache>
                <c:ptCount val="1"/>
                <c:pt idx="0">
                  <c:v>Parallelized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fibonacci_threshold!$C$6:$C$23</c:f>
              <c:numCache>
                <c:formatCode>General</c:formatCode>
                <c:ptCount val="1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  <c:pt idx="9">
                  <c:v>24</c:v>
                </c:pt>
                <c:pt idx="10">
                  <c:v>26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</c:numCache>
            </c:numRef>
          </c:xVal>
          <c:yVal>
            <c:numRef>
              <c:f>fibonacci_threshold!$K$6:$K$23</c:f>
              <c:numCache>
                <c:formatCode>General</c:formatCode>
                <c:ptCount val="18"/>
                <c:pt idx="0">
                  <c:v>40.351114648175034</c:v>
                </c:pt>
                <c:pt idx="1">
                  <c:v>14.583145363272205</c:v>
                </c:pt>
                <c:pt idx="2">
                  <c:v>5.2704399999999998</c:v>
                </c:pt>
                <c:pt idx="3">
                  <c:v>1.9047700000000001</c:v>
                </c:pt>
                <c:pt idx="4">
                  <c:v>0.74361299999999997</c:v>
                </c:pt>
                <c:pt idx="5">
                  <c:v>0.33626299999999998</c:v>
                </c:pt>
                <c:pt idx="6">
                  <c:v>0.19795699999999999</c:v>
                </c:pt>
                <c:pt idx="7">
                  <c:v>0.15049399999999999</c:v>
                </c:pt>
                <c:pt idx="8">
                  <c:v>0.13741100000000001</c:v>
                </c:pt>
                <c:pt idx="9">
                  <c:v>0.13358100000000001</c:v>
                </c:pt>
                <c:pt idx="10">
                  <c:v>0.132605</c:v>
                </c:pt>
                <c:pt idx="11">
                  <c:v>0.13283900000000001</c:v>
                </c:pt>
                <c:pt idx="12">
                  <c:v>0.13504099999999999</c:v>
                </c:pt>
                <c:pt idx="13">
                  <c:v>0.140565</c:v>
                </c:pt>
                <c:pt idx="14">
                  <c:v>0.15531900000000001</c:v>
                </c:pt>
                <c:pt idx="15">
                  <c:v>0.21871199999999999</c:v>
                </c:pt>
                <c:pt idx="16">
                  <c:v>0.5</c:v>
                </c:pt>
                <c:pt idx="17">
                  <c:v>3.76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272568"/>
        <c:axId val="227269824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fibonacci_threshold!$J$4</c15:sqref>
                        </c15:formulaRef>
                      </c:ext>
                    </c:extLst>
                    <c:strCache>
                      <c:ptCount val="1"/>
                      <c:pt idx="0">
                        <c:v>4th Attempt</c:v>
                      </c:pt>
                    </c:strCache>
                  </c:strRef>
                </c:tx>
                <c:spPr>
                  <a:ln w="9525" cap="rnd">
                    <a:solidFill>
                      <a:schemeClr val="accent3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fibonacci_threshold!$C$6:$C$23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6</c:v>
                      </c:pt>
                      <c:pt idx="1">
                        <c:v>8</c:v>
                      </c:pt>
                      <c:pt idx="2">
                        <c:v>10</c:v>
                      </c:pt>
                      <c:pt idx="3">
                        <c:v>12</c:v>
                      </c:pt>
                      <c:pt idx="4">
                        <c:v>14</c:v>
                      </c:pt>
                      <c:pt idx="5">
                        <c:v>16</c:v>
                      </c:pt>
                      <c:pt idx="6">
                        <c:v>18</c:v>
                      </c:pt>
                      <c:pt idx="7">
                        <c:v>20</c:v>
                      </c:pt>
                      <c:pt idx="8">
                        <c:v>22</c:v>
                      </c:pt>
                      <c:pt idx="9">
                        <c:v>24</c:v>
                      </c:pt>
                      <c:pt idx="10">
                        <c:v>26</c:v>
                      </c:pt>
                      <c:pt idx="11">
                        <c:v>28</c:v>
                      </c:pt>
                      <c:pt idx="12">
                        <c:v>30</c:v>
                      </c:pt>
                      <c:pt idx="13">
                        <c:v>32</c:v>
                      </c:pt>
                      <c:pt idx="14">
                        <c:v>34</c:v>
                      </c:pt>
                      <c:pt idx="15">
                        <c:v>36</c:v>
                      </c:pt>
                      <c:pt idx="16">
                        <c:v>38</c:v>
                      </c:pt>
                      <c:pt idx="17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fibonacci_threshold!$J$6:$J$23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66.855290563451589</c:v>
                      </c:pt>
                      <c:pt idx="1">
                        <c:v>24.724104047939434</c:v>
                      </c:pt>
                      <c:pt idx="2">
                        <c:v>9.1433499999999999</c:v>
                      </c:pt>
                      <c:pt idx="3">
                        <c:v>3.3813499999999999</c:v>
                      </c:pt>
                      <c:pt idx="4">
                        <c:v>1.25563</c:v>
                      </c:pt>
                      <c:pt idx="5">
                        <c:v>0.52891900000000003</c:v>
                      </c:pt>
                      <c:pt idx="6">
                        <c:v>0.260106</c:v>
                      </c:pt>
                      <c:pt idx="7">
                        <c:v>0.17316799999999999</c:v>
                      </c:pt>
                      <c:pt idx="8">
                        <c:v>0.14441300000000001</c:v>
                      </c:pt>
                      <c:pt idx="9">
                        <c:v>0.13200000000000001</c:v>
                      </c:pt>
                      <c:pt idx="10">
                        <c:v>0.129609</c:v>
                      </c:pt>
                      <c:pt idx="11">
                        <c:v>0.13</c:v>
                      </c:pt>
                      <c:pt idx="12">
                        <c:v>0.134133</c:v>
                      </c:pt>
                      <c:pt idx="13">
                        <c:v>0.140568</c:v>
                      </c:pt>
                      <c:pt idx="14">
                        <c:v>0.157308</c:v>
                      </c:pt>
                      <c:pt idx="15">
                        <c:v>0.21945100000000001</c:v>
                      </c:pt>
                      <c:pt idx="16">
                        <c:v>0.35614499999999999</c:v>
                      </c:pt>
                      <c:pt idx="17">
                        <c:v>0.92061499999999996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27272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Serial 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69824"/>
        <c:crossesAt val="0.1"/>
        <c:crossBetween val="midCat"/>
      </c:valAx>
      <c:valAx>
        <c:axId val="22726982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72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0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91D8-4CA3-4478-A63D-43DE01745F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91D8-4CA3-4478-A63D-43DE01745F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AD34-A97B-4D40-BD83-916B33E6C4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tutorials/blob/master/examples/03_fibonacci/fibonacci_futures.cp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HPX Workshop (3)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Examples: Fibonacci </a:t>
            </a:r>
            <a:r>
              <a:rPr lang="en-US" dirty="0"/>
              <a:t>(parallelism for recursive algorithms)</a:t>
            </a:r>
          </a:p>
          <a:p>
            <a:endParaRPr lang="en-US" dirty="0" smtClean="0"/>
          </a:p>
          <a:p>
            <a:r>
              <a:rPr lang="en-US" dirty="0" smtClean="0"/>
              <a:t>Berkeley 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Stupidest Way to </a:t>
            </a:r>
            <a:br>
              <a:rPr lang="en-US" dirty="0"/>
            </a:br>
            <a:r>
              <a:rPr lang="en-US" dirty="0"/>
              <a:t>Calculate 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Computational complexity is O(2</a:t>
            </a:r>
            <a:r>
              <a:rPr lang="en-US" baseline="30000" dirty="0" smtClean="0"/>
              <a:t>n</a:t>
            </a:r>
            <a:r>
              <a:rPr lang="en-US" dirty="0" smtClean="0"/>
              <a:t>) – alright, however</a:t>
            </a:r>
          </a:p>
          <a:p>
            <a:r>
              <a:rPr lang="en-US" dirty="0" smtClean="0"/>
              <a:t>This algorithm is representative for a whole class of applications</a:t>
            </a:r>
          </a:p>
          <a:p>
            <a:pPr lvl="1"/>
            <a:r>
              <a:rPr lang="en-US" dirty="0" smtClean="0"/>
              <a:t>Tree based recursive data structures</a:t>
            </a:r>
          </a:p>
          <a:p>
            <a:pPr lvl="2"/>
            <a:r>
              <a:rPr lang="en-US" dirty="0" smtClean="0"/>
              <a:t>Adaptive Mesh Refinement – important method for wide range of physics simulations</a:t>
            </a:r>
          </a:p>
          <a:p>
            <a:pPr lvl="2"/>
            <a:r>
              <a:rPr lang="en-US" dirty="0" smtClean="0"/>
              <a:t>Game theory</a:t>
            </a:r>
          </a:p>
          <a:p>
            <a:pPr lvl="1"/>
            <a:r>
              <a:rPr lang="en-US" dirty="0" smtClean="0"/>
              <a:t>Graph based algorithms</a:t>
            </a:r>
          </a:p>
          <a:p>
            <a:pPr lvl="2"/>
            <a:r>
              <a:rPr lang="en-US" dirty="0" smtClean="0"/>
              <a:t>Breadth First Search</a:t>
            </a:r>
          </a:p>
          <a:p>
            <a:r>
              <a:rPr lang="en-US" dirty="0" smtClean="0"/>
              <a:t>Characterized by very tightly coupled data</a:t>
            </a:r>
            <a:r>
              <a:rPr lang="de-DE" dirty="0" smtClean="0"/>
              <a:t> dependencies between calculations</a:t>
            </a:r>
          </a:p>
          <a:p>
            <a:pPr lvl="1"/>
            <a:r>
              <a:rPr lang="en-US" dirty="0" smtClean="0"/>
              <a:t>But fork/join semantics make it simple to reason about parallelization</a:t>
            </a:r>
          </a:p>
          <a:p>
            <a:r>
              <a:rPr lang="en-US" dirty="0" smtClean="0"/>
              <a:t>Let’s spawn a new thread for every other sub tree on each recursion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Adding Real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101328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Calculate Fibonacci numbers in </a:t>
            </a:r>
            <a:r>
              <a:rPr lang="en-US" dirty="0" smtClean="0"/>
              <a:t>parallel (1</a:t>
            </a:r>
            <a:r>
              <a:rPr lang="en-US" baseline="30000" dirty="0" smtClean="0"/>
              <a:t>st</a:t>
            </a:r>
            <a:r>
              <a:rPr lang="en-US" dirty="0" smtClean="0"/>
              <a:t> attempt)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uint64_t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if we know the answer, we return the value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asynchronously calculate one of the sub-terms 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synchronously calculate the other sub-term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uint64_t r =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wait for the future and calculate the result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r;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1097280" y="2057400"/>
          <a:ext cx="60483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Parallelize It </a:t>
            </a:r>
            <a:r>
              <a:rPr lang="en-US" dirty="0" smtClean="0"/>
              <a:t>– Adding </a:t>
            </a:r>
            <a:r>
              <a:rPr lang="en-US" dirty="0"/>
              <a:t>Real Asynchrony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5091112" y="1838325"/>
          <a:ext cx="6072188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031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Chart bld="series"/>
        </p:bldSub>
      </p:bldGraphic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–Adding Real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wrong? While it does scale, it is still 100 times slower than the serial execution</a:t>
            </a:r>
          </a:p>
          <a:p>
            <a:r>
              <a:rPr lang="en-US" dirty="0" smtClean="0"/>
              <a:t>Creates a new future for each invocation of </a:t>
            </a:r>
            <a:r>
              <a:rPr lang="en-US" dirty="0" err="1" smtClean="0"/>
              <a:t>fibonacci</a:t>
            </a:r>
            <a:r>
              <a:rPr lang="en-US" dirty="0" smtClean="0"/>
              <a:t>() (spawns an HPX thread)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illions of threads with minimal work each</a:t>
            </a:r>
          </a:p>
          <a:p>
            <a:pPr lvl="1"/>
            <a:r>
              <a:rPr lang="en-US" dirty="0" smtClean="0"/>
              <a:t>Overheads of thread management (creation, scheduling, execution, deletion) are much larger than the amount of useful work</a:t>
            </a:r>
          </a:p>
          <a:p>
            <a:pPr lvl="2"/>
            <a:r>
              <a:rPr lang="en-US" dirty="0" smtClean="0"/>
              <a:t>Future overheads: ~1µs (</a:t>
            </a:r>
            <a:r>
              <a:rPr lang="en-US" dirty="0"/>
              <a:t>Thread overheads: </a:t>
            </a:r>
            <a:r>
              <a:rPr lang="en-US" dirty="0" smtClean="0"/>
              <a:t>~</a:t>
            </a:r>
            <a:r>
              <a:rPr lang="en-US" dirty="0"/>
              <a:t>4</a:t>
            </a:r>
            <a:r>
              <a:rPr lang="en-US" dirty="0" smtClean="0"/>
              <a:t>00ns)</a:t>
            </a:r>
          </a:p>
          <a:p>
            <a:pPr lvl="2"/>
            <a:r>
              <a:rPr lang="en-US" dirty="0" smtClean="0"/>
              <a:t>Useful work: ~50ns</a:t>
            </a:r>
          </a:p>
          <a:p>
            <a:r>
              <a:rPr lang="en-US" dirty="0" smtClean="0"/>
              <a:t>Let’s introduce the notion of granularity of work (grain size of work)</a:t>
            </a:r>
          </a:p>
          <a:p>
            <a:pPr lvl="1"/>
            <a:r>
              <a:rPr lang="en-US" dirty="0" smtClean="0"/>
              <a:t>The amount of work executed in one thread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</a:t>
            </a:r>
            <a:br>
              <a:rPr lang="en-US" dirty="0" smtClean="0"/>
            </a:br>
            <a:r>
              <a:rPr lang="en-US" dirty="0"/>
              <a:t>Introducing Control of Grain Size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Parallel calculation, switching to serial execution below given threshold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uint64_t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asynchronously calculate one of the sub-terms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synchronously calculate the other sub-term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uint64_t r =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wait for the future and calculate the result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r;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</a:t>
            </a:r>
            <a:br>
              <a:rPr lang="en-US" dirty="0" smtClean="0"/>
            </a:br>
            <a:r>
              <a:rPr lang="en-US" dirty="0" smtClean="0"/>
              <a:t>Introducing Control of Grain Size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/>
          </p:nvPr>
        </p:nvGraphicFramePr>
        <p:xfrm>
          <a:off x="2971800" y="1828800"/>
          <a:ext cx="655320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69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 Size Control - The New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Parallelizing code introduces Overheads (SLOW)</a:t>
            </a:r>
          </a:p>
          <a:p>
            <a:r>
              <a:rPr lang="en-US" dirty="0" smtClean="0"/>
              <a:t>Overheads are caused by code which</a:t>
            </a:r>
          </a:p>
          <a:p>
            <a:pPr lvl="1"/>
            <a:r>
              <a:rPr lang="en-US" dirty="0" smtClean="0"/>
              <a:t>Is executed in the parallel version only</a:t>
            </a:r>
          </a:p>
          <a:p>
            <a:pPr lvl="1"/>
            <a:r>
              <a:rPr lang="en-US" dirty="0" smtClean="0"/>
              <a:t>Is on the critical path (we can’t ‘hide’ it behind useful work)</a:t>
            </a:r>
          </a:p>
          <a:p>
            <a:pPr lvl="1"/>
            <a:r>
              <a:rPr lang="en-US" dirty="0" smtClean="0"/>
              <a:t>Is required for managing the parallel execution</a:t>
            </a:r>
          </a:p>
          <a:p>
            <a:pPr lvl="2"/>
            <a:r>
              <a:rPr lang="en-US" dirty="0" smtClean="0"/>
              <a:t>i.e. task queues, synchronization, data exchange</a:t>
            </a:r>
          </a:p>
          <a:p>
            <a:pPr lvl="2"/>
            <a:r>
              <a:rPr lang="en-US" dirty="0" smtClean="0"/>
              <a:t>NUMA and core affinities</a:t>
            </a:r>
          </a:p>
          <a:p>
            <a:r>
              <a:rPr lang="en-US" dirty="0" smtClean="0"/>
              <a:t>Controlling not only the amount of resources used but also the granularity of work is an important factor</a:t>
            </a:r>
          </a:p>
          <a:p>
            <a:r>
              <a:rPr lang="en-US" dirty="0" smtClean="0"/>
              <a:t>Controlling the grain size of work allows finding the sweet-spot between too much overheads and too little parallelism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901428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technique allowing to automatically transform code</a:t>
            </a:r>
          </a:p>
          <a:p>
            <a:pPr lvl="1"/>
            <a:r>
              <a:rPr lang="en-US" sz="2000" dirty="0" smtClean="0"/>
              <a:t>Delay direct execution in order to avoid synchronization</a:t>
            </a:r>
          </a:p>
          <a:p>
            <a:pPr lvl="1"/>
            <a:r>
              <a:rPr lang="en-US" sz="2000" dirty="0" smtClean="0"/>
              <a:t>Turns ‘straight’ code into ‘</a:t>
            </a:r>
            <a:r>
              <a:rPr lang="en-US" sz="2000" dirty="0" err="1" smtClean="0"/>
              <a:t>futurized</a:t>
            </a:r>
            <a:r>
              <a:rPr lang="en-US" sz="2000" dirty="0" smtClean="0"/>
              <a:t>’ code</a:t>
            </a:r>
          </a:p>
          <a:p>
            <a:pPr lvl="1"/>
            <a:r>
              <a:rPr lang="en-US" sz="2000" dirty="0" smtClean="0"/>
              <a:t>Code no longer calculates results, but generates an execution tree representing the original algorithm</a:t>
            </a:r>
          </a:p>
          <a:p>
            <a:pPr lvl="1"/>
            <a:r>
              <a:rPr lang="en-US" sz="2000" dirty="0" smtClean="0"/>
              <a:t>If the tree is executed it produces the same result as the original code</a:t>
            </a:r>
          </a:p>
          <a:p>
            <a:pPr lvl="1"/>
            <a:r>
              <a:rPr lang="en-US" sz="2000" dirty="0" smtClean="0"/>
              <a:t>The execution of the tree is performed with maximum speed, depending only on the data dependencies of the original code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901428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technique allowing to automatically transform code</a:t>
            </a:r>
          </a:p>
          <a:p>
            <a:pPr lvl="1"/>
            <a:r>
              <a:rPr lang="en-US" sz="2000" dirty="0" smtClean="0"/>
              <a:t>Simple transformation rules: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422664"/>
              </p:ext>
            </p:extLst>
          </p:nvPr>
        </p:nvGraphicFramePr>
        <p:xfrm>
          <a:off x="800100" y="2898313"/>
          <a:ext cx="1049274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363"/>
                <a:gridCol w="6020377"/>
              </a:tblGrid>
              <a:tr h="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</a:rPr>
                        <a:t>Straight Code</a:t>
                      </a:r>
                      <a:endParaRPr lang="en-US" baseline="0" dirty="0">
                        <a:latin typeface="+mn-lt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+mn-lt"/>
                        </a:rPr>
                        <a:t>Futurized</a:t>
                      </a:r>
                      <a:r>
                        <a:rPr lang="en-US" baseline="0" dirty="0" smtClean="0">
                          <a:latin typeface="+mn-lt"/>
                        </a:rPr>
                        <a:t> Code</a:t>
                      </a:r>
                      <a:endParaRPr lang="en-US" baseline="0" dirty="0">
                        <a:latin typeface="+mn-lt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T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 {…}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 {…}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rvalue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: n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make_ready_future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(n)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T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, …);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future&lt;future&lt;T&gt; 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, …);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Parallelize It </a:t>
            </a:r>
            <a:r>
              <a:rPr lang="en-US" dirty="0" smtClean="0"/>
              <a:t>– Apply </a:t>
            </a:r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24462" y="1862327"/>
            <a:ext cx="10058400" cy="389104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12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        &gt;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17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7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                 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                &gt;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        &gt;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dataflow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[](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future&lt;uint64_t&gt; f1, future&lt;uint64_t&gt; f2) {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f1.get() + f2.get();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}, 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);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4" y="1747378"/>
            <a:ext cx="1015481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Parallel way, </a:t>
            </a:r>
            <a:r>
              <a:rPr lang="en-US" dirty="0" err="1"/>
              <a:t>futurize</a:t>
            </a:r>
            <a:r>
              <a:rPr lang="en-US" dirty="0"/>
              <a:t> algorithm to remove suspension points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uint64_t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                  n 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 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future&lt;uint64_t&gt;   f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uint64_t  r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run HPX applications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Architecture of HPX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API of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Futures, etc.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Higher level parallel constructs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Hello world!</a:t>
            </a:r>
          </a:p>
          <a:p>
            <a:r>
              <a:rPr lang="en-US" dirty="0" smtClean="0"/>
              <a:t>Real world problems</a:t>
            </a:r>
          </a:p>
          <a:p>
            <a:pPr lvl="1"/>
            <a:r>
              <a:rPr lang="en-US" dirty="0" smtClean="0"/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Inner Futures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30928" cy="4351337"/>
          </a:xfrm>
        </p:spPr>
        <p:txBody>
          <a:bodyPr>
            <a:normAutofit fontScale="92500" lnSpcReduction="10000"/>
          </a:bodyPr>
          <a:lstStyle/>
          <a:p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n-2);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auto-unwrap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dataflow(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[](future&lt;uint64_t&gt; f1, future&lt;uint64_t&gt; f2)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f1.get() + f2.get();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Inner Futures (Alternative)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30928" cy="4351337"/>
          </a:xfrm>
        </p:spPr>
        <p:txBody>
          <a:bodyPr>
            <a:normAutofit fontScale="92500" lnSpcReduction="10000"/>
          </a:bodyPr>
          <a:lstStyle/>
          <a:p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n-2); 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when_all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(f, r)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.then(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[](tuple&lt;future&lt;uint64_t&gt;, future&lt;uint64_t&gt;&gt; t)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return get&lt;0&gt;(t).get() + get&lt;1&gt;(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t).get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});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Argument Futures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21246" y="6025366"/>
            <a:ext cx="526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Guess what? – This is </a:t>
            </a:r>
            <a:r>
              <a:rPr lang="en-US" dirty="0" smtClean="0">
                <a:solidFill>
                  <a:srgbClr val="C00000"/>
                </a:solidFill>
              </a:rPr>
              <a:t>10% faster than straight version!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n-2);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dataflow(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launch::sync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unwrapped(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[](uint64_t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uint64_t r2)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return r1 + r2;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f, r);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with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full sources see: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github.com/STEllAR-GROUP/tutorials/blob/master/examples/03_fibonacci/fibonacci_futures.cpp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running try using command line options: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hpx:print-counter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=/threads/count/cumulative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hpx:threads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=N (N number of cores to use)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41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5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Too much parallelism is as bad as is too little</a:t>
            </a:r>
          </a:p>
          <a:p>
            <a:pPr lvl="1"/>
            <a:r>
              <a:rPr lang="en-US" dirty="0" smtClean="0"/>
              <a:t>Sweet spot is determined by the Four Horsemen, mainly by contention</a:t>
            </a:r>
          </a:p>
          <a:p>
            <a:r>
              <a:rPr lang="en-US" dirty="0" smtClean="0"/>
              <a:t>Granularity control is crucial</a:t>
            </a:r>
          </a:p>
          <a:p>
            <a:pPr lvl="1"/>
            <a:r>
              <a:rPr lang="en-US" dirty="0" smtClean="0"/>
              <a:t>Optimal grain size depends very little on number of used resources</a:t>
            </a:r>
          </a:p>
          <a:p>
            <a:pPr lvl="1"/>
            <a:r>
              <a:rPr lang="en-US" dirty="0" smtClean="0"/>
              <a:t>Optimal grain size is determined by </a:t>
            </a:r>
            <a:r>
              <a:rPr lang="en-US" smtClean="0"/>
              <a:t>the SLOW factors, </a:t>
            </a:r>
            <a:r>
              <a:rPr lang="en-US" dirty="0" smtClean="0"/>
              <a:t>mainly by overheads, starvation, and latencies</a:t>
            </a:r>
          </a:p>
          <a:p>
            <a:r>
              <a:rPr lang="en-US" dirty="0" smtClean="0"/>
              <a:t>Even problems with (very) strong data dependencies can benefit from parallelization</a:t>
            </a:r>
          </a:p>
          <a:p>
            <a:r>
              <a:rPr lang="en-US" dirty="0" smtClean="0"/>
              <a:t>Doing more is not always bad</a:t>
            </a:r>
          </a:p>
          <a:p>
            <a:pPr lvl="1"/>
            <a:r>
              <a:rPr lang="en-US" dirty="0" smtClean="0"/>
              <a:t>While we added more overheads by </a:t>
            </a:r>
            <a:r>
              <a:rPr lang="en-US" dirty="0" err="1" smtClean="0"/>
              <a:t>futurizing</a:t>
            </a:r>
            <a:r>
              <a:rPr lang="en-US" dirty="0" smtClean="0"/>
              <a:t> the code, we still gained performance</a:t>
            </a:r>
          </a:p>
          <a:p>
            <a:pPr lvl="1"/>
            <a:r>
              <a:rPr lang="en-US" dirty="0" smtClean="0"/>
              <a:t>This is a result of the complex interplay of starvation, contention and overheads in modern hardware</a:t>
            </a:r>
          </a:p>
          <a:p>
            <a:r>
              <a:rPr lang="en-US" dirty="0" smtClean="0"/>
              <a:t>Avoid explicit suspension as much as possible, prefer continuation style execution flow</a:t>
            </a:r>
          </a:p>
          <a:p>
            <a:pPr lvl="1"/>
            <a:r>
              <a:rPr lang="en-US" dirty="0" smtClean="0"/>
              <a:t>Dataflow style programming is key to managing asynchrony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1691322"/>
            <a:ext cx="10485120" cy="44110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Things to Something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614675" cy="4273617"/>
          </a:xfrm>
        </p:spPr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emplate 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Compare&gt;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sort(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last, Compare 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= last - first;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sort_limit_per_task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::sort(first, last, 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(last);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... partitioning step (left out for brevity) ...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recursive sort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left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(&amp;sort&lt;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Compare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first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first+N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right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sort(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first+N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last,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dataflow(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right)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right;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::move(left),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::move(right));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1691322"/>
            <a:ext cx="10485120" cy="44110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Things to Something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614675" cy="4273617"/>
          </a:xfrm>
        </p:spPr>
        <p:txBody>
          <a:bodyPr>
            <a:normAutofit fontScale="85000" lnSpcReduction="10000"/>
          </a:bodyPr>
          <a:lstStyle/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emplate 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Compare&gt;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sort(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last, Compare 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= last - first;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sort_limit_per_task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::sort(first, last, 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co_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last;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... partitioning step (left out for brevity) ...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recursive sort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left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(&amp;sort&lt;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Compare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first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first+N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right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sort(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first+N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last,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co_return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left,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right;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Parallel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39"/>
          <a:stretch/>
        </p:blipFill>
        <p:spPr>
          <a:xfrm>
            <a:off x="2058956" y="2260838"/>
            <a:ext cx="1971675" cy="340567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38" name="Group 37"/>
          <p:cNvGrpSpPr/>
          <p:nvPr/>
        </p:nvGrpSpPr>
        <p:grpSpPr>
          <a:xfrm>
            <a:off x="4568822" y="2258290"/>
            <a:ext cx="2752725" cy="3397827"/>
            <a:chOff x="4187880" y="2265218"/>
            <a:chExt cx="2752725" cy="33978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1888" b="4971"/>
            <a:stretch/>
          </p:blipFill>
          <p:spPr>
            <a:xfrm>
              <a:off x="4187880" y="2265218"/>
              <a:ext cx="2752725" cy="3397827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  <p:cxnSp>
          <p:nvCxnSpPr>
            <p:cNvPr id="11" name="Curved Connector 10"/>
            <p:cNvCxnSpPr/>
            <p:nvPr/>
          </p:nvCxnSpPr>
          <p:spPr>
            <a:xfrm>
              <a:off x="5444836" y="2909455"/>
              <a:ext cx="810491" cy="696191"/>
            </a:xfrm>
            <a:prstGeom prst="curvedConnector3">
              <a:avLst>
                <a:gd name="adj1" fmla="val 10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5448300" y="4199658"/>
              <a:ext cx="807027" cy="746415"/>
            </a:xfrm>
            <a:prstGeom prst="curvedConnector3">
              <a:avLst>
                <a:gd name="adj1" fmla="val 98927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930771" y="2774374"/>
              <a:ext cx="1" cy="97674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30771" y="4001774"/>
              <a:ext cx="0" cy="97547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701" b="3076"/>
          <a:stretch/>
        </p:blipFill>
        <p:spPr>
          <a:xfrm>
            <a:off x="7866785" y="2247900"/>
            <a:ext cx="2295525" cy="340821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2216796" y="3739045"/>
            <a:ext cx="7664957" cy="13854"/>
            <a:chOff x="2216796" y="3739045"/>
            <a:chExt cx="7664957" cy="13854"/>
          </a:xfrm>
        </p:grpSpPr>
        <p:grpSp>
          <p:nvGrpSpPr>
            <p:cNvPr id="12" name="Group 11"/>
            <p:cNvGrpSpPr/>
            <p:nvPr/>
          </p:nvGrpSpPr>
          <p:grpSpPr>
            <a:xfrm>
              <a:off x="4880200" y="3739045"/>
              <a:ext cx="5001553" cy="13854"/>
              <a:chOff x="4880200" y="3739045"/>
              <a:chExt cx="5001553" cy="13854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8125689" y="3739045"/>
                <a:ext cx="1756064" cy="3464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4880200" y="3742509"/>
                <a:ext cx="2216886" cy="10390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216796" y="3747704"/>
              <a:ext cx="1756064" cy="3464"/>
            </a:xfrm>
            <a:prstGeom prst="line">
              <a:avLst/>
            </a:prstGeom>
            <a:ln w="571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33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514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146357" cy="4351337"/>
          </a:xfrm>
        </p:spPr>
        <p:txBody>
          <a:bodyPr/>
          <a:lstStyle/>
          <a:p>
            <a:r>
              <a:rPr lang="en-US" dirty="0" smtClean="0"/>
              <a:t>New algorithm: gather</a:t>
            </a:r>
          </a:p>
          <a:p>
            <a:pPr lvl="2"/>
            <a:endParaRPr lang="en-US" sz="1200" dirty="0" smtClean="0"/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gather(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it1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(it1, it2);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49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990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f2 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p,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dataflow(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unwrapped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([](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r1,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r2) { return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(r1, r2); }),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f2);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1"/>
            <a:ext cx="10485120" cy="2495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10023348" cy="1397124"/>
          </a:xfrm>
        </p:spPr>
        <p:txBody>
          <a:bodyPr/>
          <a:lstStyle/>
          <a:p>
            <a:r>
              <a:rPr lang="en-US" dirty="0" smtClean="0"/>
              <a:t>Extending Parallel Algorithms (await)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co_return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Parallelization of (self-)recursive 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09700" y="2328051"/>
            <a:ext cx="8572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Stupidest Way to </a:t>
            </a:r>
            <a:br>
              <a:rPr lang="en-US" dirty="0" smtClean="0"/>
            </a:br>
            <a:r>
              <a:rPr lang="en-US" dirty="0" smtClean="0"/>
              <a:t>Calculate Fibonacci Numbers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way: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0005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watch out: O(2</a:t>
            </a:r>
            <a:r>
              <a:rPr lang="en-US" sz="18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 +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(n-2);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(10) &lt;&lt;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// will print: 55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4610100" y="1828800"/>
          <a:ext cx="6553200" cy="4605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62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754</TotalTime>
  <Words>2287</Words>
  <Application>Microsoft Office PowerPoint</Application>
  <PresentationFormat>Widescreen</PresentationFormat>
  <Paragraphs>404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Schoolbook</vt:lpstr>
      <vt:lpstr>Consolas</vt:lpstr>
      <vt:lpstr>Wingdings 2</vt:lpstr>
      <vt:lpstr>View</vt:lpstr>
      <vt:lpstr>HPX Workshop (3)</vt:lpstr>
      <vt:lpstr>Agenda</vt:lpstr>
      <vt:lpstr>Examples</vt:lpstr>
      <vt:lpstr>Extending Parallel Algorithms</vt:lpstr>
      <vt:lpstr>Extending Parallel Algorithms</vt:lpstr>
      <vt:lpstr>Extending Parallel Algorithms</vt:lpstr>
      <vt:lpstr>Extending Parallel Algorithms (await)</vt:lpstr>
      <vt:lpstr>Fibonacci</vt:lpstr>
      <vt:lpstr>Stupidest Way to  Calculate Fibonacci Numbers</vt:lpstr>
      <vt:lpstr>Stupidest Way to  Calculate Fibonacci Numbers</vt:lpstr>
      <vt:lpstr>Let’s Parallelize It – Adding Real Asynchrony</vt:lpstr>
      <vt:lpstr>Let’s Parallelize It – Adding Real Asynchrony</vt:lpstr>
      <vt:lpstr>Let’s Parallelize It –Adding Real Asynchrony</vt:lpstr>
      <vt:lpstr>Let’s Parallelize It –  Introducing Control of Grain Size </vt:lpstr>
      <vt:lpstr>Let’s Parallelize It – Introducing Control of Grain Size </vt:lpstr>
      <vt:lpstr>Grain Size Control - The New Dimension</vt:lpstr>
      <vt:lpstr>Futurization</vt:lpstr>
      <vt:lpstr>Futurization</vt:lpstr>
      <vt:lpstr>Let’s Parallelize It – Apply Futurization</vt:lpstr>
      <vt:lpstr>Let’s Parallelize It – Unwrap Inner Futures</vt:lpstr>
      <vt:lpstr>Let’s Parallelize It – Unwrap Inner Futures (Alternative)</vt:lpstr>
      <vt:lpstr>Let’s Parallelize It – Unwrap Argument Futures</vt:lpstr>
      <vt:lpstr>Fibonacci with Futures</vt:lpstr>
      <vt:lpstr>So What’s the Deal?</vt:lpstr>
      <vt:lpstr>Apply Things to Something Useful</vt:lpstr>
      <vt:lpstr>Apply Things to Something Useful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63</cp:revision>
  <dcterms:created xsi:type="dcterms:W3CDTF">2016-10-06T15:47:03Z</dcterms:created>
  <dcterms:modified xsi:type="dcterms:W3CDTF">2016-10-18T13:21:39Z</dcterms:modified>
</cp:coreProperties>
</file>