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256" r:id="rId2"/>
    <p:sldId id="278" r:id="rId3"/>
    <p:sldId id="348" r:id="rId4"/>
    <p:sldId id="349" r:id="rId5"/>
    <p:sldId id="350" r:id="rId6"/>
    <p:sldId id="328" r:id="rId7"/>
    <p:sldId id="281" r:id="rId8"/>
    <p:sldId id="282" r:id="rId9"/>
    <p:sldId id="280" r:id="rId10"/>
    <p:sldId id="329" r:id="rId11"/>
    <p:sldId id="330" r:id="rId12"/>
    <p:sldId id="331" r:id="rId13"/>
    <p:sldId id="345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63" r:id="rId27"/>
    <p:sldId id="364" r:id="rId28"/>
    <p:sldId id="370" r:id="rId29"/>
    <p:sldId id="365" r:id="rId30"/>
    <p:sldId id="366" r:id="rId31"/>
    <p:sldId id="367" r:id="rId32"/>
    <p:sldId id="368" r:id="rId33"/>
    <p:sldId id="369" r:id="rId34"/>
    <p:sldId id="35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pos="504" userDrawn="1">
          <p15:clr>
            <a:srgbClr val="A4A3A4"/>
          </p15:clr>
        </p15:guide>
        <p15:guide id="3" pos="5808" userDrawn="1">
          <p15:clr>
            <a:srgbClr val="A4A3A4"/>
          </p15:clr>
        </p15:guide>
        <p15:guide id="4" orient="horz" pos="3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34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66" y="582"/>
      </p:cViewPr>
      <p:guideLst>
        <p:guide orient="horz" pos="1416"/>
        <p:guide pos="504"/>
        <p:guide pos="5808"/>
        <p:guide orient="horz" pos="3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Threads (Tasks) </a:t>
            </a:r>
            <a:r>
              <a:rPr lang="en-US" sz="1800" dirty="0"/>
              <a:t>Executed per</a:t>
            </a:r>
            <a:r>
              <a:rPr lang="en-US" sz="1800" baseline="0" dirty="0"/>
              <a:t> Second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1969102152829E-2"/>
          <c:y val="0.15532952395913108"/>
          <c:w val="0.84479724222506369"/>
          <c:h val="0.67707843252760491"/>
        </c:manualLayout>
      </c:layout>
      <c:scatterChart>
        <c:scatterStyle val="lineMarker"/>
        <c:varyColors val="0"/>
        <c:ser>
          <c:idx val="0"/>
          <c:order val="0"/>
          <c:tx>
            <c:strRef>
              <c:f>htts_v2_ivybridge_postprocessed!$A$3</c:f>
              <c:strCache>
                <c:ptCount val="1"/>
                <c:pt idx="0">
                  <c:v>HPX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htts_v2_ivybridge_postprocessed!$A$4:$A$23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htts_v2_ivybridge_postprocessed!$F$4:$F$23</c:f>
              <c:numCache>
                <c:formatCode>General</c:formatCode>
                <c:ptCount val="20"/>
                <c:pt idx="0">
                  <c:v>1862200</c:v>
                </c:pt>
                <c:pt idx="1">
                  <c:v>3590600</c:v>
                </c:pt>
                <c:pt idx="2">
                  <c:v>5190300</c:v>
                </c:pt>
                <c:pt idx="3">
                  <c:v>6666800</c:v>
                </c:pt>
                <c:pt idx="4">
                  <c:v>8025499.9999999991</c:v>
                </c:pt>
                <c:pt idx="5">
                  <c:v>9538800</c:v>
                </c:pt>
                <c:pt idx="6">
                  <c:v>11041100</c:v>
                </c:pt>
                <c:pt idx="7">
                  <c:v>12500000</c:v>
                </c:pt>
                <c:pt idx="8">
                  <c:v>13910400.000000002</c:v>
                </c:pt>
                <c:pt idx="9">
                  <c:v>15290999.999999998</c:v>
                </c:pt>
                <c:pt idx="10">
                  <c:v>16344900</c:v>
                </c:pt>
                <c:pt idx="11">
                  <c:v>17804400</c:v>
                </c:pt>
                <c:pt idx="12">
                  <c:v>19345300</c:v>
                </c:pt>
                <c:pt idx="13">
                  <c:v>20497400</c:v>
                </c:pt>
                <c:pt idx="14">
                  <c:v>21337500.000000004</c:v>
                </c:pt>
                <c:pt idx="15">
                  <c:v>22409600</c:v>
                </c:pt>
                <c:pt idx="16">
                  <c:v>23288300</c:v>
                </c:pt>
                <c:pt idx="17">
                  <c:v>24325200</c:v>
                </c:pt>
                <c:pt idx="18">
                  <c:v>25503700.000000004</c:v>
                </c:pt>
                <c:pt idx="19">
                  <c:v>26386000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htts_v2_ivybridge_postprocessed!$A$26</c:f>
              <c:strCache>
                <c:ptCount val="1"/>
                <c:pt idx="0">
                  <c:v>Qthreads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htts_v2_ivybridge_postprocessed!$A$27:$A$44</c:f>
              <c:numCache>
                <c:formatCode>General</c:formatCode>
                <c:ptCount val="18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</c:numCache>
            </c:numRef>
          </c:xVal>
          <c:yVal>
            <c:numRef>
              <c:f>htts_v2_ivybridge_postprocessed!$F$27:$F$44</c:f>
              <c:numCache>
                <c:formatCode>General</c:formatCode>
                <c:ptCount val="18"/>
                <c:pt idx="0">
                  <c:v>2702700</c:v>
                </c:pt>
                <c:pt idx="1">
                  <c:v>7142999.9999999991</c:v>
                </c:pt>
                <c:pt idx="2">
                  <c:v>9111600</c:v>
                </c:pt>
                <c:pt idx="3">
                  <c:v>10684000.000000002</c:v>
                </c:pt>
                <c:pt idx="4">
                  <c:v>12578400</c:v>
                </c:pt>
                <c:pt idx="5">
                  <c:v>14522900</c:v>
                </c:pt>
                <c:pt idx="6">
                  <c:v>15841600</c:v>
                </c:pt>
                <c:pt idx="7">
                  <c:v>18255600</c:v>
                </c:pt>
                <c:pt idx="8">
                  <c:v>20040000</c:v>
                </c:pt>
                <c:pt idx="9">
                  <c:v>13941400.000000002</c:v>
                </c:pt>
                <c:pt idx="10">
                  <c:v>15606499.999999998</c:v>
                </c:pt>
                <c:pt idx="11">
                  <c:v>16185399.999999998</c:v>
                </c:pt>
                <c:pt idx="12">
                  <c:v>17793000</c:v>
                </c:pt>
                <c:pt idx="13">
                  <c:v>19230400</c:v>
                </c:pt>
                <c:pt idx="14">
                  <c:v>20359200</c:v>
                </c:pt>
                <c:pt idx="15">
                  <c:v>21151800</c:v>
                </c:pt>
                <c:pt idx="16">
                  <c:v>22974800.000000004</c:v>
                </c:pt>
                <c:pt idx="17">
                  <c:v>26631999.999999996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htts_v2_ivybridge_postprocessed!$A$47</c:f>
              <c:strCache>
                <c:ptCount val="1"/>
                <c:pt idx="0">
                  <c:v>TBB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htts_v2_ivybridge_postprocessed!$A$48:$A$67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htts_v2_ivybridge_postprocessed!$F$48:$F$67</c:f>
              <c:numCache>
                <c:formatCode>General</c:formatCode>
                <c:ptCount val="20"/>
                <c:pt idx="0">
                  <c:v>6289300</c:v>
                </c:pt>
                <c:pt idx="1">
                  <c:v>9009000</c:v>
                </c:pt>
                <c:pt idx="2">
                  <c:v>11494200</c:v>
                </c:pt>
                <c:pt idx="3">
                  <c:v>13937200</c:v>
                </c:pt>
                <c:pt idx="4">
                  <c:v>14663000</c:v>
                </c:pt>
                <c:pt idx="5">
                  <c:v>15345000</c:v>
                </c:pt>
                <c:pt idx="6">
                  <c:v>16279200</c:v>
                </c:pt>
                <c:pt idx="7">
                  <c:v>16260000.000000002</c:v>
                </c:pt>
                <c:pt idx="8">
                  <c:v>16885800</c:v>
                </c:pt>
                <c:pt idx="9">
                  <c:v>17241000</c:v>
                </c:pt>
                <c:pt idx="10">
                  <c:v>9306000</c:v>
                </c:pt>
                <c:pt idx="11">
                  <c:v>8565600</c:v>
                </c:pt>
                <c:pt idx="12">
                  <c:v>8598200</c:v>
                </c:pt>
                <c:pt idx="13">
                  <c:v>8929200</c:v>
                </c:pt>
                <c:pt idx="14">
                  <c:v>8860500</c:v>
                </c:pt>
                <c:pt idx="15">
                  <c:v>9190400</c:v>
                </c:pt>
                <c:pt idx="16">
                  <c:v>9120500</c:v>
                </c:pt>
                <c:pt idx="17">
                  <c:v>9133199.9999999981</c:v>
                </c:pt>
                <c:pt idx="18">
                  <c:v>9135200</c:v>
                </c:pt>
                <c:pt idx="19">
                  <c:v>9230000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9340216"/>
        <c:axId val="759338256"/>
      </c:scatterChart>
      <c:valAx>
        <c:axId val="759340216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Number of 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9338256"/>
        <c:crosses val="autoZero"/>
        <c:crossBetween val="midCat"/>
      </c:valAx>
      <c:valAx>
        <c:axId val="75933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/>
                  <a:t>Threads (Tasks) </a:t>
                </a:r>
                <a:r>
                  <a:rPr lang="en-US" sz="1200" dirty="0"/>
                  <a:t>Executed</a:t>
                </a:r>
                <a:r>
                  <a:rPr lang="en-US" sz="1200" baseline="0" dirty="0"/>
                  <a:t> per Second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1.6582692120749865E-2"/>
              <c:y val="0.308240946190953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9340216"/>
        <c:crosses val="autoZero"/>
        <c:crossBetween val="midCat"/>
        <c:dispUnits>
          <c:builtInUnit val="millions"/>
          <c:dispUnitsLbl>
            <c:layout>
              <c:manualLayout>
                <c:xMode val="edge"/>
                <c:yMode val="edge"/>
                <c:x val="2.1226491987646843E-2"/>
                <c:y val="0.1254043369267121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16622967000919756"/>
          <c:y val="0.21310058187863673"/>
          <c:w val="0.14302981358099467"/>
          <c:h val="0.20452412276395626"/>
        </c:manualLayout>
      </c:layout>
      <c:overlay val="0"/>
      <c:spPr>
        <a:solidFill>
          <a:schemeClr val="bg1"/>
        </a:solidFill>
        <a:ln>
          <a:solidFill>
            <a:schemeClr val="bg1">
              <a:lumMod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19050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80FAA-87D6-497E-80FC-86163C79CB5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212E-A95F-4266-9BB2-9D95C0D9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6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9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7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02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1F2D5-8B6A-46DB-AA4E-33EDC0E61E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87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66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19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099AC-D10C-4CFA-AB2E-D07809D7B2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10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210F-3153-47D6-B786-4D5C9DCDB6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00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735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257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6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573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78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49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9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484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4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0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7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stellar-group.github.io/hpx/docs/html/hpx/manual/init/commandlin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llAR-GROUP/hpx" TargetMode="External"/><Relationship Id="rId2" Type="http://schemas.openxmlformats.org/officeDocument/2006/relationships/hyperlink" Target="http://stellar-group.github.io/hpx/docs/html/hpx/tutorial/getting_started/prereq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ellar-group.github.io/hpx/docs/html/hpx/manual/build_system/building_hp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ellar-group.github.io/hpx/docs/html/hpx/manual/build_system/using_hpx/pkgconfig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ellar-group.github.io/hpx/docs/html/hpx/manual/build_system/using_hpx/using_hpx_cmake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llAR-GROUP/hpx/" TargetMode="External"/><Relationship Id="rId2" Type="http://schemas.openxmlformats.org/officeDocument/2006/relationships/hyperlink" Target="http://stellar-group.org/libraries/h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HPX </a:t>
            </a:r>
            <a:r>
              <a:rPr lang="en-US" dirty="0" smtClean="0"/>
              <a:t>Workshop (1)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Berkeley C++ Summit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5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</a:t>
            </a:r>
            <a:r>
              <a:rPr lang="en-US" dirty="0" smtClean="0"/>
              <a:t>Lightweight Threads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the job of the operating system to manage 'hardware level' or 'kernel level' OS threads.</a:t>
            </a:r>
          </a:p>
          <a:p>
            <a:pPr lvl="1"/>
            <a:r>
              <a:rPr lang="en-US" dirty="0"/>
              <a:t>OS threads are expensive to create/destroy </a:t>
            </a:r>
          </a:p>
          <a:p>
            <a:pPr lvl="1"/>
            <a:r>
              <a:rPr lang="en-US" dirty="0"/>
              <a:t>OS threads take a </a:t>
            </a:r>
            <a:r>
              <a:rPr lang="en-US" dirty="0" smtClean="0"/>
              <a:t>time slice </a:t>
            </a:r>
            <a:r>
              <a:rPr lang="en-US" dirty="0"/>
              <a:t>of CPU time </a:t>
            </a:r>
          </a:p>
          <a:p>
            <a:pPr lvl="1"/>
            <a:r>
              <a:rPr lang="en-US" dirty="0"/>
              <a:t>Creating too many of them can hamper performance</a:t>
            </a:r>
          </a:p>
          <a:p>
            <a:r>
              <a:rPr lang="en-US" dirty="0"/>
              <a:t>On Startup HPX creates one 'worker' thread per core</a:t>
            </a:r>
          </a:p>
          <a:p>
            <a:pPr lvl="1"/>
            <a:r>
              <a:rPr lang="en-US" dirty="0"/>
              <a:t>On each hardware thread, HPX runs its own Task Scheduler.</a:t>
            </a:r>
          </a:p>
          <a:p>
            <a:r>
              <a:rPr lang="en-US" dirty="0"/>
              <a:t>HPX (Threads)/Tasks are executed on the HPX worker thread</a:t>
            </a:r>
          </a:p>
          <a:p>
            <a:pPr lvl="1"/>
            <a:r>
              <a:rPr lang="en-US" dirty="0"/>
              <a:t>which is really an OS thread</a:t>
            </a:r>
          </a:p>
          <a:p>
            <a:pPr lvl="1"/>
            <a:r>
              <a:rPr lang="en-US" dirty="0"/>
              <a:t>(you must be careful not to block the underlying thread - if you do, no tasks can run on it)</a:t>
            </a:r>
          </a:p>
          <a:p>
            <a:pPr lvl="1"/>
            <a:r>
              <a:rPr lang="en-US" dirty="0"/>
              <a:t>each HPX 'task' is referred to as a </a:t>
            </a:r>
            <a:r>
              <a:rPr lang="en-US" i="1" dirty="0"/>
              <a:t>lightweight thread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3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</a:t>
            </a:r>
            <a:r>
              <a:rPr lang="en-US" dirty="0" smtClean="0"/>
              <a:t>Lightweight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philosophy behind lightweight threads is to switch from one task to another as quickly as possible as soon as anything</a:t>
            </a:r>
          </a:p>
          <a:p>
            <a:pPr lvl="1"/>
            <a:r>
              <a:rPr lang="en-US" dirty="0"/>
              <a:t>finishes </a:t>
            </a:r>
          </a:p>
          <a:p>
            <a:pPr lvl="1"/>
            <a:r>
              <a:rPr lang="en-US" dirty="0"/>
              <a:t>needs to wait (suspend) </a:t>
            </a:r>
          </a:p>
          <a:p>
            <a:r>
              <a:rPr lang="en-US" dirty="0"/>
              <a:t>Suspended tasks </a:t>
            </a:r>
          </a:p>
          <a:p>
            <a:pPr lvl="1"/>
            <a:r>
              <a:rPr lang="en-US" dirty="0"/>
              <a:t>Many tasks can run on the same worker thread (one after another)</a:t>
            </a:r>
          </a:p>
          <a:p>
            <a:pPr lvl="1"/>
            <a:r>
              <a:rPr lang="en-US" dirty="0"/>
              <a:t>or intermixed as one task suspends and another resumes </a:t>
            </a:r>
          </a:p>
          <a:p>
            <a:r>
              <a:rPr lang="en-US" dirty="0"/>
              <a:t>HPX does not ever interrupt your task directly</a:t>
            </a:r>
          </a:p>
          <a:p>
            <a:pPr lvl="1"/>
            <a:r>
              <a:rPr lang="en-US" dirty="0"/>
              <a:t>the OS worker thread may be suspended as it loses its time slice</a:t>
            </a:r>
          </a:p>
          <a:p>
            <a:pPr lvl="1"/>
            <a:r>
              <a:rPr lang="en-US" dirty="0"/>
              <a:t>the HPX task running at the time is therefore suspended</a:t>
            </a:r>
          </a:p>
          <a:p>
            <a:pPr lvl="1"/>
            <a:r>
              <a:rPr lang="en-US" dirty="0"/>
              <a:t>other (dependent) tasks might in turn suspend </a:t>
            </a:r>
          </a:p>
          <a:p>
            <a:r>
              <a:rPr lang="en-US" dirty="0"/>
              <a:t>Many small tasks are the key to </a:t>
            </a:r>
            <a:r>
              <a:rPr lang="en-US" dirty="0" smtClean="0"/>
              <a:t>success</a:t>
            </a:r>
            <a:endParaRPr lang="en-US" dirty="0"/>
          </a:p>
          <a:p>
            <a:pPr lvl="1"/>
            <a:r>
              <a:rPr lang="en-US" dirty="0"/>
              <a:t>with minimal dependencies on other tasks (if possible)</a:t>
            </a:r>
          </a:p>
          <a:p>
            <a:pPr lvl="1"/>
            <a:r>
              <a:rPr lang="en-US" dirty="0"/>
              <a:t>not too small (overheads of management), not too big (starvation of worker threads)</a:t>
            </a:r>
          </a:p>
          <a:p>
            <a:pPr lvl="1"/>
            <a:r>
              <a:rPr lang="en-US" dirty="0"/>
              <a:t>enough tasks in the queue helps ensure that no CPU cycles are wasted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9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HPX </a:t>
            </a:r>
            <a:r>
              <a:rPr lang="en-US" dirty="0" smtClean="0"/>
              <a:t>Runtime Schematic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5"/>
          <a:stretch/>
        </p:blipFill>
        <p:spPr>
          <a:xfrm>
            <a:off x="2547697" y="2039211"/>
            <a:ext cx="6411576" cy="4247289"/>
          </a:xfrm>
          <a:ln>
            <a:solidFill>
              <a:schemeClr val="tx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07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Overheads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8155649"/>
              </p:ext>
            </p:extLst>
          </p:nvPr>
        </p:nvGraphicFramePr>
        <p:xfrm>
          <a:off x="2905125" y="1935921"/>
          <a:ext cx="6686550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54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HPX </a:t>
            </a:r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Similar to </a:t>
            </a:r>
            <a:r>
              <a:rPr lang="en-US" dirty="0" err="1"/>
              <a:t>OpenMP</a:t>
            </a:r>
            <a:r>
              <a:rPr lang="en-US" dirty="0"/>
              <a:t>/TBB, but ...</a:t>
            </a:r>
          </a:p>
          <a:p>
            <a:pPr lvl="1"/>
            <a:r>
              <a:rPr lang="en-US" dirty="0" err="1"/>
              <a:t>OpenMP</a:t>
            </a:r>
            <a:r>
              <a:rPr lang="en-US" dirty="0"/>
              <a:t> has parallel regions where a thread pool executes your loops/tasks</a:t>
            </a:r>
          </a:p>
          <a:p>
            <a:pPr lvl="1"/>
            <a:r>
              <a:rPr lang="en-US" dirty="0"/>
              <a:t>outside those regions, code runs as usual (on normal 'OS threads</a:t>
            </a:r>
            <a:r>
              <a:rPr lang="en-US" dirty="0" smtClean="0"/>
              <a:t>')</a:t>
            </a:r>
          </a:p>
          <a:p>
            <a:pPr lvl="1"/>
            <a:r>
              <a:rPr lang="en-US" dirty="0" smtClean="0"/>
              <a:t>TBB does not allow for your tasks to be suspended</a:t>
            </a:r>
            <a:endParaRPr lang="en-US" dirty="0"/>
          </a:p>
          <a:p>
            <a:r>
              <a:rPr lang="en-US" dirty="0"/>
              <a:t>With HPX, the runtime is always active</a:t>
            </a:r>
          </a:p>
          <a:p>
            <a:pPr lvl="1"/>
            <a:r>
              <a:rPr lang="en-US" dirty="0"/>
              <a:t>the runtime is started on program startup </a:t>
            </a:r>
          </a:p>
          <a:p>
            <a:pPr lvl="1"/>
            <a:r>
              <a:rPr lang="en-US" dirty="0"/>
              <a:t>it stays active until program termination</a:t>
            </a:r>
          </a:p>
          <a:p>
            <a:pPr lvl="1"/>
            <a:r>
              <a:rPr lang="en-US" dirty="0"/>
              <a:t>there are no parallel regions</a:t>
            </a:r>
          </a:p>
          <a:p>
            <a:pPr lvl="1"/>
            <a:r>
              <a:rPr lang="en-US" dirty="0"/>
              <a:t>everything is running on an HPX thread</a:t>
            </a:r>
          </a:p>
          <a:p>
            <a:pPr lvl="1"/>
            <a:r>
              <a:rPr lang="en-US" dirty="0"/>
              <a:t>everything is part of a task</a:t>
            </a:r>
          </a:p>
          <a:p>
            <a:r>
              <a:rPr lang="en-US" dirty="0"/>
              <a:t>Disclaimer</a:t>
            </a:r>
          </a:p>
          <a:p>
            <a:pPr lvl="1"/>
            <a:r>
              <a:rPr lang="en-US" dirty="0"/>
              <a:t>you can manually start/stop the runtime (if you really want to)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05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HPX is a (only a)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It's implemented as a C++ library/framework</a:t>
            </a:r>
          </a:p>
          <a:p>
            <a:pPr lvl="1"/>
            <a:r>
              <a:rPr lang="en-US" dirty="0"/>
              <a:t>provides threads/futures/locks/schedulers/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allows the user to ignore the threads/schedulers/locks</a:t>
            </a:r>
          </a:p>
          <a:p>
            <a:pPr lvl="1"/>
            <a:r>
              <a:rPr lang="en-US" dirty="0"/>
              <a:t>gives the user control over them too</a:t>
            </a:r>
          </a:p>
          <a:p>
            <a:r>
              <a:rPr lang="en-US" dirty="0"/>
              <a:t>The user doesn't manage threads directly (usually)</a:t>
            </a:r>
          </a:p>
          <a:p>
            <a:pPr lvl="1"/>
            <a:r>
              <a:rPr lang="en-US" dirty="0"/>
              <a:t>user creates tasks</a:t>
            </a:r>
          </a:p>
          <a:p>
            <a:pPr lvl="1"/>
            <a:r>
              <a:rPr lang="en-US" dirty="0"/>
              <a:t>synchronizes between/amongst them</a:t>
            </a:r>
          </a:p>
          <a:p>
            <a:pPr lvl="1"/>
            <a:r>
              <a:rPr lang="en-US" dirty="0"/>
              <a:t>shouldn't need to worry about low level synchronization primitives</a:t>
            </a:r>
          </a:p>
          <a:p>
            <a:pPr lvl="1"/>
            <a:r>
              <a:rPr lang="en-US" dirty="0"/>
              <a:t>(but sometimes </a:t>
            </a:r>
            <a:r>
              <a:rPr lang="en-US" dirty="0" smtClean="0"/>
              <a:t>needs to)</a:t>
            </a:r>
            <a:endParaRPr lang="en-US" dirty="0"/>
          </a:p>
          <a:p>
            <a:r>
              <a:rPr lang="en-US" dirty="0"/>
              <a:t>The runtime does its best to schedule tasks</a:t>
            </a:r>
          </a:p>
          <a:p>
            <a:pPr lvl="1"/>
            <a:r>
              <a:rPr lang="en-US" dirty="0"/>
              <a:t>but it can be abused easily</a:t>
            </a:r>
          </a:p>
          <a:p>
            <a:pPr lvl="1"/>
            <a:r>
              <a:rPr lang="en-US" dirty="0"/>
              <a:t>either by accident (careless programming)</a:t>
            </a:r>
          </a:p>
          <a:p>
            <a:pPr lvl="1"/>
            <a:r>
              <a:rPr lang="en-US" dirty="0"/>
              <a:t>or deliberately </a:t>
            </a:r>
          </a:p>
          <a:p>
            <a:r>
              <a:rPr lang="en-US" dirty="0"/>
              <a:t>A good understanding of how it all works really helps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5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Synchonization</a:t>
            </a:r>
            <a:r>
              <a:rPr lang="en-US" dirty="0"/>
              <a:t> with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principal means of synchronization in HPX is the future&lt;T&gt;</a:t>
            </a:r>
          </a:p>
          <a:p>
            <a:r>
              <a:rPr lang="en-US" dirty="0" smtClean="0"/>
              <a:t>A </a:t>
            </a:r>
            <a:r>
              <a:rPr lang="en-US" dirty="0"/>
              <a:t>future is the result of something that hasn't yet run</a:t>
            </a:r>
          </a:p>
          <a:p>
            <a:r>
              <a:rPr lang="en-US" dirty="0" smtClean="0"/>
              <a:t>A </a:t>
            </a:r>
            <a:r>
              <a:rPr lang="en-US" dirty="0"/>
              <a:t>future is set by one thread/task</a:t>
            </a:r>
          </a:p>
          <a:p>
            <a:pPr marL="274320" lvl="1" indent="0">
              <a:buNone/>
            </a:pPr>
            <a:r>
              <a:rPr lang="en-US" sz="2000" spc="10" dirty="0"/>
              <a:t>using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future.set_value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(stuff); </a:t>
            </a:r>
          </a:p>
          <a:p>
            <a:r>
              <a:rPr lang="en-US" dirty="0" smtClean="0"/>
              <a:t>The </a:t>
            </a:r>
            <a:r>
              <a:rPr lang="en-US" dirty="0"/>
              <a:t>value is </a:t>
            </a:r>
            <a:r>
              <a:rPr lang="en-US" dirty="0" smtClean="0"/>
              <a:t>retrieved </a:t>
            </a:r>
            <a:r>
              <a:rPr lang="en-US" dirty="0"/>
              <a:t>by another thread/task </a:t>
            </a:r>
          </a:p>
          <a:p>
            <a:pPr marL="274320" lvl="1" indent="0">
              <a:buNone/>
            </a:pPr>
            <a:r>
              <a:rPr lang="en-US" dirty="0" smtClean="0"/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auto value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future.get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dirty="0"/>
              <a:t>syntax</a:t>
            </a:r>
          </a:p>
          <a:p>
            <a:r>
              <a:rPr lang="en-US" dirty="0" smtClean="0"/>
              <a:t>Futures </a:t>
            </a:r>
            <a:r>
              <a:rPr lang="en-US" dirty="0"/>
              <a:t>in HPX are extended to support continuations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future2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future1.then(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something_else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smtClean="0"/>
              <a:t>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when_xxx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one_or_more_futures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syntax</a:t>
            </a:r>
          </a:p>
          <a:p>
            <a:r>
              <a:rPr lang="en-US" dirty="0" smtClean="0"/>
              <a:t>From </a:t>
            </a:r>
            <a:r>
              <a:rPr lang="en-US" dirty="0"/>
              <a:t>these building blocks one can make complex DAGs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4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Based Programming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different approach to writing your code</a:t>
            </a:r>
          </a:p>
          <a:p>
            <a:pPr lvl="1"/>
            <a:r>
              <a:rPr lang="en-US" dirty="0"/>
              <a:t>your program should be a tree of tasks</a:t>
            </a:r>
          </a:p>
          <a:p>
            <a:pPr lvl="1"/>
            <a:r>
              <a:rPr lang="en-US" dirty="0"/>
              <a:t>each task will depend on other tasks</a:t>
            </a:r>
          </a:p>
          <a:p>
            <a:pPr lvl="1"/>
            <a:r>
              <a:rPr lang="en-US" dirty="0"/>
              <a:t>and have child tasks</a:t>
            </a:r>
          </a:p>
          <a:p>
            <a:pPr lvl="1"/>
            <a:r>
              <a:rPr lang="en-US" dirty="0"/>
              <a:t>You don't have to have the same on all nodes (c.f. MPI)</a:t>
            </a:r>
          </a:p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one of these boxes will contain a sub-tree of (possibly millions) of tasks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" t="11376"/>
          <a:stretch/>
        </p:blipFill>
        <p:spPr>
          <a:xfrm>
            <a:off x="6108192" y="2247900"/>
            <a:ext cx="4299239" cy="2978781"/>
          </a:xfrm>
          <a:ln>
            <a:solidFill>
              <a:schemeClr val="tx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30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 with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Make these gaps as small as possible</a:t>
            </a:r>
          </a:p>
          <a:p>
            <a:pPr lvl="1"/>
            <a:r>
              <a:rPr lang="en-US" dirty="0"/>
              <a:t>Keep breaking tasks into smaller tasks so the scheduler can fill gaps</a:t>
            </a:r>
          </a:p>
          <a:p>
            <a:pPr lvl="1"/>
            <a:r>
              <a:rPr lang="en-US" dirty="0"/>
              <a:t>limit of task size/granularity is a function of overheads</a:t>
            </a:r>
          </a:p>
          <a:p>
            <a:pPr lvl="2"/>
            <a:r>
              <a:rPr lang="en-US" dirty="0"/>
              <a:t>context switch (actually swapping stack, registers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time to create, queue, </a:t>
            </a:r>
            <a:r>
              <a:rPr lang="en-US" dirty="0" err="1"/>
              <a:t>dequeue</a:t>
            </a:r>
            <a:r>
              <a:rPr lang="en-US" dirty="0"/>
              <a:t> a task 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2603997"/>
            <a:ext cx="4478843" cy="279927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54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Decomposition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Breaking </a:t>
            </a:r>
            <a:r>
              <a:rPr lang="en-US" dirty="0"/>
              <a:t>a program into tasks should be straightforward </a:t>
            </a:r>
          </a:p>
          <a:p>
            <a:r>
              <a:rPr lang="en-US" dirty="0" smtClean="0"/>
              <a:t>More </a:t>
            </a:r>
            <a:r>
              <a:rPr lang="en-US" dirty="0"/>
              <a:t>functional</a:t>
            </a:r>
          </a:p>
          <a:p>
            <a:pPr lvl="1"/>
            <a:r>
              <a:rPr lang="en-US" dirty="0" smtClean="0"/>
              <a:t>tasks </a:t>
            </a:r>
            <a:r>
              <a:rPr lang="en-US" dirty="0"/>
              <a:t>should accept inputs and return results</a:t>
            </a:r>
          </a:p>
          <a:p>
            <a:pPr lvl="1"/>
            <a:r>
              <a:rPr lang="en-US" dirty="0" smtClean="0"/>
              <a:t>modifying </a:t>
            </a:r>
            <a:r>
              <a:rPr lang="en-US" dirty="0"/>
              <a:t>global state should be </a:t>
            </a:r>
            <a:r>
              <a:rPr lang="en-US" dirty="0" smtClean="0"/>
              <a:t>avoided</a:t>
            </a:r>
          </a:p>
          <a:p>
            <a:pPr lvl="2"/>
            <a:r>
              <a:rPr lang="en-US" dirty="0" smtClean="0"/>
              <a:t>race </a:t>
            </a:r>
            <a:r>
              <a:rPr lang="en-US" dirty="0"/>
              <a:t>conditions and other thread related problems (deadlocks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leaf nodes of the tree are the smallest bits of work you can express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those leaf nodes might be broken further by HPX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parallel::for(...) loops decompose into tasks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parallel::algorithm's are made up of tasks </a:t>
            </a:r>
          </a:p>
          <a:p>
            <a:r>
              <a:rPr lang="en-US" dirty="0" smtClean="0"/>
              <a:t>HPX </a:t>
            </a:r>
            <a:r>
              <a:rPr lang="en-US" dirty="0"/>
              <a:t>differs from (most) other libraries because the same API and the same scheduling/runtime can be used for the whole </a:t>
            </a:r>
            <a:r>
              <a:rPr lang="en-US" dirty="0" smtClean="0"/>
              <a:t>hierarchy </a:t>
            </a:r>
            <a:r>
              <a:rPr lang="en-US" dirty="0"/>
              <a:t>of tasks</a:t>
            </a:r>
          </a:p>
          <a:p>
            <a:r>
              <a:rPr lang="en-US" dirty="0" smtClean="0"/>
              <a:t>We </a:t>
            </a:r>
            <a:r>
              <a:rPr lang="en-US" dirty="0"/>
              <a:t>aim to replace </a:t>
            </a:r>
            <a:r>
              <a:rPr lang="en-US" dirty="0" err="1"/>
              <a:t>OpenMP+MPI+Acc</a:t>
            </a:r>
            <a:r>
              <a:rPr lang="en-US" dirty="0"/>
              <a:t> with a single framework </a:t>
            </a:r>
          </a:p>
          <a:p>
            <a:pPr lvl="1"/>
            <a:r>
              <a:rPr lang="en-US" dirty="0" smtClean="0"/>
              <a:t>based </a:t>
            </a:r>
            <a:r>
              <a:rPr lang="en-US" dirty="0"/>
              <a:t>soundly on C++</a:t>
            </a:r>
          </a:p>
          <a:p>
            <a:pPr lvl="1"/>
            <a:r>
              <a:rPr lang="en-US" dirty="0" smtClean="0"/>
              <a:t>from </a:t>
            </a:r>
            <a:r>
              <a:rPr lang="en-US" dirty="0"/>
              <a:t>top to bottom (of the task tree)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9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How to build HPX</a:t>
            </a:r>
          </a:p>
          <a:p>
            <a:pPr lvl="1"/>
            <a:r>
              <a:rPr lang="en-US" dirty="0" smtClean="0"/>
              <a:t>How to build applications using HPX</a:t>
            </a:r>
          </a:p>
          <a:p>
            <a:pPr lvl="1"/>
            <a:r>
              <a:rPr lang="en-US" dirty="0" smtClean="0"/>
              <a:t>How to run HPX applications</a:t>
            </a:r>
          </a:p>
          <a:p>
            <a:r>
              <a:rPr lang="en-US" dirty="0" smtClean="0"/>
              <a:t>Architecture of HPX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Examples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Hello world!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API of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Futures, etc.</a:t>
            </a:r>
          </a:p>
          <a:p>
            <a:pPr lvl="1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Async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etc.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Higher level parallel constructs</a:t>
            </a:r>
          </a:p>
          <a:p>
            <a:pPr lvl="2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Execution policies, executors, parameters, targets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Real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world problems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Fibonacci (parallelism for recursive algorithms)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2d stencil (parallelism for iterative algorithms)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Matrix transpose (parallelism for fork-join algorithms)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Scheduling </a:t>
            </a:r>
            <a:r>
              <a:rPr lang="en-US" dirty="0"/>
              <a:t>and </a:t>
            </a:r>
            <a:r>
              <a:rPr lang="en-US" dirty="0" smtClean="0"/>
              <a:t>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task goes onto one of the schedulers</a:t>
            </a:r>
          </a:p>
          <a:p>
            <a:pPr lvl="1"/>
            <a:r>
              <a:rPr lang="en-US" dirty="0"/>
              <a:t>where a task goes is controlled by executors</a:t>
            </a:r>
          </a:p>
          <a:p>
            <a:pPr lvl="1"/>
            <a:r>
              <a:rPr lang="en-US" dirty="0"/>
              <a:t>schedulers maintain a high priority and normal queue</a:t>
            </a:r>
          </a:p>
          <a:p>
            <a:pPr lvl="1"/>
            <a:r>
              <a:rPr lang="en-US" dirty="0"/>
              <a:t>schedulers can steal (some do, some don't)</a:t>
            </a:r>
          </a:p>
          <a:p>
            <a:pPr lvl="1"/>
            <a:r>
              <a:rPr lang="en-US" dirty="0"/>
              <a:t>you can choose a scheduler when you create an executor</a:t>
            </a:r>
          </a:p>
          <a:p>
            <a:r>
              <a:rPr lang="en-US" dirty="0"/>
              <a:t>Tasks can be</a:t>
            </a:r>
          </a:p>
          <a:p>
            <a:pPr lvl="1"/>
            <a:r>
              <a:rPr lang="en-US" dirty="0"/>
              <a:t>Running : context is active, code is running as it would on native thread</a:t>
            </a:r>
          </a:p>
          <a:p>
            <a:pPr lvl="1"/>
            <a:r>
              <a:rPr lang="en-US" dirty="0"/>
              <a:t>Suspended : task ran, but then had to wait for something</a:t>
            </a:r>
          </a:p>
          <a:p>
            <a:pPr lvl="1"/>
            <a:r>
              <a:rPr lang="en-US" dirty="0"/>
              <a:t>Staged : task has been created, but cannot be run yet</a:t>
            </a:r>
          </a:p>
          <a:p>
            <a:pPr lvl="1"/>
            <a:r>
              <a:rPr lang="en-US" dirty="0"/>
              <a:t>Pending :it is ready to run, but waiting in a queue</a:t>
            </a:r>
          </a:p>
          <a:p>
            <a:pPr lvl="1"/>
            <a:r>
              <a:rPr lang="en-US" dirty="0"/>
              <a:t>Terminated : awaiting cleanup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42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Suspended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805764" cy="435133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/>
              <a:t>task that is running requires a value from a future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future is not ready :( 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future.get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would block (if we were not HPX)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current task cannot progress so it changes state to suspended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scheduler puts it into the suspended list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future that was needed has the suspended task added to its internal (shared state) waiting list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that future become ready, the task will be changed to pending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go back onto the queue so that when a worker is free, it can run </a:t>
            </a:r>
          </a:p>
          <a:p>
            <a:r>
              <a:rPr lang="en-US" dirty="0" smtClean="0"/>
              <a:t>The </a:t>
            </a:r>
            <a:r>
              <a:rPr lang="en-US" dirty="0"/>
              <a:t>same process happens when a task tries to take a lock but can't get it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shared state inside the </a:t>
            </a:r>
            <a:r>
              <a:rPr lang="en-US" dirty="0" err="1"/>
              <a:t>mutex</a:t>
            </a:r>
            <a:r>
              <a:rPr lang="en-US" dirty="0"/>
              <a:t> will notify the task and do the 'right thing' </a:t>
            </a:r>
          </a:p>
          <a:p>
            <a:r>
              <a:rPr lang="en-US" dirty="0" smtClean="0"/>
              <a:t>This </a:t>
            </a:r>
            <a:r>
              <a:rPr lang="en-US" dirty="0"/>
              <a:t>is one reason why all the </a:t>
            </a:r>
            <a:r>
              <a:rPr lang="en-US" dirty="0" err="1"/>
              <a:t>std</a:t>
            </a:r>
            <a:r>
              <a:rPr lang="en-US" dirty="0"/>
              <a:t>::thread,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mutex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code has been </a:t>
            </a:r>
            <a:r>
              <a:rPr lang="en-US" dirty="0" err="1"/>
              <a:t>reimplemented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54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Like </a:t>
            </a:r>
            <a:r>
              <a:rPr lang="en-US" dirty="0"/>
              <a:t>a suspended task, but it hasn't run yet</a:t>
            </a:r>
          </a:p>
          <a:p>
            <a:r>
              <a:rPr lang="en-US" dirty="0" smtClean="0"/>
              <a:t>A </a:t>
            </a:r>
            <a:r>
              <a:rPr lang="en-US" dirty="0"/>
              <a:t>staged task is what exists when a continuation or </a:t>
            </a:r>
            <a:r>
              <a:rPr lang="en-US" dirty="0" err="1"/>
              <a:t>when_xxx</a:t>
            </a:r>
            <a:r>
              <a:rPr lang="en-US" dirty="0"/>
              <a:t> creates a task but it can't run until the dependencies are satisfied</a:t>
            </a:r>
          </a:p>
          <a:p>
            <a:r>
              <a:rPr lang="en-US" dirty="0" smtClean="0"/>
              <a:t>It's </a:t>
            </a:r>
            <a:r>
              <a:rPr lang="en-US" dirty="0"/>
              <a:t>a suspended task that hasn't yet started</a:t>
            </a:r>
          </a:p>
          <a:p>
            <a:r>
              <a:rPr lang="en-US" dirty="0" smtClean="0"/>
              <a:t>When </a:t>
            </a:r>
            <a:r>
              <a:rPr lang="en-US" dirty="0"/>
              <a:t>is the task actually created?</a:t>
            </a:r>
          </a:p>
          <a:p>
            <a:r>
              <a:rPr lang="en-US" dirty="0" smtClean="0"/>
              <a:t>When </a:t>
            </a:r>
            <a:r>
              <a:rPr lang="en-US" dirty="0"/>
              <a:t>the code that instantiates it is executed</a:t>
            </a:r>
          </a:p>
          <a:p>
            <a:pPr lvl="1"/>
            <a:r>
              <a:rPr lang="en-US" dirty="0" smtClean="0"/>
              <a:t>Inside </a:t>
            </a:r>
            <a:r>
              <a:rPr lang="en-US" dirty="0"/>
              <a:t>continuations this might be when another task completes</a:t>
            </a:r>
          </a:p>
          <a:p>
            <a:pPr lvl="2"/>
            <a:r>
              <a:rPr lang="en-US" dirty="0" err="1" smtClean="0"/>
              <a:t>future.then</a:t>
            </a:r>
            <a:r>
              <a:rPr lang="en-US" dirty="0" smtClean="0"/>
              <a:t>(</a:t>
            </a:r>
            <a:r>
              <a:rPr lang="en-US" dirty="0" err="1" smtClean="0"/>
              <a:t>another_task.then</a:t>
            </a:r>
            <a:r>
              <a:rPr lang="en-US" dirty="0" smtClean="0"/>
              <a:t>(</a:t>
            </a:r>
            <a:r>
              <a:rPr lang="en-US" dirty="0" err="1" smtClean="0"/>
              <a:t>more_tasks</a:t>
            </a:r>
            <a:r>
              <a:rPr lang="en-US" dirty="0"/>
              <a:t>));</a:t>
            </a:r>
          </a:p>
          <a:p>
            <a:pPr lvl="1"/>
            <a:r>
              <a:rPr lang="en-US" dirty="0" smtClean="0"/>
              <a:t>Outside </a:t>
            </a:r>
            <a:r>
              <a:rPr lang="en-US" dirty="0"/>
              <a:t>continuations it can be 'up-front'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loop generating futures and attaching to previous iterations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future[i</a:t>
            </a:r>
            <a:r>
              <a:rPr lang="en-US" dirty="0"/>
              <a:t>] = future[i-1].then(</a:t>
            </a:r>
            <a:r>
              <a:rPr lang="en-US" dirty="0" err="1"/>
              <a:t>another_task</a:t>
            </a:r>
            <a:r>
              <a:rPr lang="en-US" dirty="0"/>
              <a:t>);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can be confusing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39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MPI uses send/receive</a:t>
            </a:r>
          </a:p>
          <a:p>
            <a:pPr lvl="1"/>
            <a:r>
              <a:rPr lang="en-US" dirty="0"/>
              <a:t>(it has one sided RMA too) </a:t>
            </a:r>
          </a:p>
          <a:p>
            <a:pPr lvl="1"/>
            <a:r>
              <a:rPr lang="en-US" dirty="0"/>
              <a:t>there is an implied synchronization between the endpoints</a:t>
            </a:r>
          </a:p>
          <a:p>
            <a:r>
              <a:rPr lang="en-US" dirty="0"/>
              <a:t>HPX uses active messages</a:t>
            </a:r>
          </a:p>
          <a:p>
            <a:pPr lvl="1"/>
            <a:r>
              <a:rPr lang="en-US" dirty="0"/>
              <a:t>a remote function invocation + arguments</a:t>
            </a:r>
          </a:p>
          <a:p>
            <a:pPr lvl="1"/>
            <a:r>
              <a:rPr lang="en-US" dirty="0"/>
              <a:t>the arguments are the 'message' data</a:t>
            </a:r>
          </a:p>
          <a:p>
            <a:r>
              <a:rPr lang="en-US" dirty="0"/>
              <a:t>A remote </a:t>
            </a:r>
            <a:r>
              <a:rPr lang="en-US" dirty="0" smtClean="0"/>
              <a:t>function </a:t>
            </a:r>
            <a:r>
              <a:rPr lang="en-US" dirty="0"/>
              <a:t>invocation </a:t>
            </a:r>
            <a:r>
              <a:rPr lang="en-US" dirty="0" smtClean="0"/>
              <a:t>creates </a:t>
            </a:r>
            <a:r>
              <a:rPr lang="en-US" dirty="0"/>
              <a:t>a task on the remote node</a:t>
            </a:r>
          </a:p>
          <a:p>
            <a:pPr lvl="1"/>
            <a:r>
              <a:rPr lang="en-US" dirty="0"/>
              <a:t>the task goes into the queue of the remote node</a:t>
            </a:r>
          </a:p>
          <a:p>
            <a:pPr lvl="1"/>
            <a:r>
              <a:rPr lang="en-US" dirty="0"/>
              <a:t>it is no different to any other task</a:t>
            </a:r>
          </a:p>
          <a:p>
            <a:pPr lvl="1"/>
            <a:r>
              <a:rPr lang="en-US" dirty="0"/>
              <a:t>it might not have any relation to other tasks running there</a:t>
            </a:r>
          </a:p>
          <a:p>
            <a:pPr lvl="1"/>
            <a:r>
              <a:rPr lang="en-US" dirty="0"/>
              <a:t>it can synchronize with other tasks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an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249110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can write an HPX application that only starts on locality 0</a:t>
            </a:r>
          </a:p>
          <a:p>
            <a:pPr lvl="1"/>
            <a:r>
              <a:rPr lang="en-US" dirty="0" smtClean="0"/>
              <a:t>meaning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-US" dirty="0"/>
              <a:t> runs on locality 0 but other nodes just sit in a waiting loop</a:t>
            </a:r>
          </a:p>
          <a:p>
            <a:pPr lvl="1"/>
            <a:r>
              <a:rPr lang="en-US" dirty="0" smtClean="0"/>
              <a:t>node </a:t>
            </a:r>
            <a:r>
              <a:rPr lang="en-US" dirty="0"/>
              <a:t>0 triggers a </a:t>
            </a:r>
            <a:r>
              <a:rPr lang="en-US" dirty="0" err="1"/>
              <a:t>do_work</a:t>
            </a:r>
            <a:r>
              <a:rPr lang="en-US" dirty="0"/>
              <a:t> action on remote nodes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you coordinate these tasks is up to </a:t>
            </a:r>
            <a:r>
              <a:rPr lang="en-US" dirty="0" smtClean="0"/>
              <a:t>you</a:t>
            </a:r>
          </a:p>
          <a:p>
            <a:r>
              <a:rPr lang="en-US" dirty="0" smtClean="0"/>
              <a:t>OTOH, one can write an HPX application that starts on all localities (like MPI does</a:t>
            </a:r>
          </a:p>
          <a:p>
            <a:pPr lvl="1"/>
            <a:r>
              <a:rPr lang="en-US" dirty="0" smtClean="0"/>
              <a:t>SPMD (single program, multiple data) mode</a:t>
            </a:r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can run different binaries on </a:t>
            </a:r>
            <a:r>
              <a:rPr lang="en-US" dirty="0" smtClean="0"/>
              <a:t>different </a:t>
            </a:r>
            <a:r>
              <a:rPr lang="en-US" dirty="0"/>
              <a:t>nodes</a:t>
            </a:r>
          </a:p>
          <a:p>
            <a:pPr lvl="1"/>
            <a:r>
              <a:rPr lang="en-US" dirty="0" smtClean="0"/>
              <a:t>providing </a:t>
            </a:r>
            <a:r>
              <a:rPr lang="en-US" dirty="0"/>
              <a:t>the actions on each node match up </a:t>
            </a:r>
          </a:p>
          <a:p>
            <a:r>
              <a:rPr lang="en-US" dirty="0" smtClean="0"/>
              <a:t>Different </a:t>
            </a:r>
            <a:r>
              <a:rPr lang="en-US" dirty="0"/>
              <a:t>platforms on </a:t>
            </a:r>
            <a:r>
              <a:rPr lang="en-US" dirty="0" smtClean="0"/>
              <a:t>different </a:t>
            </a:r>
            <a:r>
              <a:rPr lang="en-US" dirty="0"/>
              <a:t>nodes are supported</a:t>
            </a:r>
          </a:p>
          <a:p>
            <a:pPr lvl="1"/>
            <a:r>
              <a:rPr lang="en-US" dirty="0" smtClean="0"/>
              <a:t>but unlikely </a:t>
            </a:r>
            <a:r>
              <a:rPr lang="en-US" dirty="0"/>
              <a:t>to be used for most of our HPC codes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37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3029527"/>
            <a:ext cx="10492740" cy="26138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600"/>
              </a:spcBef>
              <a:buFont typeface="Arial" pitchFamily="34" charset="0"/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HPX end and your code </a:t>
            </a:r>
            <a:r>
              <a:rPr lang="en-US" dirty="0" smtClean="0"/>
              <a:t>starts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07728" cy="435133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HPX has a runtime</a:t>
            </a:r>
          </a:p>
          <a:p>
            <a:pPr>
              <a:spcBef>
                <a:spcPts val="600"/>
              </a:spcBef>
            </a:pPr>
            <a:r>
              <a:rPr lang="en-US" dirty="0"/>
              <a:t>Everything is a task (at some level)</a:t>
            </a:r>
          </a:p>
          <a:p>
            <a:pPr>
              <a:spcBef>
                <a:spcPts val="600"/>
              </a:spcBef>
            </a:pPr>
            <a:r>
              <a:rPr lang="en-US" dirty="0"/>
              <a:t>HPX provides a parallel STL ... and parallel for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for_loop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par.with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static_chunk_size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get_os_thread_count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 each element in the range, call the following lambda 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id](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num_thread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"Hello, I am HPX Thread " &lt;&lt;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num_thread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&lt;&lt;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 executed on Locality " &lt;&lt; id &lt;&lt;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We are still writing C++, but how much is our code any more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5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Simple Examples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Closer Look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6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00100" y="2247900"/>
            <a:ext cx="10492740" cy="3809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600"/>
              </a:spcBef>
              <a:buFont typeface="Arial" pitchFamily="34" charset="0"/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HPX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0" y="2233667"/>
            <a:ext cx="8572500" cy="3962401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marL="461963" lvl="3" indent="0" defTabSz="457200"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1963" lvl="1" indent="0" defTabSz="457200"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/hpx.hpp&gt;</a:t>
            </a:r>
          </a:p>
          <a:p>
            <a:pPr marL="461963" lvl="1" indent="0" defTabSz="45720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/hpx_init.hpp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61963" lvl="1" indent="0" defTabSz="457200"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/iostream.hpp&gt;</a:t>
            </a:r>
          </a:p>
          <a:p>
            <a:pPr marL="461963" lvl="1" indent="0" defTabSz="457200"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1963" lvl="1" indent="0" defTabSz="457200">
              <a:buNone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hpx_main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61963" lvl="1" indent="0" defTabSz="45720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61963" lvl="1" indent="0" defTabSz="45720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"Hello HPX World!\n";</a:t>
            </a:r>
          </a:p>
          <a:p>
            <a:pPr marL="461963" lvl="1" indent="0" defTabSz="45720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::finalize();</a:t>
            </a:r>
          </a:p>
          <a:p>
            <a:pPr marL="461963" lvl="1" indent="0" defTabSz="45720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61963" lvl="1" indent="0" defTabSz="457200"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1963" lvl="1" indent="0" defTabSz="457200">
              <a:buNone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char*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pPr marL="461963" lvl="1" indent="0" defTabSz="45720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61963" lvl="1" indent="0" defTabSz="45720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// pass along command line arguments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1963" lvl="1" indent="0" defTabSz="457200"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/>
          </a:p>
          <a:p>
            <a:pPr marL="461963" lvl="1" indent="0" defTabSz="457200"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CCB97A6-97EC-4631-853E-C083F88D20EC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7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00100" y="2247900"/>
            <a:ext cx="10492740" cy="3809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600"/>
              </a:spcBef>
              <a:buFont typeface="Arial" pitchFamily="34" charset="0"/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Simplest Hello </a:t>
            </a:r>
            <a:r>
              <a:rPr lang="en-US" dirty="0" smtClean="0"/>
              <a:t>HPX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0" y="2233667"/>
            <a:ext cx="8572500" cy="3962401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461963" lvl="3" indent="0" defTabSz="457200"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1963" lvl="1" indent="0" defTabSz="457200"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/hpx.hpp&gt;</a:t>
            </a:r>
          </a:p>
          <a:p>
            <a:pPr marL="461963" lvl="1" indent="0" defTabSz="45720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/hpx_main.hpp&gt;   // &lt;&lt;- NOTE THIS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1963" lvl="1" indent="0" defTabSz="457200"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/iostream.hpp&gt;</a:t>
            </a:r>
          </a:p>
          <a:p>
            <a:pPr marL="461963" lvl="1" indent="0" defTabSz="457200"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1963" lvl="1" indent="0" defTabSz="457200">
              <a:buNone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char*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pPr marL="461963" lvl="1" indent="0" defTabSz="45720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61963" lvl="1" indent="0" defTabSz="45720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"Hello HPX World!\n";</a:t>
            </a:r>
          </a:p>
          <a:p>
            <a:pPr marL="461963" lvl="1" indent="0" defTabSz="45720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1963" lvl="1" indent="0" defTabSz="45720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61963" lvl="1" indent="0" defTabSz="457200"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CCB97A6-97EC-4631-853E-C083F88D20EC}" type="slidenum">
              <a:rPr lang="en-US" smtClean="0"/>
              <a:t>28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HPX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HPX applications start with executing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hpx_main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Different signatures possible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hpx_main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dirty="0" smtClean="0"/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hpx_main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char*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dirty="0" smtClean="0"/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hpx_main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boost::</a:t>
            </a:r>
            <a:r>
              <a:rPr lang="en-US" dirty="0" err="1"/>
              <a:t>program_options</a:t>
            </a:r>
            <a:r>
              <a:rPr lang="en-US" dirty="0"/>
              <a:t>::</a:t>
            </a:r>
            <a:r>
              <a:rPr lang="en-US" dirty="0" err="1"/>
              <a:t>variables_map</a:t>
            </a:r>
            <a:r>
              <a:rPr lang="en-US" dirty="0"/>
              <a:t>&amp; </a:t>
            </a:r>
            <a:r>
              <a:rPr lang="en-US" dirty="0" err="1"/>
              <a:t>vm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By default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hpx_main</a:t>
            </a:r>
            <a:r>
              <a:rPr lang="en-US" dirty="0" smtClean="0"/>
              <a:t> is executed on main locality only</a:t>
            </a:r>
          </a:p>
          <a:p>
            <a:pPr lvl="2"/>
            <a:r>
              <a:rPr lang="en-US" dirty="0" smtClean="0"/>
              <a:t>It is possible to force execution on all localities (easiest: --</a:t>
            </a:r>
            <a:r>
              <a:rPr lang="en-US" dirty="0" err="1" smtClean="0"/>
              <a:t>hpx:run-hpx-main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HPX applications support many predefined command line options</a:t>
            </a:r>
          </a:p>
          <a:p>
            <a:pPr lvl="1"/>
            <a:r>
              <a:rPr lang="en-US" dirty="0" smtClean="0"/>
              <a:t>All predefined command line options follow scheme: --</a:t>
            </a:r>
            <a:r>
              <a:rPr lang="en-US" dirty="0" err="1" smtClean="0"/>
              <a:t>hpx</a:t>
            </a:r>
            <a:r>
              <a:rPr lang="en-US" dirty="0" smtClean="0"/>
              <a:t>:&lt;opt&gt; [</a:t>
            </a:r>
            <a:r>
              <a:rPr lang="en-US" dirty="0" err="1" smtClean="0"/>
              <a:t>arg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Get a list by invoking: ‘./app --</a:t>
            </a:r>
            <a:r>
              <a:rPr lang="en-US" dirty="0" err="1" smtClean="0"/>
              <a:t>hpx:help</a:t>
            </a:r>
            <a:r>
              <a:rPr lang="en-US" dirty="0" smtClean="0"/>
              <a:t>’ (or simply ‘./app -h’)</a:t>
            </a:r>
          </a:p>
          <a:p>
            <a:pPr lvl="1"/>
            <a:r>
              <a:rPr lang="en-US" dirty="0"/>
              <a:t>See: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stellar-group.github.io/hpx/docs/html/hpx/manual/init/commandline.html</a:t>
            </a:r>
            <a:endParaRPr lang="en-US" dirty="0" smtClean="0"/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B24C32B-A989-4E7B-888A-5D1EB11B008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5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Install HPX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B24C32B-A989-4E7B-888A-5D1EB11B00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4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HPX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HPX is initialized by invoking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Must be called on </a:t>
            </a:r>
            <a:r>
              <a:rPr lang="en-US" dirty="0" smtClean="0"/>
              <a:t>all localities</a:t>
            </a:r>
          </a:p>
          <a:p>
            <a:pPr lvl="1"/>
            <a:r>
              <a:rPr lang="en-US" dirty="0" smtClean="0"/>
              <a:t>This will 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nitialize the runtime system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egister every locality with the main locality</a:t>
            </a:r>
          </a:p>
          <a:p>
            <a:pPr lvl="2"/>
            <a:r>
              <a:rPr lang="en-US" dirty="0" smtClean="0"/>
              <a:t>Schedule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hpx_main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as the first HPX thread</a:t>
            </a:r>
          </a:p>
          <a:p>
            <a:pPr lvl="2"/>
            <a:r>
              <a:rPr lang="en-US" dirty="0" smtClean="0"/>
              <a:t>Wait for the whole system to shutdown (triggered by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::finalize()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HPX is told to (gracefully) shut down by invoking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::finalize()</a:t>
            </a:r>
          </a:p>
          <a:p>
            <a:pPr lvl="1"/>
            <a:r>
              <a:rPr lang="en-US" dirty="0" smtClean="0"/>
              <a:t>Can be called on any locality, first invocation triggers exit (must be called at least once)</a:t>
            </a:r>
          </a:p>
          <a:p>
            <a:pPr lvl="1"/>
            <a:r>
              <a:rPr lang="en-US" dirty="0" smtClean="0"/>
              <a:t>This will</a:t>
            </a:r>
          </a:p>
          <a:p>
            <a:pPr lvl="2"/>
            <a:r>
              <a:rPr lang="en-US" dirty="0" smtClean="0"/>
              <a:t>Wait for all activity (system wide) to cease</a:t>
            </a:r>
          </a:p>
          <a:p>
            <a:pPr lvl="2"/>
            <a:r>
              <a:rPr lang="en-US" dirty="0" smtClean="0"/>
              <a:t>Releases main threads waiting inside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B24C32B-A989-4E7B-888A-5D1EB11B008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6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2247900"/>
            <a:ext cx="10492740" cy="3809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600"/>
              </a:spcBef>
              <a:buFont typeface="Arial" pitchFamily="34" charset="0"/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Distributed HPX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0" y="2324099"/>
            <a:ext cx="8572500" cy="3581401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>
            <a:normAutofit fontScale="85000" lnSpcReduction="20000"/>
          </a:bodyPr>
          <a:lstStyle/>
          <a:p>
            <a:pPr marL="1117120" lvl="6" indent="0"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461963" lvl="6" indent="0"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say_hello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61963" lvl="6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61963" lvl="6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"Hello HPX World from locality: " </a:t>
            </a:r>
          </a:p>
          <a:p>
            <a:pPr marL="461963" lvl="6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&lt;&lt;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get_locality_id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"!\n";</a:t>
            </a:r>
          </a:p>
          <a:p>
            <a:pPr marL="461963" lvl="6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61963" lvl="6" indent="0"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HPX_PLAIN_ACTION(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say_hello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// defines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say_hello_action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1963" lvl="6" indent="0"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1963" lvl="6" indent="0"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hpx_main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61963" lvl="6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61963" lvl="6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say_hello_action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sayit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61963" lvl="6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(auto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find_all_localities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</a:p>
          <a:p>
            <a:pPr marL="461963" lvl="6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::apply(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sayit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461963" lvl="6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::finalize();</a:t>
            </a:r>
          </a:p>
          <a:p>
            <a:pPr marL="461963" lvl="6" indent="0"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lt1"/>
              </a:solidFill>
            </a:endParaRPr>
          </a:p>
          <a:p>
            <a:pPr marL="461963" lvl="7" indent="0"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CCB97A6-97EC-4631-853E-C083F88D20EC}" type="slidenum">
              <a:rPr lang="en-US" smtClean="0"/>
              <a:t>31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Distributed HPX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HPX applications can be run in different ways</a:t>
            </a:r>
          </a:p>
          <a:p>
            <a:pPr lvl="1"/>
            <a:r>
              <a:rPr lang="en-US" dirty="0" smtClean="0"/>
              <a:t>Using PBS: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echo "</a:t>
            </a:r>
            <a:r>
              <a:rPr lang="en-US" dirty="0" err="1" smtClean="0"/>
              <a:t>pbsdsh</a:t>
            </a:r>
            <a:r>
              <a:rPr lang="en-US" dirty="0" smtClean="0"/>
              <a:t> </a:t>
            </a:r>
            <a:r>
              <a:rPr lang="en-US" dirty="0"/>
              <a:t>-u </a:t>
            </a:r>
            <a:r>
              <a:rPr lang="en-US" dirty="0" smtClean="0"/>
              <a:t>&lt;</a:t>
            </a:r>
            <a:r>
              <a:rPr lang="en-US" dirty="0" err="1" smtClean="0"/>
              <a:t>hpx</a:t>
            </a:r>
            <a:r>
              <a:rPr lang="en-US" dirty="0" smtClean="0"/>
              <a:t>-app&gt; &lt;app-options&gt; \</a:t>
            </a:r>
            <a:br>
              <a:rPr lang="en-US" dirty="0" smtClean="0"/>
            </a:br>
            <a:r>
              <a:rPr lang="en-US" dirty="0" smtClean="0"/>
              <a:t>                  --</a:t>
            </a:r>
            <a:r>
              <a:rPr lang="en-US" dirty="0" err="1"/>
              <a:t>hpx:nodes</a:t>
            </a:r>
            <a:r>
              <a:rPr lang="en-US" dirty="0"/>
              <a:t>=`cat $PBS_NODEFILE</a:t>
            </a:r>
            <a:r>
              <a:rPr lang="en-US" dirty="0" smtClean="0"/>
              <a:t>`" &gt; ./pbs_script.sh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err="1"/>
              <a:t>qsub</a:t>
            </a: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err="1" smtClean="0"/>
              <a:t>qsub</a:t>
            </a:r>
            <a:r>
              <a:rPr lang="en-US" dirty="0" smtClean="0"/>
              <a:t>-options&gt; ./pbs_script.sh</a:t>
            </a:r>
          </a:p>
          <a:p>
            <a:pPr lvl="1"/>
            <a:r>
              <a:rPr lang="en-US" dirty="0" smtClean="0"/>
              <a:t>Using SLURM: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err="1"/>
              <a:t>srun</a:t>
            </a: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err="1" smtClean="0"/>
              <a:t>srun</a:t>
            </a:r>
            <a:r>
              <a:rPr lang="en-US" dirty="0" smtClean="0"/>
              <a:t>-options&gt; &lt;</a:t>
            </a:r>
            <a:r>
              <a:rPr lang="en-US" dirty="0" err="1" smtClean="0"/>
              <a:t>hpx</a:t>
            </a:r>
            <a:r>
              <a:rPr lang="en-US" dirty="0" smtClean="0"/>
              <a:t>-app&gt; </a:t>
            </a:r>
            <a:r>
              <a:rPr lang="en-US" dirty="0"/>
              <a:t>&lt;</a:t>
            </a:r>
            <a:r>
              <a:rPr lang="en-US" dirty="0" smtClean="0"/>
              <a:t>app-options&gt; </a:t>
            </a:r>
          </a:p>
          <a:p>
            <a:pPr lvl="1"/>
            <a:r>
              <a:rPr lang="en-US" dirty="0" smtClean="0"/>
              <a:t>Using MPI (if MPI parcel-port is enabled)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mpiexec</a:t>
            </a:r>
            <a:r>
              <a:rPr lang="en-US" dirty="0" smtClean="0"/>
              <a:t> &lt;</a:t>
            </a:r>
            <a:r>
              <a:rPr lang="en-US" dirty="0" err="1" smtClean="0"/>
              <a:t>mpiexec</a:t>
            </a:r>
            <a:r>
              <a:rPr lang="en-US" dirty="0" smtClean="0"/>
              <a:t>-options&gt; </a:t>
            </a:r>
            <a:r>
              <a:rPr lang="en-US" dirty="0"/>
              <a:t>&lt;</a:t>
            </a:r>
            <a:r>
              <a:rPr lang="en-US" dirty="0" err="1"/>
              <a:t>hpx</a:t>
            </a:r>
            <a:r>
              <a:rPr lang="en-US" dirty="0"/>
              <a:t>-app&gt; &lt;app-options&gt; </a:t>
            </a:r>
            <a:endParaRPr lang="en-US" dirty="0" smtClean="0"/>
          </a:p>
          <a:p>
            <a:pPr lvl="1"/>
            <a:r>
              <a:rPr lang="en-US" dirty="0" smtClean="0"/>
              <a:t>Locally: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hpx</a:t>
            </a:r>
            <a:r>
              <a:rPr lang="en-US" dirty="0" smtClean="0"/>
              <a:t>-app&gt; </a:t>
            </a:r>
            <a:r>
              <a:rPr lang="en-US" dirty="0"/>
              <a:t>&lt;app-options&gt; </a:t>
            </a:r>
            <a:r>
              <a:rPr lang="en-US" dirty="0" smtClean="0"/>
              <a:t>-0 --</a:t>
            </a:r>
            <a:r>
              <a:rPr lang="en-US" dirty="0" err="1" smtClean="0"/>
              <a:t>hpx:localities</a:t>
            </a:r>
            <a:r>
              <a:rPr lang="en-US" dirty="0" smtClean="0"/>
              <a:t>=2 &amp;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hpx</a:t>
            </a:r>
            <a:r>
              <a:rPr lang="en-US" dirty="0" smtClean="0"/>
              <a:t>-app&gt; </a:t>
            </a:r>
            <a:r>
              <a:rPr lang="en-US" dirty="0"/>
              <a:t>&lt;app-options&gt; </a:t>
            </a:r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B24C32B-A989-4E7B-888A-5D1EB11B008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2247900"/>
            <a:ext cx="10492740" cy="3809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600"/>
              </a:spcBef>
              <a:buFont typeface="Arial" pitchFamily="34" charset="0"/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/>
              <a:t>Distributed HPX </a:t>
            </a:r>
            <a:r>
              <a:rPr lang="en-US" dirty="0" smtClean="0"/>
              <a:t>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1" y="2324100"/>
            <a:ext cx="8572499" cy="358140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>
            <a:normAutofit lnSpcReduction="10000"/>
          </a:bodyPr>
          <a:lstStyle/>
          <a:p>
            <a:pPr marL="1117120" lvl="6" indent="0"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512763" lvl="6" indent="0"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hpx_main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512763" lvl="6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512763" lvl="7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::future&lt;void&gt;&gt;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ops;</a:t>
            </a:r>
          </a:p>
          <a:p>
            <a:pPr marL="512763" lvl="7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say_hello_action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sayit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12763" lvl="7" indent="0"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2763" lvl="7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(auto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find_all_localities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</a:p>
          <a:p>
            <a:pPr marL="512763" lvl="7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ops.push_back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sayit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512763" lvl="7" indent="0"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2763" lvl="7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wait_all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(ops);</a:t>
            </a:r>
          </a:p>
          <a:p>
            <a:pPr marL="512763" lvl="7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::finalize();</a:t>
            </a:r>
          </a:p>
          <a:p>
            <a:pPr marL="512763" lvl="6" indent="0"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lt1"/>
              </a:solidFill>
            </a:endParaRPr>
          </a:p>
          <a:p>
            <a:pPr marL="1317120" lvl="7" indent="0"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CCB97A6-97EC-4631-853E-C083F88D20EC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9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7" y="561634"/>
            <a:ext cx="38100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35" y="3419134"/>
            <a:ext cx="3813602" cy="2860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36" y="2182075"/>
            <a:ext cx="3813600" cy="286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9" y="3805215"/>
            <a:ext cx="2795905" cy="1866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47" y="1181098"/>
            <a:ext cx="2796189" cy="1839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59" y="859264"/>
            <a:ext cx="2958566" cy="64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78" y="5452033"/>
            <a:ext cx="2570102" cy="34696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7886"/>
          </a:xfrm>
        </p:spPr>
        <p:txBody>
          <a:bodyPr>
            <a:normAutofit/>
          </a:bodyPr>
          <a:lstStyle/>
          <a:p>
            <a:r>
              <a:rPr lang="en-US" dirty="0" smtClean="0"/>
              <a:t>How to install</a:t>
            </a:r>
          </a:p>
          <a:p>
            <a:pPr lvl="1"/>
            <a:r>
              <a:rPr lang="en-US" dirty="0" smtClean="0"/>
              <a:t>Prerequisites </a:t>
            </a:r>
            <a:r>
              <a:rPr lang="en-US" dirty="0"/>
              <a:t>(recommended, </a:t>
            </a:r>
            <a:br>
              <a:rPr lang="en-US" dirty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://stellar-group.github.io/hpx/docs/html/hpx/tutorial/getting_started/prereqs.html</a:t>
            </a:r>
            <a:r>
              <a:rPr lang="en-US" dirty="0"/>
              <a:t>)</a:t>
            </a:r>
            <a:endParaRPr lang="en-US" dirty="0" smtClean="0"/>
          </a:p>
          <a:p>
            <a:pPr lvl="2"/>
            <a:r>
              <a:rPr lang="en-US" dirty="0"/>
              <a:t>GNU Compiler Collection (g</a:t>
            </a:r>
            <a:r>
              <a:rPr lang="en-US" dirty="0" smtClean="0"/>
              <a:t>++) V4.8 or higher</a:t>
            </a:r>
          </a:p>
          <a:p>
            <a:pPr lvl="2"/>
            <a:r>
              <a:rPr lang="en-US" dirty="0" err="1" smtClean="0"/>
              <a:t>CMake</a:t>
            </a:r>
            <a:r>
              <a:rPr lang="en-US" dirty="0" smtClean="0"/>
              <a:t> V2.8.4 or higher</a:t>
            </a:r>
          </a:p>
          <a:p>
            <a:pPr lvl="2"/>
            <a:r>
              <a:rPr lang="en-US" dirty="0" smtClean="0"/>
              <a:t>Boost V1.50 or higher</a:t>
            </a:r>
          </a:p>
          <a:p>
            <a:pPr lvl="2"/>
            <a:r>
              <a:rPr lang="en-US" dirty="0" smtClean="0"/>
              <a:t>HWLOC V1.10 or higher</a:t>
            </a:r>
          </a:p>
          <a:p>
            <a:r>
              <a:rPr lang="en-US" dirty="0" smtClean="0"/>
              <a:t>Download and install HPX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github.com/STEllAR-GROUP/hpx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stellar-group.github.io/hpx/docs/html/hpx/manual/build_system/building_hpx.html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B24C32B-A989-4E7B-888A-5D1EB11B00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61872" y="1828800"/>
            <a:ext cx="10375946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How to build an application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pgk_config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stellar-group.github.io/hpx/docs/html/hpx/manual/build_system/using_hpx/pkgconfig.html</a:t>
            </a:r>
            <a:endParaRPr lang="en-US" dirty="0" smtClean="0"/>
          </a:p>
          <a:p>
            <a:pPr lvl="1"/>
            <a:r>
              <a:rPr lang="en-US" dirty="0" smtClean="0"/>
              <a:t>Usable with any build system:</a:t>
            </a:r>
          </a:p>
          <a:p>
            <a:pPr marL="566928" lvl="3" indent="0">
              <a:buNone/>
            </a:pPr>
            <a:r>
              <a:rPr lang="en-US" dirty="0"/>
              <a:t>export PKG_CONFIG_PATH=$PKG_CONFIG_PATH:$</a:t>
            </a:r>
            <a:r>
              <a:rPr lang="en-US" dirty="0" smtClean="0"/>
              <a:t>HPX_LOCATION/lib/</a:t>
            </a:r>
            <a:r>
              <a:rPr lang="en-US" dirty="0" err="1" smtClean="0"/>
              <a:t>pkgconfig</a:t>
            </a:r>
            <a:endParaRPr lang="en-US" dirty="0" smtClean="0"/>
          </a:p>
          <a:p>
            <a:pPr marL="566928" lvl="3" indent="0">
              <a:buNone/>
            </a:pPr>
            <a:r>
              <a:rPr lang="en-US" dirty="0" err="1" smtClean="0"/>
              <a:t>c</a:t>
            </a:r>
            <a:r>
              <a:rPr lang="en-US" dirty="0" err="1"/>
              <a:t>++</a:t>
            </a:r>
            <a:r>
              <a:rPr lang="en-US" dirty="0"/>
              <a:t> -o </a:t>
            </a:r>
            <a:r>
              <a:rPr lang="en-US" dirty="0" err="1"/>
              <a:t>hello_world</a:t>
            </a:r>
            <a:r>
              <a:rPr lang="en-US" dirty="0"/>
              <a:t> hello_world.cpp </a:t>
            </a:r>
            <a:r>
              <a:rPr lang="en-US" dirty="0" smtClean="0"/>
              <a:t>`</a:t>
            </a:r>
            <a:r>
              <a:rPr lang="en-US" dirty="0" err="1"/>
              <a:t>pkg-config</a:t>
            </a:r>
            <a:r>
              <a:rPr lang="en-US" dirty="0"/>
              <a:t> --</a:t>
            </a:r>
            <a:r>
              <a:rPr lang="en-US" dirty="0" err="1"/>
              <a:t>cflags</a:t>
            </a:r>
            <a:r>
              <a:rPr lang="en-US" dirty="0"/>
              <a:t> --libs </a:t>
            </a:r>
            <a:r>
              <a:rPr lang="en-US" dirty="0" err="1"/>
              <a:t>hpx_application</a:t>
            </a:r>
            <a:r>
              <a:rPr lang="en-US" dirty="0"/>
              <a:t>` -</a:t>
            </a:r>
            <a:r>
              <a:rPr lang="en-US" dirty="0" err="1"/>
              <a:t>liostreams</a:t>
            </a:r>
            <a:r>
              <a:rPr lang="en-US" dirty="0"/>
              <a:t> </a:t>
            </a:r>
            <a:r>
              <a:rPr lang="en-US" dirty="0" smtClean="0"/>
              <a:t>\</a:t>
            </a:r>
            <a:br>
              <a:rPr lang="en-US" dirty="0" smtClean="0"/>
            </a:br>
            <a:r>
              <a:rPr lang="en-US" dirty="0" smtClean="0"/>
              <a:t>     -</a:t>
            </a:r>
            <a:r>
              <a:rPr lang="en-US" dirty="0"/>
              <a:t>DHPX_APPLICATION_NAME=</a:t>
            </a:r>
            <a:r>
              <a:rPr lang="en-US" dirty="0" err="1"/>
              <a:t>hello_world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CMake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stellar-group.github.io/hpx/docs/html/hpx/manual/build_system/using_hpx/using_hpx_cmake.html</a:t>
            </a:r>
            <a:endParaRPr lang="en-US" dirty="0" smtClean="0"/>
          </a:p>
          <a:p>
            <a:pPr lvl="1"/>
            <a:r>
              <a:rPr lang="en-US" dirty="0" smtClean="0"/>
              <a:t>Example with minimal </a:t>
            </a:r>
            <a:r>
              <a:rPr lang="en-US" dirty="0" err="1" smtClean="0"/>
              <a:t>cmake</a:t>
            </a:r>
            <a:r>
              <a:rPr lang="en-US" dirty="0" smtClean="0"/>
              <a:t> build system: </a:t>
            </a:r>
          </a:p>
          <a:p>
            <a:pPr marL="822960" lvl="3" indent="0">
              <a:buNone/>
            </a:pPr>
            <a:r>
              <a:rPr lang="en-US" dirty="0" err="1" smtClean="0"/>
              <a:t>add_executable</a:t>
            </a:r>
            <a:r>
              <a:rPr lang="en-US" dirty="0" smtClean="0"/>
              <a:t>(</a:t>
            </a:r>
            <a:r>
              <a:rPr lang="en-US" dirty="0" err="1" smtClean="0"/>
              <a:t>hello_world_example</a:t>
            </a:r>
            <a:r>
              <a:rPr lang="en-US" dirty="0" smtClean="0"/>
              <a:t> hello_world.cpp)</a:t>
            </a:r>
          </a:p>
          <a:p>
            <a:pPr marL="822960" lvl="3" indent="0">
              <a:buNone/>
            </a:pPr>
            <a:r>
              <a:rPr lang="en-US" dirty="0" err="1" smtClean="0"/>
              <a:t>hpx_setup_target</a:t>
            </a:r>
            <a:r>
              <a:rPr lang="en-US" dirty="0" smtClean="0"/>
              <a:t>(</a:t>
            </a:r>
            <a:r>
              <a:rPr lang="en-US" dirty="0" err="1"/>
              <a:t>hello_world_example</a:t>
            </a:r>
            <a:r>
              <a:rPr lang="en-US" dirty="0" smtClean="0"/>
              <a:t>)</a:t>
            </a:r>
            <a:endParaRPr lang="en-US" dirty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B24C32B-A989-4E7B-888A-5D1EB11B00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1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smtClean="0"/>
              <a:t>HPX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8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04399" cy="1450757"/>
          </a:xfrm>
        </p:spPr>
        <p:txBody>
          <a:bodyPr>
            <a:normAutofit/>
          </a:bodyPr>
          <a:lstStyle/>
          <a:p>
            <a:r>
              <a:rPr lang="en-US" dirty="0"/>
              <a:t>HPX – </a:t>
            </a:r>
            <a:r>
              <a:rPr lang="en-US" dirty="0" smtClean="0"/>
              <a:t>A C++ 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071951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A C++ Standard Library for Concurrency and Parallelism</a:t>
            </a:r>
          </a:p>
          <a:p>
            <a:r>
              <a:rPr lang="en-US" dirty="0"/>
              <a:t>Exposes </a:t>
            </a:r>
            <a:r>
              <a:rPr lang="en-US" dirty="0" smtClean="0"/>
              <a:t>a coherent and </a:t>
            </a:r>
            <a:r>
              <a:rPr lang="en-US" dirty="0"/>
              <a:t>uniform, standards-oriented API for ease of programming </a:t>
            </a:r>
            <a:r>
              <a:rPr lang="en-US" dirty="0" smtClean="0"/>
              <a:t>parallel, distributed, and heterogeneous </a:t>
            </a:r>
            <a:r>
              <a:rPr lang="en-US" dirty="0"/>
              <a:t>applications.</a:t>
            </a:r>
          </a:p>
          <a:p>
            <a:pPr lvl="1"/>
            <a:r>
              <a:rPr lang="en-US" dirty="0"/>
              <a:t>Enables to write fully asynchronous code using hundreds of millions of threads.</a:t>
            </a:r>
          </a:p>
          <a:p>
            <a:pPr lvl="1"/>
            <a:r>
              <a:rPr lang="en-US" dirty="0"/>
              <a:t>Provides unified syntax and semantics for local and remote operations</a:t>
            </a:r>
            <a:r>
              <a:rPr lang="en-US" dirty="0" smtClean="0"/>
              <a:t>.</a:t>
            </a:r>
          </a:p>
          <a:p>
            <a:r>
              <a:rPr lang="en-US" dirty="0"/>
              <a:t>HPX represents an innovative mixture </a:t>
            </a:r>
            <a:r>
              <a:rPr lang="en-US" dirty="0" smtClean="0"/>
              <a:t>of </a:t>
            </a:r>
          </a:p>
          <a:p>
            <a:pPr lvl="1"/>
            <a:r>
              <a:rPr lang="en-US" dirty="0" smtClean="0"/>
              <a:t>A global </a:t>
            </a:r>
            <a:r>
              <a:rPr lang="en-US" dirty="0"/>
              <a:t>system-wide </a:t>
            </a:r>
            <a:r>
              <a:rPr lang="en-US" dirty="0" smtClean="0"/>
              <a:t>address space </a:t>
            </a:r>
            <a:r>
              <a:rPr lang="en-US" dirty="0"/>
              <a:t>(AGAS - Active Global Address Space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ine grain parallelism </a:t>
            </a:r>
            <a:r>
              <a:rPr lang="en-US" dirty="0"/>
              <a:t>and lightweight synchronization </a:t>
            </a:r>
            <a:endParaRPr lang="en-US" dirty="0" smtClean="0"/>
          </a:p>
          <a:p>
            <a:pPr lvl="1"/>
            <a:r>
              <a:rPr lang="en-US" dirty="0" smtClean="0"/>
              <a:t>Combined </a:t>
            </a:r>
            <a:r>
              <a:rPr lang="en-US" dirty="0"/>
              <a:t>with </a:t>
            </a:r>
            <a:r>
              <a:rPr lang="en-US" dirty="0" smtClean="0"/>
              <a:t>implicit, work </a:t>
            </a:r>
            <a:r>
              <a:rPr lang="en-US" dirty="0"/>
              <a:t>queue based, message driven </a:t>
            </a:r>
            <a:r>
              <a:rPr lang="en-US" dirty="0" smtClean="0"/>
              <a:t>computation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ull semantic equivalence </a:t>
            </a:r>
            <a:r>
              <a:rPr lang="en-US" dirty="0"/>
              <a:t>of local and remote execution, and 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xplicit support for </a:t>
            </a:r>
            <a:r>
              <a:rPr lang="en-US" dirty="0"/>
              <a:t>hardware accelerators </a:t>
            </a:r>
            <a:r>
              <a:rPr lang="en-US" dirty="0" smtClean="0"/>
              <a:t>(through percolation)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6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04399" cy="1450757"/>
          </a:xfrm>
        </p:spPr>
        <p:txBody>
          <a:bodyPr>
            <a:normAutofit/>
          </a:bodyPr>
          <a:lstStyle/>
          <a:p>
            <a:r>
              <a:rPr lang="en-US" dirty="0"/>
              <a:t>HPX – A C++ 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8914863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Widely portable</a:t>
            </a:r>
          </a:p>
          <a:p>
            <a:pPr lvl="1"/>
            <a:r>
              <a:rPr lang="en-US" dirty="0" smtClean="0"/>
              <a:t>Platforms: x86/64, Xeon/Phi, ARM 32/64, Power, </a:t>
            </a:r>
            <a:r>
              <a:rPr lang="en-US" dirty="0" err="1" smtClean="0"/>
              <a:t>BlueGene</a:t>
            </a:r>
            <a:r>
              <a:rPr lang="en-US" dirty="0" smtClean="0"/>
              <a:t>/Q</a:t>
            </a:r>
          </a:p>
          <a:p>
            <a:pPr lvl="1"/>
            <a:r>
              <a:rPr lang="en-US" dirty="0" smtClean="0"/>
              <a:t>Operating systems: Linux, Windows, Android, OS/X</a:t>
            </a:r>
          </a:p>
          <a:p>
            <a:r>
              <a:rPr lang="en-US" dirty="0" smtClean="0"/>
              <a:t>Well integrated with compiler’s C++ Standard libraries</a:t>
            </a:r>
          </a:p>
          <a:p>
            <a:r>
              <a:rPr lang="en-US" dirty="0" smtClean="0"/>
              <a:t>Enables writing applications which out-perform and out-scale existing applications based on </a:t>
            </a:r>
            <a:r>
              <a:rPr lang="en-US" dirty="0" err="1" smtClean="0"/>
              <a:t>OpenMP</a:t>
            </a:r>
            <a:r>
              <a:rPr lang="en-US" dirty="0" smtClean="0"/>
              <a:t>/MPI</a:t>
            </a:r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://stellar-group.org/libraries/hpx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https://github.com/STEllAR-GROUP/hpx/ 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published under Boost license and has </a:t>
            </a:r>
            <a:r>
              <a:rPr lang="en-US" dirty="0" smtClean="0"/>
              <a:t>an </a:t>
            </a:r>
            <a:r>
              <a:rPr lang="en-US" dirty="0"/>
              <a:t>open, active, and thriving developer community.</a:t>
            </a:r>
          </a:p>
          <a:p>
            <a:r>
              <a:rPr lang="en-US" dirty="0" smtClean="0"/>
              <a:t>Can be used as a platform for research and experimentation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422741" y="2182551"/>
            <a:ext cx="8784738" cy="75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 smtClean="0"/>
              <a:t>C++1y Concurrency/Parallelism APIs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10152362" cy="1397124"/>
          </a:xfrm>
        </p:spPr>
        <p:txBody>
          <a:bodyPr>
            <a:normAutofit/>
          </a:bodyPr>
          <a:lstStyle/>
          <a:p>
            <a:r>
              <a:rPr lang="en-US" sz="4000" dirty="0"/>
              <a:t>HPX – A C++ Standard Library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1E1059E-1B62-4396-9490-A31C28952190}" type="slidenum">
              <a:rPr lang="en-US" smtClean="0"/>
              <a:t>9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422741" y="3097924"/>
            <a:ext cx="8789741" cy="2712916"/>
            <a:chOff x="1097280" y="2228289"/>
            <a:chExt cx="10058400" cy="3640805"/>
          </a:xfrm>
        </p:grpSpPr>
        <p:sp>
          <p:nvSpPr>
            <p:cNvPr id="7" name="Rectangle 6"/>
            <p:cNvSpPr/>
            <p:nvPr/>
          </p:nvSpPr>
          <p:spPr>
            <a:xfrm>
              <a:off x="1097280" y="2228289"/>
              <a:ext cx="3550920" cy="1583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Threading Subsystem</a:t>
              </a:r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97280" y="4285828"/>
              <a:ext cx="3550920" cy="1583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Active Global Address </a:t>
              </a:r>
            </a:p>
            <a:p>
              <a:pPr algn="ctr"/>
              <a:r>
                <a:rPr lang="en-US" sz="1600" dirty="0" smtClean="0"/>
                <a:t>Space (AGAS)</a:t>
              </a:r>
              <a:endParaRPr lang="en-US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43800" y="2228433"/>
              <a:ext cx="3611880" cy="1583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Local Control Objects</a:t>
              </a:r>
            </a:p>
            <a:p>
              <a:pPr algn="ctr"/>
              <a:r>
                <a:rPr lang="en-US" sz="1600" dirty="0" smtClean="0"/>
                <a:t>(LCOs)</a:t>
              </a:r>
              <a:endParaRPr lang="en-US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43800" y="4285828"/>
              <a:ext cx="3611880" cy="1583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Parcel Transport Layer</a:t>
              </a:r>
              <a:endParaRPr lang="en-US" sz="1600" dirty="0"/>
            </a:p>
          </p:txBody>
        </p:sp>
        <p:cxnSp>
          <p:nvCxnSpPr>
            <p:cNvPr id="13" name="Straight Arrow Connector 12"/>
            <p:cNvCxnSpPr>
              <a:stCxn id="7" idx="3"/>
              <a:endCxn id="9" idx="1"/>
            </p:cNvCxnSpPr>
            <p:nvPr/>
          </p:nvCxnSpPr>
          <p:spPr>
            <a:xfrm>
              <a:off x="4648200" y="3019922"/>
              <a:ext cx="2895600" cy="144"/>
            </a:xfrm>
            <a:prstGeom prst="straightConnector1">
              <a:avLst/>
            </a:prstGeom>
            <a:ln w="31750"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0" idx="1"/>
            </p:cNvCxnSpPr>
            <p:nvPr/>
          </p:nvCxnSpPr>
          <p:spPr>
            <a:xfrm>
              <a:off x="4648200" y="5077461"/>
              <a:ext cx="2895600" cy="0"/>
            </a:xfrm>
            <a:prstGeom prst="straightConnector1">
              <a:avLst/>
            </a:prstGeom>
            <a:ln w="31750"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0"/>
              <a:endCxn id="9" idx="2"/>
            </p:cNvCxnSpPr>
            <p:nvPr/>
          </p:nvCxnSpPr>
          <p:spPr>
            <a:xfrm flipV="1">
              <a:off x="9349740" y="3811699"/>
              <a:ext cx="0" cy="474129"/>
            </a:xfrm>
            <a:prstGeom prst="straightConnector1">
              <a:avLst/>
            </a:prstGeom>
            <a:ln w="31750"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2"/>
              <a:endCxn id="8" idx="0"/>
            </p:cNvCxnSpPr>
            <p:nvPr/>
          </p:nvCxnSpPr>
          <p:spPr>
            <a:xfrm>
              <a:off x="2872740" y="3811555"/>
              <a:ext cx="0" cy="474273"/>
            </a:xfrm>
            <a:prstGeom prst="straightConnector1">
              <a:avLst/>
            </a:prstGeom>
            <a:ln w="31750"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648200" y="3811555"/>
              <a:ext cx="2926081" cy="474273"/>
            </a:xfrm>
            <a:prstGeom prst="straightConnector1">
              <a:avLst/>
            </a:prstGeom>
            <a:ln w="31750"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648200" y="3811555"/>
              <a:ext cx="2895600" cy="474273"/>
            </a:xfrm>
            <a:prstGeom prst="straightConnector1">
              <a:avLst/>
            </a:prstGeom>
            <a:ln w="31750"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828799" y="1860338"/>
            <a:ext cx="9378680" cy="338553"/>
            <a:chOff x="474415" y="768022"/>
            <a:chExt cx="10732343" cy="416577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1148358" y="949685"/>
              <a:ext cx="10058400" cy="25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74415" y="768022"/>
              <a:ext cx="631391" cy="416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API</a:t>
              </a:r>
              <a:endParaRPr lang="en-US" sz="16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828799" y="5794745"/>
            <a:ext cx="9378680" cy="338553"/>
            <a:chOff x="474415" y="5761079"/>
            <a:chExt cx="10732343" cy="416578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1148358" y="5920346"/>
              <a:ext cx="10058400" cy="2539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74415" y="5761079"/>
              <a:ext cx="543341" cy="41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OS</a:t>
              </a:r>
              <a:endParaRPr lang="en-US" sz="16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960678" y="1915518"/>
            <a:ext cx="3660595" cy="4319746"/>
            <a:chOff x="4058331" y="768021"/>
            <a:chExt cx="4188944" cy="5315295"/>
          </a:xfrm>
        </p:grpSpPr>
        <p:grpSp>
          <p:nvGrpSpPr>
            <p:cNvPr id="34" name="Group 33"/>
            <p:cNvGrpSpPr/>
            <p:nvPr/>
          </p:nvGrpSpPr>
          <p:grpSpPr>
            <a:xfrm>
              <a:off x="4058331" y="2791155"/>
              <a:ext cx="4188944" cy="2267487"/>
              <a:chOff x="4038370" y="2686834"/>
              <a:chExt cx="4188944" cy="226748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320540" y="3230563"/>
                <a:ext cx="3550920" cy="1108101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Performance Counter Framework</a:t>
                </a:r>
                <a:endParaRPr lang="en-US" sz="1600" dirty="0"/>
              </a:p>
            </p:txBody>
          </p:sp>
          <p:sp>
            <p:nvSpPr>
              <p:cNvPr id="30" name="Left Arrow 29"/>
              <p:cNvSpPr/>
              <p:nvPr/>
            </p:nvSpPr>
            <p:spPr>
              <a:xfrm rot="18900000">
                <a:off x="7248906" y="2935558"/>
                <a:ext cx="978408" cy="484632"/>
              </a:xfrm>
              <a:prstGeom prst="left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1" name="Left Arrow 30"/>
              <p:cNvSpPr/>
              <p:nvPr/>
            </p:nvSpPr>
            <p:spPr>
              <a:xfrm rot="2700000">
                <a:off x="7233667" y="4222801"/>
                <a:ext cx="978408" cy="484632"/>
              </a:xfrm>
              <a:prstGeom prst="left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2" name="Left Arrow 31"/>
              <p:cNvSpPr/>
              <p:nvPr/>
            </p:nvSpPr>
            <p:spPr>
              <a:xfrm rot="8100000">
                <a:off x="4038370" y="4225121"/>
                <a:ext cx="978408" cy="484632"/>
              </a:xfrm>
              <a:prstGeom prst="left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3" name="Left Arrow 32"/>
              <p:cNvSpPr/>
              <p:nvPr/>
            </p:nvSpPr>
            <p:spPr>
              <a:xfrm rot="13500000">
                <a:off x="4038369" y="2933722"/>
                <a:ext cx="978408" cy="484632"/>
              </a:xfrm>
              <a:prstGeom prst="left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2" name="Left Arrow 51"/>
            <p:cNvSpPr/>
            <p:nvPr/>
          </p:nvSpPr>
          <p:spPr>
            <a:xfrm rot="16200000">
              <a:off x="4727108" y="1894597"/>
              <a:ext cx="2737783" cy="484632"/>
            </a:xfrm>
            <a:prstGeom prst="lef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Left Arrow 52"/>
            <p:cNvSpPr/>
            <p:nvPr/>
          </p:nvSpPr>
          <p:spPr>
            <a:xfrm rot="5400000">
              <a:off x="5206482" y="4951482"/>
              <a:ext cx="1779036" cy="484632"/>
            </a:xfrm>
            <a:prstGeom prst="lef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Left Arrow 36"/>
            <p:cNvSpPr/>
            <p:nvPr/>
          </p:nvSpPr>
          <p:spPr>
            <a:xfrm rot="16200000">
              <a:off x="4727109" y="1894597"/>
              <a:ext cx="2737783" cy="484632"/>
            </a:xfrm>
            <a:prstGeom prst="lef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70898" y="1801835"/>
            <a:ext cx="4559546" cy="4422824"/>
            <a:chOff x="1170898" y="1819591"/>
            <a:chExt cx="4559546" cy="4422824"/>
          </a:xfrm>
        </p:grpSpPr>
        <p:sp>
          <p:nvSpPr>
            <p:cNvPr id="40" name="Rectangle 39"/>
            <p:cNvSpPr/>
            <p:nvPr/>
          </p:nvSpPr>
          <p:spPr>
            <a:xfrm>
              <a:off x="1170898" y="1819591"/>
              <a:ext cx="1092242" cy="442282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mtClean="0"/>
                <a:t>Policy Engine/Policies</a:t>
              </a:r>
              <a:endParaRPr lang="en-US" dirty="0"/>
            </a:p>
          </p:txBody>
        </p:sp>
        <p:sp>
          <p:nvSpPr>
            <p:cNvPr id="41" name="U-Turn Arrow 40"/>
            <p:cNvSpPr/>
            <p:nvPr/>
          </p:nvSpPr>
          <p:spPr>
            <a:xfrm rot="16200000">
              <a:off x="3419913" y="2298605"/>
              <a:ext cx="880314" cy="3740749"/>
            </a:xfrm>
            <a:prstGeom prst="uturnArrow">
              <a:avLst>
                <a:gd name="adj1" fmla="val 29045"/>
                <a:gd name="adj2" fmla="val 25000"/>
                <a:gd name="adj3" fmla="val 25000"/>
                <a:gd name="adj4" fmla="val 43750"/>
                <a:gd name="adj5" fmla="val 24272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78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Companions Left Behind</Template>
  <TotalTime>616</TotalTime>
  <Words>2685</Words>
  <Application>Microsoft Office PowerPoint</Application>
  <PresentationFormat>Widescreen</PresentationFormat>
  <Paragraphs>446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Century Schoolbook</vt:lpstr>
      <vt:lpstr>Consolas</vt:lpstr>
      <vt:lpstr>Wingdings 2</vt:lpstr>
      <vt:lpstr>View</vt:lpstr>
      <vt:lpstr>HPX Workshop (1)</vt:lpstr>
      <vt:lpstr>Agenda</vt:lpstr>
      <vt:lpstr>Getting Started</vt:lpstr>
      <vt:lpstr>Getting Started</vt:lpstr>
      <vt:lpstr>Getting Started</vt:lpstr>
      <vt:lpstr>Overview of HPX</vt:lpstr>
      <vt:lpstr>HPX – A C++ Standard Library</vt:lpstr>
      <vt:lpstr>HPX – A C++ Standard Library</vt:lpstr>
      <vt:lpstr>HPX – A C++ Standard Library</vt:lpstr>
      <vt:lpstr>What about Lightweight Threads?</vt:lpstr>
      <vt:lpstr>Advantage of Lightweight Threads</vt:lpstr>
      <vt:lpstr>HPX Runtime Schematic</vt:lpstr>
      <vt:lpstr>Thread Overheads</vt:lpstr>
      <vt:lpstr>HPX Runtime</vt:lpstr>
      <vt:lpstr>HPX is a (only a) library</vt:lpstr>
      <vt:lpstr>Synchonization with futures</vt:lpstr>
      <vt:lpstr>Task Based Programming</vt:lpstr>
      <vt:lpstr>The Goal with Tasks</vt:lpstr>
      <vt:lpstr>Task Decomposition</vt:lpstr>
      <vt:lpstr>Task Scheduling and Lifetime</vt:lpstr>
      <vt:lpstr>Suspended Tasks</vt:lpstr>
      <vt:lpstr>Staged Tasks</vt:lpstr>
      <vt:lpstr>Active Messages</vt:lpstr>
      <vt:lpstr>Structure of an Application</vt:lpstr>
      <vt:lpstr>Where does HPX end and your code starts</vt:lpstr>
      <vt:lpstr>Some Simple Examples</vt:lpstr>
      <vt:lpstr>Hello HPX World</vt:lpstr>
      <vt:lpstr>Simplest Hello HPX World</vt:lpstr>
      <vt:lpstr>Hello HPX World</vt:lpstr>
      <vt:lpstr>Hello HPX World</vt:lpstr>
      <vt:lpstr>Hello Distributed HPX World</vt:lpstr>
      <vt:lpstr>Hello Distributed HPX World</vt:lpstr>
      <vt:lpstr>Hello Distributed HPX World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HPX Workshop</dc:title>
  <dc:creator>Hartmut Kaiser</dc:creator>
  <cp:lastModifiedBy>Hartmut Kaiser</cp:lastModifiedBy>
  <cp:revision>42</cp:revision>
  <dcterms:created xsi:type="dcterms:W3CDTF">2016-10-06T15:47:03Z</dcterms:created>
  <dcterms:modified xsi:type="dcterms:W3CDTF">2016-10-12T18:22:41Z</dcterms:modified>
</cp:coreProperties>
</file>