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46" r:id="rId11"/>
    <p:sldId id="347" r:id="rId12"/>
    <p:sldId id="317" r:id="rId13"/>
    <p:sldId id="318" r:id="rId14"/>
    <p:sldId id="319" r:id="rId15"/>
    <p:sldId id="320" r:id="rId16"/>
    <p:sldId id="321" r:id="rId17"/>
    <p:sldId id="322" r:id="rId18"/>
    <p:sldId id="3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58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1F1E-88C4-4BA5-8062-1019F934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HPX Workshop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164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::local::promise&lt;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deadlock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403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deadlock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set_lco_value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42);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8388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marL="738188" lvl="1" indent="0">
              <a:buNone/>
            </a:pP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   // must be move-only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::function&lt;R(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promise&lt;R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p;                 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promise for the result</a:t>
            </a:r>
          </a:p>
          <a:p>
            <a:pPr marL="738188" lvl="1" indent="0">
              <a:buNone/>
            </a:pP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 explicit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 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::forward&lt;F&gt;(f)) {}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...T&gt;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operator()(T &amp;&amp;... t) {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::forward&lt;T&gt;(t)...)); 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::future&lt;R&gt;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proposals (draft technical specifications) for next C++ Standard</a:t>
            </a:r>
          </a:p>
          <a:p>
            <a:pPr lvl="1"/>
            <a:r>
              <a:rPr lang="en-US" dirty="0" smtClean="0"/>
              <a:t>Extension for future&lt;&gt;</a:t>
            </a:r>
          </a:p>
          <a:p>
            <a:pPr lvl="2"/>
            <a:r>
              <a:rPr lang="en-US" dirty="0" smtClean="0"/>
              <a:t>Compositional facilities</a:t>
            </a:r>
          </a:p>
          <a:p>
            <a:pPr lvl="3"/>
            <a:r>
              <a:rPr lang="en-US" dirty="0" smtClean="0"/>
              <a:t>Parallel composition</a:t>
            </a:r>
          </a:p>
          <a:p>
            <a:pPr lvl="3"/>
            <a:r>
              <a:rPr lang="en-US" dirty="0" smtClean="0"/>
              <a:t>Sequential composition</a:t>
            </a:r>
          </a:p>
          <a:p>
            <a:pPr lvl="1"/>
            <a:r>
              <a:rPr lang="en-US" dirty="0" smtClean="0"/>
              <a:t>Parallel Algorithms</a:t>
            </a:r>
          </a:p>
          <a:p>
            <a:pPr lvl="1"/>
            <a:r>
              <a:rPr lang="en-US" dirty="0" smtClean="0"/>
              <a:t>Parallel Task Regions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Extended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semantics: dataflow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ready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future which is ready at construction (N3857)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compute(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&lt;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&gt;(-1);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&gt;(0);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par) {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(par); }, x);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40237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composition of futures (see Concurrency TS)</a:t>
            </a:r>
          </a:p>
          <a:p>
            <a:pPr marL="91440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123;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f2 = f1.then(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f) -&gt; string 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  // here .get() won’t block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07491"/>
            <a:ext cx="10492740" cy="3964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09885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composition of </a:t>
            </a:r>
            <a:r>
              <a:rPr lang="en-US" dirty="0"/>
              <a:t>futures (see N3857)</a:t>
            </a:r>
            <a:endParaRPr lang="en-US" dirty="0" smtClean="0"/>
          </a:p>
          <a:p>
            <a:pPr marL="9144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shared_future1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125;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future2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string { return string("hi"); }); 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(shared_future1, future2);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also: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when_any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when_some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result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all_f.then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f)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3573517"/>
            <a:ext cx="10492740" cy="1061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What if one or more arguments to 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 smtClean="0"/>
              <a:t> are futures themselves?</a:t>
            </a:r>
          </a:p>
          <a:p>
            <a:r>
              <a:rPr lang="en-US" dirty="0" smtClean="0"/>
              <a:t>Normal behavior: pass </a:t>
            </a:r>
            <a:r>
              <a:rPr lang="en-US" dirty="0"/>
              <a:t>futures </a:t>
            </a:r>
            <a:r>
              <a:rPr lang="en-US" dirty="0" smtClean="0"/>
              <a:t>through to function</a:t>
            </a:r>
          </a:p>
          <a:p>
            <a:r>
              <a:rPr lang="en-US" dirty="0" smtClean="0"/>
              <a:t>Extended behavior: wait for futures to become ready before invoking the function:</a:t>
            </a:r>
          </a:p>
          <a:p>
            <a:pPr marL="91440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…)&gt;::type&gt; dataflow(F&amp;&amp;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If </a:t>
            </a:r>
            <a:r>
              <a:rPr lang="en-US" dirty="0" err="1" smtClean="0">
                <a:cs typeface="Consolas" panose="020B0609020204030204" pitchFamily="49" charset="0"/>
              </a:rPr>
              <a:t>ArgN</a:t>
            </a:r>
            <a:r>
              <a:rPr lang="en-US" dirty="0" smtClean="0">
                <a:cs typeface="Consolas" panose="020B0609020204030204" pitchFamily="49" charset="0"/>
              </a:rPr>
              <a:t> is a future, then the invocation of F will be delayed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Non-future arguments are passed through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async</a:t>
            </a:r>
            <a:r>
              <a:rPr lang="en-US" dirty="0" smtClean="0"/>
              <a:t>: dataflow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API of HPX</a:t>
            </a:r>
          </a:p>
          <a:p>
            <a:pPr lvl="1"/>
            <a:r>
              <a:rPr lang="en-US" dirty="0" smtClean="0"/>
              <a:t>Futures, etc.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Higher level parallel constructs</a:t>
            </a:r>
          </a:p>
          <a:p>
            <a:pPr lvl="2"/>
            <a:r>
              <a:rPr lang="en-US" dirty="0" smtClean="0"/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595314" cy="4041648"/>
          </a:xfrm>
        </p:spPr>
        <p:txBody>
          <a:bodyPr/>
          <a:lstStyle/>
          <a:p>
            <a:r>
              <a:rPr lang="en-US" dirty="0" smtClean="0"/>
              <a:t>What is a (the) Future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(the)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42977" cy="4351337"/>
          </a:xfrm>
        </p:spPr>
        <p:txBody>
          <a:bodyPr/>
          <a:lstStyle/>
          <a:p>
            <a:r>
              <a:rPr lang="en-US" dirty="0" smtClean="0"/>
              <a:t>A future is an object representing a result which has not been calculated yet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5860" y="2587132"/>
            <a:ext cx="4312920" cy="3234828"/>
            <a:chOff x="1165860" y="2587132"/>
            <a:chExt cx="4312920" cy="3234828"/>
          </a:xfrm>
        </p:grpSpPr>
        <p:sp>
          <p:nvSpPr>
            <p:cNvPr id="8" name="Rectangle 7"/>
            <p:cNvSpPr/>
            <p:nvPr/>
          </p:nvSpPr>
          <p:spPr>
            <a:xfrm>
              <a:off x="1165860" y="2587132"/>
              <a:ext cx="4312920" cy="3234828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257300" y="2662310"/>
              <a:ext cx="4089399" cy="3048000"/>
              <a:chOff x="3200400" y="533400"/>
              <a:chExt cx="4089399" cy="3048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00400" y="533400"/>
                <a:ext cx="2057400" cy="3048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1</a:t>
                </a: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543846" y="1905000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45897" y="1389530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Suspend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 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40744" y="2108973"/>
                <a:ext cx="780983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another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52800" y="2812703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Resume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57" name="Straight Connector 56"/>
              <p:cNvCxnSpPr>
                <a:stCxn id="54" idx="3"/>
              </p:cNvCxnSpPr>
              <p:nvPr/>
            </p:nvCxnSpPr>
            <p:spPr>
              <a:xfrm flipV="1">
                <a:off x="4204017" y="1726826"/>
                <a:ext cx="571230" cy="895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58" name="Straight Connector 57"/>
              <p:cNvCxnSpPr>
                <a:stCxn id="56" idx="3"/>
              </p:cNvCxnSpPr>
              <p:nvPr/>
            </p:nvCxnSpPr>
            <p:spPr>
              <a:xfrm flipV="1">
                <a:off x="4210920" y="2721419"/>
                <a:ext cx="564327" cy="43753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9" name="Rectangle 58"/>
              <p:cNvSpPr/>
              <p:nvPr/>
            </p:nvSpPr>
            <p:spPr>
              <a:xfrm>
                <a:off x="5562600" y="1008529"/>
                <a:ext cx="1727199" cy="1436595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2</a:t>
                </a: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019800" y="15105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19312" y="1371600"/>
                <a:ext cx="840808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Producer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62" name="Straight Connector 61"/>
              <p:cNvCxnSpPr>
                <a:endCxn id="61" idx="1"/>
              </p:cNvCxnSpPr>
              <p:nvPr/>
            </p:nvCxnSpPr>
            <p:spPr>
              <a:xfrm flipV="1">
                <a:off x="6185647" y="1871737"/>
                <a:ext cx="233665" cy="4671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3" name="Straight Arrow Connector 62"/>
              <p:cNvCxnSpPr>
                <a:stCxn id="69" idx="9"/>
                <a:endCxn id="60" idx="0"/>
              </p:cNvCxnSpPr>
              <p:nvPr/>
            </p:nvCxnSpPr>
            <p:spPr>
              <a:xfrm>
                <a:off x="4801144" y="1502240"/>
                <a:ext cx="1312879" cy="8313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60" idx="15"/>
              </p:cNvCxnSpPr>
              <p:nvPr/>
            </p:nvCxnSpPr>
            <p:spPr>
              <a:xfrm flipH="1">
                <a:off x="4890211" y="2196353"/>
                <a:ext cx="1148869" cy="318247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4267200" y="2196353"/>
                <a:ext cx="222119" cy="25886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Rectangle 65"/>
              <p:cNvSpPr/>
              <p:nvPr/>
            </p:nvSpPr>
            <p:spPr>
              <a:xfrm>
                <a:off x="4775247" y="1500771"/>
                <a:ext cx="229929" cy="1335134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52800" y="1008530"/>
                <a:ext cx="1205010" cy="30777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 object </a:t>
                </a:r>
              </a:p>
            </p:txBody>
          </p:sp>
          <p:cxnSp>
            <p:nvCxnSpPr>
              <p:cNvPr id="68" name="Straight Connector 67"/>
              <p:cNvCxnSpPr>
                <a:endCxn id="67" idx="3"/>
              </p:cNvCxnSpPr>
              <p:nvPr/>
            </p:nvCxnSpPr>
            <p:spPr>
              <a:xfrm flipH="1" flipV="1">
                <a:off x="4557810" y="1162419"/>
                <a:ext cx="217437" cy="31137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9" name="Freeform 68"/>
              <p:cNvSpPr/>
              <p:nvPr/>
            </p:nvSpPr>
            <p:spPr>
              <a:xfrm>
                <a:off x="4800600" y="10533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800600" y="2658035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4054" y="2682016"/>
                <a:ext cx="11996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Result is being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returned</a:t>
                </a:r>
              </a:p>
            </p:txBody>
          </p:sp>
          <p:cxnSp>
            <p:nvCxnSpPr>
              <p:cNvPr id="72" name="Straight Connector 71"/>
              <p:cNvCxnSpPr>
                <a:endCxn id="71" idx="1"/>
              </p:cNvCxnSpPr>
              <p:nvPr/>
            </p:nvCxnSpPr>
            <p:spPr>
              <a:xfrm>
                <a:off x="5457583" y="2514600"/>
                <a:ext cx="196471" cy="4136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headEnd type="triangle" w="med" len="lg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79" name="Content Placeholder 77"/>
          <p:cNvSpPr txBox="1">
            <a:spLocks/>
          </p:cNvSpPr>
          <p:nvPr/>
        </p:nvSpPr>
        <p:spPr>
          <a:xfrm>
            <a:off x="6090920" y="2587131"/>
            <a:ext cx="5064760" cy="3270737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Enables transparent synchronization with producer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Hides notion of dealing with threads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Makes asynchrony manageable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Allows for composition of several asynchronous operations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(Turns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concurrency into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parallelism)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438398"/>
            <a:ext cx="10492740" cy="3435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(the) </a:t>
            </a:r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get hold of a future, simplest way is to use (</a:t>
            </a:r>
            <a:r>
              <a:rPr lang="en-US" dirty="0" err="1" smtClean="0"/>
              <a:t>std</a:t>
            </a:r>
            <a:r>
              <a:rPr lang="en-US" dirty="0" smtClean="0"/>
              <a:t>) </a:t>
            </a:r>
            <a:r>
              <a:rPr lang="en-US" dirty="0" err="1" smtClean="0"/>
              <a:t>async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return 42; 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deep_thought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promised_answer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do other things for 7.5 million years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promised_answer.get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// prints 42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</a:t>
            </a:r>
            <a:r>
              <a:rPr lang="en-US" smtClean="0"/>
              <a:t>to Create a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Standard defines 3 possible ways to create a future, </a:t>
            </a:r>
          </a:p>
          <a:p>
            <a:pPr lvl="1"/>
            <a:r>
              <a:rPr lang="en-US" sz="2000" dirty="0" smtClean="0"/>
              <a:t>3 different ‘</a:t>
            </a:r>
            <a:r>
              <a:rPr lang="en-US" sz="2000" i="1" dirty="0" smtClean="0"/>
              <a:t>asynchronous providers</a:t>
            </a:r>
            <a:r>
              <a:rPr lang="en-US" sz="2000" dirty="0" smtClean="0"/>
              <a:t>’</a:t>
            </a:r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async</a:t>
            </a:r>
            <a:endParaRPr lang="en-US" sz="1800" dirty="0" smtClean="0"/>
          </a:p>
          <a:p>
            <a:pPr lvl="3"/>
            <a:r>
              <a:rPr lang="en-US" sz="1600" dirty="0" smtClean="0"/>
              <a:t>See previous example, </a:t>
            </a:r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async</a:t>
            </a:r>
            <a:r>
              <a:rPr lang="en-US" sz="1600" dirty="0" smtClean="0"/>
              <a:t> has caveats</a:t>
            </a:r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packaged_task</a:t>
            </a:r>
            <a:endParaRPr lang="en-US" sz="1800" dirty="0" smtClean="0"/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::promise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packaged_task</a:t>
            </a:r>
            <a:r>
              <a:rPr lang="en-US" dirty="0" smtClean="0"/>
              <a:t> is a function object</a:t>
            </a:r>
          </a:p>
          <a:p>
            <a:pPr lvl="1"/>
            <a:r>
              <a:rPr lang="en-US" dirty="0" smtClean="0"/>
              <a:t>It gives away a future representing the result of its invocation</a:t>
            </a:r>
          </a:p>
          <a:p>
            <a:r>
              <a:rPr lang="en-US" dirty="0" smtClean="0"/>
              <a:t>Can be used as a synchronization primitive</a:t>
            </a:r>
          </a:p>
          <a:p>
            <a:pPr lvl="1"/>
            <a:r>
              <a:rPr lang="en-US" dirty="0" smtClean="0"/>
              <a:t>Pass to </a:t>
            </a:r>
            <a:r>
              <a:rPr lang="en-US" dirty="0" err="1" smtClean="0"/>
              <a:t>std</a:t>
            </a:r>
            <a:r>
              <a:rPr lang="en-US" dirty="0" smtClean="0"/>
              <a:t>::thread</a:t>
            </a:r>
          </a:p>
          <a:p>
            <a:r>
              <a:rPr lang="en-US" dirty="0" smtClean="0"/>
              <a:t>Converting a callback into a future</a:t>
            </a:r>
          </a:p>
          <a:p>
            <a:pPr lvl="1"/>
            <a:r>
              <a:rPr lang="en-US" dirty="0" smtClean="0"/>
              <a:t>Observer pattern, allows to wait for a callback to happen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75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738188" indent="0">
              <a:spcBef>
                <a:spcPts val="60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&lt;F(Arg...)&gt;::type&gt;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simple_async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arg...)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packaged_task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&lt;F&gt;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auto f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pt.get_future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::move(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arg...);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t.detach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/>
              <a:t>::promise is </a:t>
            </a:r>
            <a:r>
              <a:rPr lang="en-US" dirty="0" smtClean="0"/>
              <a:t>also an </a:t>
            </a:r>
            <a:r>
              <a:rPr lang="en-US" i="1" dirty="0"/>
              <a:t>asynchronous provider</a:t>
            </a:r>
            <a:r>
              <a:rPr lang="en-US" dirty="0"/>
              <a:t> ("an object that provides a result to a shared state") </a:t>
            </a:r>
            <a:endParaRPr lang="en-US" dirty="0" smtClean="0"/>
          </a:p>
          <a:p>
            <a:pPr lvl="1"/>
            <a:r>
              <a:rPr lang="en-US" dirty="0" smtClean="0"/>
              <a:t>The promise </a:t>
            </a:r>
            <a:r>
              <a:rPr lang="en-US" dirty="0"/>
              <a:t>is the thing that you </a:t>
            </a:r>
            <a:r>
              <a:rPr lang="en-US" i="1" dirty="0"/>
              <a:t>set</a:t>
            </a:r>
            <a:r>
              <a:rPr lang="en-US" dirty="0"/>
              <a:t> a result on, so that you can </a:t>
            </a:r>
            <a:r>
              <a:rPr lang="en-US" i="1" dirty="0"/>
              <a:t>get</a:t>
            </a:r>
            <a:r>
              <a:rPr lang="en-US" dirty="0"/>
              <a:t> it from the associated future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promise initially creates the shared state</a:t>
            </a:r>
          </a:p>
          <a:p>
            <a:pPr lvl="1"/>
            <a:r>
              <a:rPr lang="en-US" dirty="0" smtClean="0"/>
              <a:t>The future created by the promise shares the state with it</a:t>
            </a:r>
          </a:p>
          <a:p>
            <a:pPr lvl="1"/>
            <a:r>
              <a:rPr lang="en-US" dirty="0" smtClean="0"/>
              <a:t>The shared state stores the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629</TotalTime>
  <Words>1303</Words>
  <Application>Microsoft Office PowerPoint</Application>
  <PresentationFormat>Widescreen</PresentationFormat>
  <Paragraphs>250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Consolas</vt:lpstr>
      <vt:lpstr>Wingdings</vt:lpstr>
      <vt:lpstr>Wingdings 2</vt:lpstr>
      <vt:lpstr>View</vt:lpstr>
      <vt:lpstr>HPX Workshop (2)</vt:lpstr>
      <vt:lpstr>Agenda</vt:lpstr>
      <vt:lpstr>What is a (the) Future</vt:lpstr>
      <vt:lpstr>What is a (the) Future</vt:lpstr>
      <vt:lpstr>What is a (the) Future?</vt:lpstr>
      <vt:lpstr>Ways to Create a future</vt:lpstr>
      <vt:lpstr>Packaging a Future</vt:lpstr>
      <vt:lpstr>Packaging a Future</vt:lpstr>
      <vt:lpstr>Promising a Future</vt:lpstr>
      <vt:lpstr>Producing Futures</vt:lpstr>
      <vt:lpstr>Producing Futures</vt:lpstr>
      <vt:lpstr>Promising a Future</vt:lpstr>
      <vt:lpstr>Extending future</vt:lpstr>
      <vt:lpstr>Make a ready Future</vt:lpstr>
      <vt:lpstr>Compositional Facilities</vt:lpstr>
      <vt:lpstr>Compositional facilities</vt:lpstr>
      <vt:lpstr>Extending async: dataflow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43</cp:revision>
  <dcterms:created xsi:type="dcterms:W3CDTF">2016-10-06T15:47:03Z</dcterms:created>
  <dcterms:modified xsi:type="dcterms:W3CDTF">2016-10-12T18:21:34Z</dcterms:modified>
</cp:coreProperties>
</file>