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8" r:id="rId3"/>
    <p:sldId id="323" r:id="rId4"/>
    <p:sldId id="324" r:id="rId5"/>
    <p:sldId id="325" r:id="rId6"/>
    <p:sldId id="326" r:id="rId7"/>
    <p:sldId id="32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3" r:id="rId20"/>
    <p:sldId id="294" r:id="rId21"/>
    <p:sldId id="363" r:id="rId22"/>
    <p:sldId id="295" r:id="rId23"/>
    <p:sldId id="362" r:id="rId24"/>
    <p:sldId id="296" r:id="rId25"/>
    <p:sldId id="364" r:id="rId26"/>
    <p:sldId id="365" r:id="rId27"/>
    <p:sldId id="3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28" y="-392"/>
      </p:cViewPr>
      <p:guideLst>
        <p:guide orient="horz" pos="1416"/>
        <p:guide orient="horz" pos="3960"/>
        <p:guide pos="504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VS\hpx\data\fibonacci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VS\hpx.data\data\fibonacci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VS\hpx\data\fibonacci1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VS\hpx\data\fibonacci1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Serial Calculation of Fibonacci Numbers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serial!$D$4</c:f>
              <c:strCache>
                <c:ptCount val="1"/>
                <c:pt idx="0">
                  <c:v>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serial!$C$5:$C$24</c:f>
              <c:numCache>
                <c:formatCode>General</c:formatCode>
                <c:ptCount val="20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  <c:pt idx="14">
                  <c:v>30.0</c:v>
                </c:pt>
                <c:pt idx="15">
                  <c:v>32.0</c:v>
                </c:pt>
                <c:pt idx="16">
                  <c:v>34.0</c:v>
                </c:pt>
                <c:pt idx="17">
                  <c:v>36.0</c:v>
                </c:pt>
                <c:pt idx="18">
                  <c:v>38.0</c:v>
                </c:pt>
                <c:pt idx="19">
                  <c:v>40.0</c:v>
                </c:pt>
              </c:numCache>
            </c:numRef>
          </c:cat>
          <c:val>
            <c:numRef>
              <c:f>serial!$D$5:$D$24</c:f>
              <c:numCache>
                <c:formatCode>0.00E+00</c:formatCode>
                <c:ptCount val="20"/>
                <c:pt idx="0">
                  <c:v>3.5E-8</c:v>
                </c:pt>
                <c:pt idx="1">
                  <c:v>7.0E-8</c:v>
                </c:pt>
                <c:pt idx="2">
                  <c:v>2.1E-7</c:v>
                </c:pt>
                <c:pt idx="3">
                  <c:v>4.55E-7</c:v>
                </c:pt>
                <c:pt idx="4">
                  <c:v>1.1199E-6</c:v>
                </c:pt>
                <c:pt idx="5">
                  <c:v>3.0797E-6</c:v>
                </c:pt>
                <c:pt idx="6">
                  <c:v>7.4892E-6</c:v>
                </c:pt>
                <c:pt idx="7">
                  <c:v>1.83729E-5</c:v>
                </c:pt>
                <c:pt idx="8">
                  <c:v>4.80846E-5</c:v>
                </c:pt>
                <c:pt idx="9" formatCode="General">
                  <c:v>0.000171061</c:v>
                </c:pt>
                <c:pt idx="10" formatCode="General">
                  <c:v>0.000379428</c:v>
                </c:pt>
                <c:pt idx="11" formatCode="General">
                  <c:v>0.00102983</c:v>
                </c:pt>
                <c:pt idx="12" formatCode="General">
                  <c:v>0.00246509</c:v>
                </c:pt>
                <c:pt idx="13" formatCode="General">
                  <c:v>0.00655932</c:v>
                </c:pt>
                <c:pt idx="14" formatCode="General">
                  <c:v>0.0169753</c:v>
                </c:pt>
                <c:pt idx="15" formatCode="General">
                  <c:v>0.0446276</c:v>
                </c:pt>
                <c:pt idx="16" formatCode="General">
                  <c:v>0.115569</c:v>
                </c:pt>
                <c:pt idx="17" formatCode="General">
                  <c:v>0.585385</c:v>
                </c:pt>
                <c:pt idx="18" formatCode="General">
                  <c:v>1.57654</c:v>
                </c:pt>
                <c:pt idx="19" formatCode="General">
                  <c:v>3.7521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569144"/>
        <c:axId val="-2113562072"/>
      </c:lineChart>
      <c:lineChart>
        <c:grouping val="standard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serial!$F$5:$F$24</c:f>
              <c:numCache>
                <c:formatCode>General</c:formatCode>
                <c:ptCount val="20"/>
                <c:pt idx="0">
                  <c:v>30.0</c:v>
                </c:pt>
                <c:pt idx="1">
                  <c:v>90.0</c:v>
                </c:pt>
                <c:pt idx="2">
                  <c:v>210.0</c:v>
                </c:pt>
                <c:pt idx="3">
                  <c:v>670.0</c:v>
                </c:pt>
                <c:pt idx="4">
                  <c:v>2400.0</c:v>
                </c:pt>
                <c:pt idx="5">
                  <c:v>4650.0</c:v>
                </c:pt>
                <c:pt idx="6">
                  <c:v>12190.0</c:v>
                </c:pt>
                <c:pt idx="7">
                  <c:v>31930.0</c:v>
                </c:pt>
                <c:pt idx="8">
                  <c:v>83610.0</c:v>
                </c:pt>
                <c:pt idx="9">
                  <c:v>218910.0</c:v>
                </c:pt>
                <c:pt idx="10">
                  <c:v>573130.0</c:v>
                </c:pt>
                <c:pt idx="11">
                  <c:v>1.50049E6</c:v>
                </c:pt>
                <c:pt idx="12">
                  <c:v>3.92835E6</c:v>
                </c:pt>
                <c:pt idx="13">
                  <c:v>1.028457E7</c:v>
                </c:pt>
                <c:pt idx="14">
                  <c:v>2.692537E7</c:v>
                </c:pt>
                <c:pt idx="15">
                  <c:v>7.049155E7</c:v>
                </c:pt>
                <c:pt idx="16">
                  <c:v>1.8454929E8</c:v>
                </c:pt>
                <c:pt idx="17">
                  <c:v>4.8315633E8</c:v>
                </c:pt>
                <c:pt idx="18">
                  <c:v>1.26491971E9</c:v>
                </c:pt>
                <c:pt idx="19">
                  <c:v>3.31160281E9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548488"/>
        <c:axId val="-2113554952"/>
      </c:lineChart>
      <c:catAx>
        <c:axId val="-2113569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Fibonacci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562072"/>
        <c:crossesAt val="1.0E-8"/>
        <c:auto val="1"/>
        <c:lblAlgn val="ctr"/>
        <c:lblOffset val="100"/>
        <c:noMultiLvlLbl val="0"/>
      </c:catAx>
      <c:valAx>
        <c:axId val="-2113562072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569144"/>
        <c:crosses val="autoZero"/>
        <c:crossBetween val="midCat"/>
      </c:valAx>
      <c:valAx>
        <c:axId val="-2113554952"/>
        <c:scaling>
          <c:logBase val="10.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Calls to Fib(x)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548488"/>
        <c:crosses val="max"/>
        <c:crossBetween val="between"/>
      </c:valAx>
      <c:catAx>
        <c:axId val="-211354848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3554952"/>
        <c:crossesAt val="1.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Version)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fibonacci!$D$4</c:f>
              <c:strCache>
                <c:ptCount val="1"/>
                <c:pt idx="0">
                  <c:v>1 Core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fibonacci!$D$5:$D$18</c:f>
              <c:numCache>
                <c:formatCode>0.00E+00</c:formatCode>
                <c:ptCount val="14"/>
                <c:pt idx="0">
                  <c:v>7.6991E-6</c:v>
                </c:pt>
                <c:pt idx="1">
                  <c:v>2.20826E-5</c:v>
                </c:pt>
                <c:pt idx="2">
                  <c:v>6.58977E-5</c:v>
                </c:pt>
                <c:pt idx="3" formatCode="General">
                  <c:v>0.00013344</c:v>
                </c:pt>
                <c:pt idx="4" formatCode="General">
                  <c:v>0.000395736</c:v>
                </c:pt>
                <c:pt idx="5" formatCode="General">
                  <c:v>0.00113139</c:v>
                </c:pt>
                <c:pt idx="6" formatCode="General">
                  <c:v>0.00275822</c:v>
                </c:pt>
                <c:pt idx="7" formatCode="General">
                  <c:v>0.00768718</c:v>
                </c:pt>
                <c:pt idx="8" formatCode="General">
                  <c:v>0.0204991</c:v>
                </c:pt>
                <c:pt idx="9" formatCode="General">
                  <c:v>0.0620705</c:v>
                </c:pt>
                <c:pt idx="10" formatCode="General">
                  <c:v>0.197465</c:v>
                </c:pt>
                <c:pt idx="11" formatCode="General">
                  <c:v>0.537104</c:v>
                </c:pt>
                <c:pt idx="12" formatCode="General">
                  <c:v>1.48459</c:v>
                </c:pt>
                <c:pt idx="13" formatCode="General">
                  <c:v>4.28343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fibonacci!$E$4</c:f>
              <c:strCache>
                <c:ptCount val="1"/>
                <c:pt idx="0">
                  <c:v>2 Cores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fibonacci!$E$5:$E$18</c:f>
              <c:numCache>
                <c:formatCode>0.00E+00</c:formatCode>
                <c:ptCount val="14"/>
                <c:pt idx="0">
                  <c:v>8.994E-6</c:v>
                </c:pt>
                <c:pt idx="1">
                  <c:v>2.36574E-5</c:v>
                </c:pt>
                <c:pt idx="2">
                  <c:v>5.55389E-5</c:v>
                </c:pt>
                <c:pt idx="3" formatCode="General">
                  <c:v>0.000158532</c:v>
                </c:pt>
                <c:pt idx="4" formatCode="General">
                  <c:v>0.00035668</c:v>
                </c:pt>
                <c:pt idx="5" formatCode="General">
                  <c:v>0.000944685</c:v>
                </c:pt>
                <c:pt idx="6" formatCode="General">
                  <c:v>0.00239608</c:v>
                </c:pt>
                <c:pt idx="7" formatCode="General">
                  <c:v>0.0063434</c:v>
                </c:pt>
                <c:pt idx="8" formatCode="General">
                  <c:v>0.0167729</c:v>
                </c:pt>
                <c:pt idx="9" formatCode="General">
                  <c:v>0.0474708</c:v>
                </c:pt>
                <c:pt idx="10" formatCode="General">
                  <c:v>0.142934</c:v>
                </c:pt>
                <c:pt idx="11" formatCode="General">
                  <c:v>0.401405</c:v>
                </c:pt>
                <c:pt idx="12" formatCode="General">
                  <c:v>1.1249</c:v>
                </c:pt>
                <c:pt idx="13" formatCode="General">
                  <c:v>3.09894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fibonacci!$F$4</c:f>
              <c:strCache>
                <c:ptCount val="1"/>
                <c:pt idx="0">
                  <c:v>4 Cores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fibonacci!$F$5:$F$18</c:f>
              <c:numCache>
                <c:formatCode>0.00E+00</c:formatCode>
                <c:ptCount val="14"/>
                <c:pt idx="0">
                  <c:v>9.9389E-6</c:v>
                </c:pt>
                <c:pt idx="1">
                  <c:v>2.64221E-5</c:v>
                </c:pt>
                <c:pt idx="2">
                  <c:v>5.09543E-5</c:v>
                </c:pt>
                <c:pt idx="3">
                  <c:v>9.37196E-5</c:v>
                </c:pt>
                <c:pt idx="4" formatCode="General">
                  <c:v>0.00022156</c:v>
                </c:pt>
                <c:pt idx="5" formatCode="General">
                  <c:v>0.000527672</c:v>
                </c:pt>
                <c:pt idx="6" formatCode="General">
                  <c:v>0.0014242</c:v>
                </c:pt>
                <c:pt idx="7" formatCode="General">
                  <c:v>0.00343375</c:v>
                </c:pt>
                <c:pt idx="8" formatCode="General">
                  <c:v>0.00920209</c:v>
                </c:pt>
                <c:pt idx="9" formatCode="General">
                  <c:v>0.025056</c:v>
                </c:pt>
                <c:pt idx="10" formatCode="General">
                  <c:v>0.073838</c:v>
                </c:pt>
                <c:pt idx="11" formatCode="General">
                  <c:v>0.211986</c:v>
                </c:pt>
                <c:pt idx="12" formatCode="General">
                  <c:v>0.586565</c:v>
                </c:pt>
                <c:pt idx="13" formatCode="General">
                  <c:v>1.61392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fibonacci!$G$4</c:f>
              <c:strCache>
                <c:ptCount val="1"/>
                <c:pt idx="0">
                  <c:v>8 Cores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fibonacci!$G$5:$G$18</c:f>
              <c:numCache>
                <c:formatCode>0.00E+00</c:formatCode>
                <c:ptCount val="14"/>
                <c:pt idx="0">
                  <c:v>1.25986E-5</c:v>
                </c:pt>
                <c:pt idx="1">
                  <c:v>2.89768E-5</c:v>
                </c:pt>
                <c:pt idx="2">
                  <c:v>4.88895E-5</c:v>
                </c:pt>
                <c:pt idx="3">
                  <c:v>8.32207E-5</c:v>
                </c:pt>
                <c:pt idx="4" formatCode="General">
                  <c:v>0.000158252</c:v>
                </c:pt>
                <c:pt idx="5" formatCode="General">
                  <c:v>0.000350766</c:v>
                </c:pt>
                <c:pt idx="6" formatCode="General">
                  <c:v>0.000828358</c:v>
                </c:pt>
                <c:pt idx="7" formatCode="General">
                  <c:v>0.00199233</c:v>
                </c:pt>
                <c:pt idx="8" formatCode="General">
                  <c:v>0.00565163</c:v>
                </c:pt>
                <c:pt idx="9" formatCode="General">
                  <c:v>0.0140843</c:v>
                </c:pt>
                <c:pt idx="10" formatCode="General">
                  <c:v>0.0451747</c:v>
                </c:pt>
                <c:pt idx="11" formatCode="General">
                  <c:v>0.124247</c:v>
                </c:pt>
                <c:pt idx="12" formatCode="General">
                  <c:v>0.334426</c:v>
                </c:pt>
                <c:pt idx="13" formatCode="General">
                  <c:v>0.931404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fibonacci!$H$4</c:f>
              <c:strCache>
                <c:ptCount val="1"/>
                <c:pt idx="0">
                  <c:v>12 Cores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fibonacci!$H$5:$H$18</c:f>
              <c:numCache>
                <c:formatCode>0.00E+00</c:formatCode>
                <c:ptCount val="14"/>
                <c:pt idx="0">
                  <c:v>1.39635E-5</c:v>
                </c:pt>
                <c:pt idx="1">
                  <c:v>3.26864E-5</c:v>
                </c:pt>
                <c:pt idx="2">
                  <c:v>5.4174E-5</c:v>
                </c:pt>
                <c:pt idx="3">
                  <c:v>8.92401E-5</c:v>
                </c:pt>
                <c:pt idx="4" formatCode="General">
                  <c:v>0.000155733</c:v>
                </c:pt>
                <c:pt idx="5" formatCode="General">
                  <c:v>0.00031787</c:v>
                </c:pt>
                <c:pt idx="6" formatCode="General">
                  <c:v>0.00103158</c:v>
                </c:pt>
                <c:pt idx="7" formatCode="General">
                  <c:v>0.00162403</c:v>
                </c:pt>
                <c:pt idx="8" formatCode="General">
                  <c:v>0.00461658</c:v>
                </c:pt>
                <c:pt idx="9" formatCode="General">
                  <c:v>0.0110672</c:v>
                </c:pt>
                <c:pt idx="10" formatCode="General">
                  <c:v>0.0349974</c:v>
                </c:pt>
                <c:pt idx="11" formatCode="General">
                  <c:v>0.0951381</c:v>
                </c:pt>
                <c:pt idx="12" formatCode="General">
                  <c:v>0.26605</c:v>
                </c:pt>
                <c:pt idx="13" formatCode="General">
                  <c:v>0.720231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fibonacci!$I$4</c:f>
              <c:strCache>
                <c:ptCount val="1"/>
                <c:pt idx="0">
                  <c:v>16 Cores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fibonacci!$I$5:$I$18</c:f>
              <c:numCache>
                <c:formatCode>0.00E+00</c:formatCode>
                <c:ptCount val="14"/>
                <c:pt idx="0">
                  <c:v>2.13476E-5</c:v>
                </c:pt>
                <c:pt idx="1">
                  <c:v>4.497E-5</c:v>
                </c:pt>
                <c:pt idx="2">
                  <c:v>7.49616E-5</c:v>
                </c:pt>
                <c:pt idx="3" formatCode="General">
                  <c:v>0.000103169</c:v>
                </c:pt>
                <c:pt idx="4" formatCode="General">
                  <c:v>0.000208507</c:v>
                </c:pt>
                <c:pt idx="5" formatCode="General">
                  <c:v>0.000355735</c:v>
                </c:pt>
                <c:pt idx="6" formatCode="General">
                  <c:v>0.000962568</c:v>
                </c:pt>
                <c:pt idx="7" formatCode="General">
                  <c:v>0.00215023</c:v>
                </c:pt>
                <c:pt idx="8" formatCode="General">
                  <c:v>0.00477253</c:v>
                </c:pt>
                <c:pt idx="9" formatCode="General">
                  <c:v>0.0154265</c:v>
                </c:pt>
                <c:pt idx="10" formatCode="General">
                  <c:v>0.0394577</c:v>
                </c:pt>
                <c:pt idx="11" formatCode="General">
                  <c:v>0.0940616</c:v>
                </c:pt>
                <c:pt idx="12" formatCode="General">
                  <c:v>0.236912</c:v>
                </c:pt>
                <c:pt idx="13" formatCode="General">
                  <c:v>0.65468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fibonacci!$J$4</c:f>
              <c:strCache>
                <c:ptCount val="1"/>
                <c:pt idx="0">
                  <c:v>20 Cores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1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1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fibonacci!$J$5:$J$18</c:f>
              <c:numCache>
                <c:formatCode>0.00E+00</c:formatCode>
                <c:ptCount val="14"/>
                <c:pt idx="0">
                  <c:v>2.13826E-5</c:v>
                </c:pt>
                <c:pt idx="1">
                  <c:v>5.12343E-5</c:v>
                </c:pt>
                <c:pt idx="2">
                  <c:v>7.53467E-5</c:v>
                </c:pt>
                <c:pt idx="3" formatCode="General">
                  <c:v>0.000109048</c:v>
                </c:pt>
                <c:pt idx="4" formatCode="General">
                  <c:v>0.000188664</c:v>
                </c:pt>
                <c:pt idx="5" formatCode="General">
                  <c:v>0.000652537</c:v>
                </c:pt>
                <c:pt idx="6" formatCode="General">
                  <c:v>0.000779573</c:v>
                </c:pt>
                <c:pt idx="7" formatCode="General">
                  <c:v>0.00261333</c:v>
                </c:pt>
                <c:pt idx="8" formatCode="General">
                  <c:v>0.0102807</c:v>
                </c:pt>
                <c:pt idx="9" formatCode="General">
                  <c:v>0.0166381</c:v>
                </c:pt>
                <c:pt idx="10" formatCode="General">
                  <c:v>0.0483506</c:v>
                </c:pt>
                <c:pt idx="11" formatCode="General">
                  <c:v>0.103934</c:v>
                </c:pt>
                <c:pt idx="12" formatCode="General">
                  <c:v>0.247485</c:v>
                </c:pt>
                <c:pt idx="13" formatCode="General">
                  <c:v>0.641001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fibonacci!$K$4</c:f>
              <c:strCache>
                <c:ptCount val="1"/>
                <c:pt idx="0">
                  <c:v>24 Cores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fibonacci!$K$5:$K$18</c:f>
              <c:numCache>
                <c:formatCode>0.00E+00</c:formatCode>
                <c:ptCount val="14"/>
                <c:pt idx="0">
                  <c:v>2.18725E-5</c:v>
                </c:pt>
                <c:pt idx="1">
                  <c:v>4.90996E-5</c:v>
                </c:pt>
                <c:pt idx="2">
                  <c:v>7.52067E-5</c:v>
                </c:pt>
                <c:pt idx="3" formatCode="General">
                  <c:v>0.000102889</c:v>
                </c:pt>
                <c:pt idx="4" formatCode="General">
                  <c:v>0.000184534</c:v>
                </c:pt>
                <c:pt idx="5" formatCode="General">
                  <c:v>0.000400566</c:v>
                </c:pt>
                <c:pt idx="6" formatCode="General">
                  <c:v>0.00113356</c:v>
                </c:pt>
                <c:pt idx="7" formatCode="General">
                  <c:v>0.00322916</c:v>
                </c:pt>
                <c:pt idx="8" formatCode="General">
                  <c:v>0.00823046</c:v>
                </c:pt>
                <c:pt idx="9" formatCode="General">
                  <c:v>0.0190656</c:v>
                </c:pt>
                <c:pt idx="10" formatCode="General">
                  <c:v>0.0467834</c:v>
                </c:pt>
                <c:pt idx="11" formatCode="General">
                  <c:v>0.112816</c:v>
                </c:pt>
                <c:pt idx="12" formatCode="General">
                  <c:v>0.244573</c:v>
                </c:pt>
                <c:pt idx="13" formatCode="General">
                  <c:v>0.66009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fibonacci!$A$4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3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3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26.0</c:v>
                </c:pt>
                <c:pt idx="13">
                  <c:v>28.0</c:v>
                </c:pt>
              </c:numCache>
            </c:numRef>
          </c:xVal>
          <c:yVal>
            <c:numRef>
              <c:f>fibonacci!$A$5:$A$18</c:f>
              <c:numCache>
                <c:formatCode>0.00E+00</c:formatCode>
                <c:ptCount val="14"/>
                <c:pt idx="0">
                  <c:v>3.5E-8</c:v>
                </c:pt>
                <c:pt idx="1">
                  <c:v>7.0E-8</c:v>
                </c:pt>
                <c:pt idx="2">
                  <c:v>2.1E-7</c:v>
                </c:pt>
                <c:pt idx="3">
                  <c:v>4.55E-7</c:v>
                </c:pt>
                <c:pt idx="4">
                  <c:v>1.1199E-6</c:v>
                </c:pt>
                <c:pt idx="5">
                  <c:v>3.0797E-6</c:v>
                </c:pt>
                <c:pt idx="6">
                  <c:v>7.4892E-6</c:v>
                </c:pt>
                <c:pt idx="7">
                  <c:v>1.83729E-5</c:v>
                </c:pt>
                <c:pt idx="8">
                  <c:v>4.80846E-5</c:v>
                </c:pt>
                <c:pt idx="9" formatCode="General">
                  <c:v>0.000171061</c:v>
                </c:pt>
                <c:pt idx="10" formatCode="General">
                  <c:v>0.000379428</c:v>
                </c:pt>
                <c:pt idx="11" formatCode="General">
                  <c:v>0.00102983</c:v>
                </c:pt>
                <c:pt idx="12" formatCode="General">
                  <c:v>0.00246509</c:v>
                </c:pt>
                <c:pt idx="13" formatCode="General">
                  <c:v>0.00655932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fibonacci!$X$3</c:f>
              <c:strCache>
                <c:ptCount val="1"/>
                <c:pt idx="0">
                  <c:v>std::future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fibonacci!$W$4:$W$16</c:f>
              <c:numCache>
                <c:formatCode>General</c:formatCode>
                <c:ptCount val="13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14.0</c:v>
                </c:pt>
                <c:pt idx="7">
                  <c:v>16.0</c:v>
                </c:pt>
                <c:pt idx="8">
                  <c:v>18.0</c:v>
                </c:pt>
                <c:pt idx="9">
                  <c:v>20.0</c:v>
                </c:pt>
                <c:pt idx="10">
                  <c:v>22.0</c:v>
                </c:pt>
                <c:pt idx="11">
                  <c:v>24.0</c:v>
                </c:pt>
                <c:pt idx="12">
                  <c:v>28.0</c:v>
                </c:pt>
              </c:numCache>
            </c:numRef>
          </c:xVal>
          <c:yVal>
            <c:numRef>
              <c:f>fibonacci!$X$4:$X$16</c:f>
              <c:numCache>
                <c:formatCode>General</c:formatCode>
                <c:ptCount val="13"/>
                <c:pt idx="0">
                  <c:v>0.0189399</c:v>
                </c:pt>
                <c:pt idx="1">
                  <c:v>0.0300197</c:v>
                </c:pt>
                <c:pt idx="2">
                  <c:v>0.0332393</c:v>
                </c:pt>
                <c:pt idx="3">
                  <c:v>0.0336733</c:v>
                </c:pt>
                <c:pt idx="4">
                  <c:v>0.0416664</c:v>
                </c:pt>
                <c:pt idx="5">
                  <c:v>0.0323434</c:v>
                </c:pt>
                <c:pt idx="6">
                  <c:v>0.0355945</c:v>
                </c:pt>
                <c:pt idx="7">
                  <c:v>0.0585415</c:v>
                </c:pt>
                <c:pt idx="8">
                  <c:v>0.0610297</c:v>
                </c:pt>
                <c:pt idx="9">
                  <c:v>0.0712836</c:v>
                </c:pt>
                <c:pt idx="10">
                  <c:v>0.103449</c:v>
                </c:pt>
                <c:pt idx="11">
                  <c:v>0.272851</c:v>
                </c:pt>
                <c:pt idx="12">
                  <c:v>1.44182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2067096"/>
        <c:axId val="-2112057896"/>
      </c:scatterChart>
      <c:valAx>
        <c:axId val="-2112067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Fibonacci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057896"/>
        <c:crossesAt val="1.0E-8"/>
        <c:crossBetween val="midCat"/>
      </c:valAx>
      <c:valAx>
        <c:axId val="-2112057896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067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- Scaling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Parallel </a:t>
            </a:r>
            <a:r>
              <a:rPr lang="en-US" dirty="0"/>
              <a:t>Version)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fibonacci!$C$53</c:f>
              <c:strCache>
                <c:ptCount val="1"/>
                <c:pt idx="0">
                  <c:v>Fib(2)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fibonacci!$D$53:$K$53</c:f>
              <c:numCache>
                <c:formatCode>0.00E+00</c:formatCode>
                <c:ptCount val="8"/>
                <c:pt idx="0">
                  <c:v>1.0</c:v>
                </c:pt>
                <c:pt idx="1">
                  <c:v>0.856026239715366</c:v>
                </c:pt>
                <c:pt idx="2">
                  <c:v>0.774643069152522</c:v>
                </c:pt>
                <c:pt idx="3">
                  <c:v>0.611107583382281</c:v>
                </c:pt>
                <c:pt idx="4">
                  <c:v>0.551373223045798</c:v>
                </c:pt>
                <c:pt idx="5">
                  <c:v>0.36065412505387</c:v>
                </c:pt>
                <c:pt idx="6">
                  <c:v>0.360063790184543</c:v>
                </c:pt>
                <c:pt idx="7">
                  <c:v>0.351999085609784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fibonacci!$C$54</c:f>
              <c:strCache>
                <c:ptCount val="1"/>
                <c:pt idx="0">
                  <c:v>Fib(4)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fibonacci!$D$54:$K$54</c:f>
              <c:numCache>
                <c:formatCode>0.00E+00</c:formatCode>
                <c:ptCount val="8"/>
                <c:pt idx="0">
                  <c:v>1.0</c:v>
                </c:pt>
                <c:pt idx="1">
                  <c:v>0.93343309070312</c:v>
                </c:pt>
                <c:pt idx="2">
                  <c:v>0.835762486706204</c:v>
                </c:pt>
                <c:pt idx="3">
                  <c:v>0.762078628419978</c:v>
                </c:pt>
                <c:pt idx="4">
                  <c:v>0.675589847765432</c:v>
                </c:pt>
                <c:pt idx="5">
                  <c:v>0.491051812319324</c:v>
                </c:pt>
                <c:pt idx="6">
                  <c:v>0.43101203685812</c:v>
                </c:pt>
                <c:pt idx="7">
                  <c:v>0.449751118135382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fibonacci!$C$56</c:f>
              <c:strCache>
                <c:ptCount val="1"/>
                <c:pt idx="0">
                  <c:v>Fib(8)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fibonacci!$D$56:$K$56</c:f>
              <c:numCache>
                <c:formatCode>0.00E+00</c:formatCode>
                <c:ptCount val="8"/>
                <c:pt idx="0">
                  <c:v>1.0</c:v>
                </c:pt>
                <c:pt idx="1">
                  <c:v>0.841722806751949</c:v>
                </c:pt>
                <c:pt idx="2">
                  <c:v>1.42382169791591</c:v>
                </c:pt>
                <c:pt idx="3">
                  <c:v>1.603447219261554</c:v>
                </c:pt>
                <c:pt idx="4">
                  <c:v>1.495291914733399</c:v>
                </c:pt>
                <c:pt idx="5">
                  <c:v>1.29341178067055</c:v>
                </c:pt>
                <c:pt idx="6">
                  <c:v>1.223681314650429</c:v>
                </c:pt>
                <c:pt idx="7">
                  <c:v>1.296931644782241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fibonacci!$C$58</c:f>
              <c:strCache>
                <c:ptCount val="1"/>
                <c:pt idx="0">
                  <c:v>Fib(12)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fibonacci!$D$58:$K$58</c:f>
              <c:numCache>
                <c:formatCode>0.00E+00</c:formatCode>
                <c:ptCount val="8"/>
                <c:pt idx="0">
                  <c:v>1.0</c:v>
                </c:pt>
                <c:pt idx="1">
                  <c:v>1.197637307673986</c:v>
                </c:pt>
                <c:pt idx="2">
                  <c:v>2.144116041783532</c:v>
                </c:pt>
                <c:pt idx="3">
                  <c:v>3.225483655770513</c:v>
                </c:pt>
                <c:pt idx="4">
                  <c:v>3.55928524239469</c:v>
                </c:pt>
                <c:pt idx="5">
                  <c:v>3.180429252111825</c:v>
                </c:pt>
                <c:pt idx="6">
                  <c:v>1.733832717531726</c:v>
                </c:pt>
                <c:pt idx="7">
                  <c:v>2.82447836311619</c:v>
                </c:pt>
              </c:numCache>
            </c:numRef>
          </c:yVal>
          <c:smooth val="0"/>
        </c:ser>
        <c:ser>
          <c:idx val="7"/>
          <c:order val="4"/>
          <c:tx>
            <c:strRef>
              <c:f>fibonacci!$C$60</c:f>
              <c:strCache>
                <c:ptCount val="1"/>
                <c:pt idx="0">
                  <c:v>Fib(16)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fibonacci!$D$60:$K$60</c:f>
              <c:numCache>
                <c:formatCode>0.00E+00</c:formatCode>
                <c:ptCount val="8"/>
                <c:pt idx="0">
                  <c:v>1.0</c:v>
                </c:pt>
                <c:pt idx="1">
                  <c:v>1.211839076835766</c:v>
                </c:pt>
                <c:pt idx="2">
                  <c:v>2.238712777575537</c:v>
                </c:pt>
                <c:pt idx="3">
                  <c:v>3.858386913814478</c:v>
                </c:pt>
                <c:pt idx="4">
                  <c:v>4.733397782060678</c:v>
                </c:pt>
                <c:pt idx="5">
                  <c:v>3.575050110918367</c:v>
                </c:pt>
                <c:pt idx="6">
                  <c:v>2.94152671113101</c:v>
                </c:pt>
                <c:pt idx="7">
                  <c:v>2.380550979202021</c:v>
                </c:pt>
              </c:numCache>
            </c:numRef>
          </c:yVal>
          <c:smooth val="0"/>
        </c:ser>
        <c:ser>
          <c:idx val="9"/>
          <c:order val="5"/>
          <c:tx>
            <c:strRef>
              <c:f>fibonacci!$C$62</c:f>
              <c:strCache>
                <c:ptCount val="1"/>
                <c:pt idx="0">
                  <c:v>Fib(20)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fibonacci!$D$62:$K$62</c:f>
              <c:numCache>
                <c:formatCode>0.00E+00</c:formatCode>
                <c:ptCount val="8"/>
                <c:pt idx="0">
                  <c:v>1.0</c:v>
                </c:pt>
                <c:pt idx="1">
                  <c:v>1.307551168297143</c:v>
                </c:pt>
                <c:pt idx="2">
                  <c:v>2.477270913154534</c:v>
                </c:pt>
                <c:pt idx="3">
                  <c:v>4.407070283933174</c:v>
                </c:pt>
                <c:pt idx="4">
                  <c:v>5.608509830851526</c:v>
                </c:pt>
                <c:pt idx="5">
                  <c:v>4.023628172300911</c:v>
                </c:pt>
                <c:pt idx="6">
                  <c:v>3.730624290033117</c:v>
                </c:pt>
                <c:pt idx="7">
                  <c:v>3.255627937227258</c:v>
                </c:pt>
              </c:numCache>
            </c:numRef>
          </c:yVal>
          <c:smooth val="0"/>
        </c:ser>
        <c:ser>
          <c:idx val="11"/>
          <c:order val="6"/>
          <c:tx>
            <c:strRef>
              <c:f>fibonacci!$C$64</c:f>
              <c:strCache>
                <c:ptCount val="1"/>
                <c:pt idx="0">
                  <c:v>Fib(24)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fibonacci!$D$64:$K$64</c:f>
              <c:numCache>
                <c:formatCode>0.00E+00</c:formatCode>
                <c:ptCount val="8"/>
                <c:pt idx="0">
                  <c:v>1.0</c:v>
                </c:pt>
                <c:pt idx="1">
                  <c:v>1.338060064025112</c:v>
                </c:pt>
                <c:pt idx="2">
                  <c:v>2.533676752238356</c:v>
                </c:pt>
                <c:pt idx="3">
                  <c:v>4.322872986872922</c:v>
                </c:pt>
                <c:pt idx="4">
                  <c:v>5.645519513212897</c:v>
                </c:pt>
                <c:pt idx="5">
                  <c:v>5.710130382642865</c:v>
                </c:pt>
                <c:pt idx="6">
                  <c:v>5.167741066446013</c:v>
                </c:pt>
                <c:pt idx="7">
                  <c:v>4.760884980853778</c:v>
                </c:pt>
              </c:numCache>
            </c:numRef>
          </c:yVal>
          <c:smooth val="0"/>
        </c:ser>
        <c:ser>
          <c:idx val="13"/>
          <c:order val="7"/>
          <c:tx>
            <c:strRef>
              <c:f>fibonacci!$C$66</c:f>
              <c:strCache>
                <c:ptCount val="1"/>
                <c:pt idx="0">
                  <c:v>Fib(28)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24.0</c:v>
                </c:pt>
              </c:numCache>
            </c:numRef>
          </c:xVal>
          <c:yVal>
            <c:numRef>
              <c:f>fibonacci!$D$66:$K$66</c:f>
              <c:numCache>
                <c:formatCode>0.00E+00</c:formatCode>
                <c:ptCount val="8"/>
                <c:pt idx="0">
                  <c:v>1.0</c:v>
                </c:pt>
                <c:pt idx="1">
                  <c:v>1.382224244419059</c:v>
                </c:pt>
                <c:pt idx="2">
                  <c:v>2.654053484683255</c:v>
                </c:pt>
                <c:pt idx="3">
                  <c:v>4.598895860442943</c:v>
                </c:pt>
                <c:pt idx="4">
                  <c:v>5.947300241172625</c:v>
                </c:pt>
                <c:pt idx="5">
                  <c:v>6.542784261013013</c:v>
                </c:pt>
                <c:pt idx="6">
                  <c:v>6.682407671750901</c:v>
                </c:pt>
                <c:pt idx="7">
                  <c:v>6.489160569013317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478408"/>
        <c:axId val="-211346901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fibonacci!$C$55</c15:sqref>
                        </c15:formulaRef>
                      </c:ext>
                    </c:extLst>
                    <c:strCache>
                      <c:ptCount val="1"/>
                      <c:pt idx="0">
                        <c:v>Fib(6)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fibonacci!$D$55:$K$55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1.1865143169922343</c:v>
                      </c:pt>
                      <c:pt idx="2">
                        <c:v>1.2932706366292934</c:v>
                      </c:pt>
                      <c:pt idx="3">
                        <c:v>1.347890651366858</c:v>
                      </c:pt>
                      <c:pt idx="4">
                        <c:v>1.2164082401151846</c:v>
                      </c:pt>
                      <c:pt idx="5">
                        <c:v>0.87908609207914457</c:v>
                      </c:pt>
                      <c:pt idx="6">
                        <c:v>0.87459304787070968</c:v>
                      </c:pt>
                      <c:pt idx="7">
                        <c:v>0.87622113455317141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fibonacci!$C$57</c15:sqref>
                        </c15:formulaRef>
                      </c:ext>
                    </c:extLst>
                    <c:strCache>
                      <c:ptCount val="1"/>
                      <c:pt idx="0">
                        <c:v>Fib(10)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fibonacci!$D$57:$K$57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1.1094987103285858</c:v>
                      </c:pt>
                      <c:pt idx="2">
                        <c:v>1.7861346813504242</c:v>
                      </c:pt>
                      <c:pt idx="3">
                        <c:v>2.5006698177590172</c:v>
                      </c:pt>
                      <c:pt idx="4">
                        <c:v>2.5411184527364141</c:v>
                      </c:pt>
                      <c:pt idx="5">
                        <c:v>1.8979506683228859</c:v>
                      </c:pt>
                      <c:pt idx="6">
                        <c:v>2.097570283678921</c:v>
                      </c:pt>
                      <c:pt idx="7">
                        <c:v>2.1445153738606435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fibonacci!$C$59</c15:sqref>
                        </c15:formulaRef>
                      </c:ext>
                    </c:extLst>
                    <c:strCache>
                      <c:ptCount val="1"/>
                      <c:pt idx="0">
                        <c:v>Fib(14)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fibonacci!$D$59:$K$59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1.1511385262595573</c:v>
                      </c:pt>
                      <c:pt idx="2">
                        <c:v>1.9366802415391096</c:v>
                      </c:pt>
                      <c:pt idx="3">
                        <c:v>3.3297439029984623</c:v>
                      </c:pt>
                      <c:pt idx="4">
                        <c:v>2.6737819655286064</c:v>
                      </c:pt>
                      <c:pt idx="5">
                        <c:v>2.8654806725343041</c:v>
                      </c:pt>
                      <c:pt idx="6">
                        <c:v>3.5381163790947094</c:v>
                      </c:pt>
                      <c:pt idx="7">
                        <c:v>2.4332368820353576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fibonacci!$C$61</c15:sqref>
                        </c15:formulaRef>
                      </c:ext>
                    </c:extLst>
                    <c:strCache>
                      <c:ptCount val="1"/>
                      <c:pt idx="0">
                        <c:v>Fib(18)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fibonacci!$D$61:$K$61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1.2221559777975186</c:v>
                      </c:pt>
                      <c:pt idx="2">
                        <c:v>2.2276569779256667</c:v>
                      </c:pt>
                      <c:pt idx="3">
                        <c:v>3.6271128860169539</c:v>
                      </c:pt>
                      <c:pt idx="4">
                        <c:v>4.4403216233662146</c:v>
                      </c:pt>
                      <c:pt idx="5">
                        <c:v>4.2952270598613316</c:v>
                      </c:pt>
                      <c:pt idx="6">
                        <c:v>1.993940101354966</c:v>
                      </c:pt>
                      <c:pt idx="7">
                        <c:v>2.4906384333317941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fibonacci!$C$63</c15:sqref>
                        </c15:formulaRef>
                      </c:ext>
                    </c:extLst>
                    <c:strCache>
                      <c:ptCount val="1"/>
                      <c:pt idx="0">
                        <c:v>Fib(22)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fibonacci!$D$63:$K$63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1.381511746680286</c:v>
                      </c:pt>
                      <c:pt idx="2">
                        <c:v>2.6743004956797312</c:v>
                      </c:pt>
                      <c:pt idx="3">
                        <c:v>4.3711413689520908</c:v>
                      </c:pt>
                      <c:pt idx="4">
                        <c:v>5.6422762833810518</c:v>
                      </c:pt>
                      <c:pt idx="5">
                        <c:v>5.0044731446587107</c:v>
                      </c:pt>
                      <c:pt idx="6">
                        <c:v>4.0840237763336962</c:v>
                      </c:pt>
                      <c:pt idx="7">
                        <c:v>4.2208347405276232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fibonacci!$C$65</c15:sqref>
                        </c15:formulaRef>
                      </c:ext>
                    </c:extLst>
                    <c:strCache>
                      <c:ptCount val="1"/>
                      <c:pt idx="0">
                        <c:v>Fib(26)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80000"/>
                            <a:lumOff val="2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80000"/>
                            <a:lumOff val="2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fibonacci!$D$65:$K$65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1.3197528669215042</c:v>
                      </c:pt>
                      <c:pt idx="2">
                        <c:v>2.5309897453820125</c:v>
                      </c:pt>
                      <c:pt idx="3">
                        <c:v>4.4392182426007549</c:v>
                      </c:pt>
                      <c:pt idx="4">
                        <c:v>5.5801165194512308</c:v>
                      </c:pt>
                      <c:pt idx="5">
                        <c:v>6.2664195988383868</c:v>
                      </c:pt>
                      <c:pt idx="6">
                        <c:v>5.9987069923429699</c:v>
                      </c:pt>
                      <c:pt idx="7">
                        <c:v>6.0701303905173507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-2113478408"/>
        <c:scaling>
          <c:orientation val="minMax"/>
          <c:max val="25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469016"/>
        <c:crosses val="autoZero"/>
        <c:crossBetween val="midCat"/>
      </c:valAx>
      <c:valAx>
        <c:axId val="-211346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478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Fibonacci(40), 12 Cores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0262919013058"/>
          <c:y val="0.134663728960485"/>
          <c:w val="0.678062260996718"/>
          <c:h val="0.705346143658648"/>
        </c:manualLayout>
      </c:layout>
      <c:scatterChart>
        <c:scatterStyle val="lineMarker"/>
        <c:varyColors val="0"/>
        <c:ser>
          <c:idx val="0"/>
          <c:order val="0"/>
          <c:tx>
            <c:strRef>
              <c:f>fibonacci_threshold!$E$4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6.0</c:v>
                </c:pt>
                <c:pt idx="1">
                  <c:v>8.0</c:v>
                </c:pt>
                <c:pt idx="2">
                  <c:v>10.0</c:v>
                </c:pt>
                <c:pt idx="3">
                  <c:v>12.0</c:v>
                </c:pt>
                <c:pt idx="4">
                  <c:v>14.0</c:v>
                </c:pt>
                <c:pt idx="5">
                  <c:v>16.0</c:v>
                </c:pt>
                <c:pt idx="6">
                  <c:v>18.0</c:v>
                </c:pt>
                <c:pt idx="7">
                  <c:v>20.0</c:v>
                </c:pt>
                <c:pt idx="8">
                  <c:v>22.0</c:v>
                </c:pt>
                <c:pt idx="9">
                  <c:v>24.0</c:v>
                </c:pt>
                <c:pt idx="10">
                  <c:v>26.0</c:v>
                </c:pt>
                <c:pt idx="11">
                  <c:v>28.0</c:v>
                </c:pt>
                <c:pt idx="12">
                  <c:v>30.0</c:v>
                </c:pt>
                <c:pt idx="13">
                  <c:v>32.0</c:v>
                </c:pt>
                <c:pt idx="14">
                  <c:v>34.0</c:v>
                </c:pt>
                <c:pt idx="15">
                  <c:v>36.0</c:v>
                </c:pt>
                <c:pt idx="16">
                  <c:v>38.0</c:v>
                </c:pt>
                <c:pt idx="17">
                  <c:v>40.0</c:v>
                </c:pt>
              </c:numCache>
            </c:numRef>
          </c:xVal>
          <c:yVal>
            <c:numRef>
              <c:f>fibonacci_threshold!$H$6:$H$23</c:f>
              <c:numCache>
                <c:formatCode>General</c:formatCode>
                <c:ptCount val="18"/>
                <c:pt idx="0">
                  <c:v>3.7521</c:v>
                </c:pt>
                <c:pt idx="1">
                  <c:v>3.7521</c:v>
                </c:pt>
                <c:pt idx="2">
                  <c:v>3.7521</c:v>
                </c:pt>
                <c:pt idx="3">
                  <c:v>3.7521</c:v>
                </c:pt>
                <c:pt idx="4">
                  <c:v>3.7521</c:v>
                </c:pt>
                <c:pt idx="5">
                  <c:v>3.7521</c:v>
                </c:pt>
                <c:pt idx="6">
                  <c:v>3.7521</c:v>
                </c:pt>
                <c:pt idx="7">
                  <c:v>3.7521</c:v>
                </c:pt>
                <c:pt idx="8">
                  <c:v>3.7521</c:v>
                </c:pt>
                <c:pt idx="9">
                  <c:v>3.7521</c:v>
                </c:pt>
                <c:pt idx="10">
                  <c:v>3.7521</c:v>
                </c:pt>
                <c:pt idx="11">
                  <c:v>3.7521</c:v>
                </c:pt>
                <c:pt idx="12">
                  <c:v>3.7521</c:v>
                </c:pt>
                <c:pt idx="13">
                  <c:v>3.7521</c:v>
                </c:pt>
                <c:pt idx="14">
                  <c:v>3.7521</c:v>
                </c:pt>
                <c:pt idx="15">
                  <c:v>3.7521</c:v>
                </c:pt>
                <c:pt idx="16">
                  <c:v>3.7521</c:v>
                </c:pt>
                <c:pt idx="17">
                  <c:v>3.7521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fibonacci_threshold!$K$4</c:f>
              <c:strCache>
                <c:ptCount val="1"/>
                <c:pt idx="0">
                  <c:v>Parallelized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6.0</c:v>
                </c:pt>
                <c:pt idx="1">
                  <c:v>8.0</c:v>
                </c:pt>
                <c:pt idx="2">
                  <c:v>10.0</c:v>
                </c:pt>
                <c:pt idx="3">
                  <c:v>12.0</c:v>
                </c:pt>
                <c:pt idx="4">
                  <c:v>14.0</c:v>
                </c:pt>
                <c:pt idx="5">
                  <c:v>16.0</c:v>
                </c:pt>
                <c:pt idx="6">
                  <c:v>18.0</c:v>
                </c:pt>
                <c:pt idx="7">
                  <c:v>20.0</c:v>
                </c:pt>
                <c:pt idx="8">
                  <c:v>22.0</c:v>
                </c:pt>
                <c:pt idx="9">
                  <c:v>24.0</c:v>
                </c:pt>
                <c:pt idx="10">
                  <c:v>26.0</c:v>
                </c:pt>
                <c:pt idx="11">
                  <c:v>28.0</c:v>
                </c:pt>
                <c:pt idx="12">
                  <c:v>30.0</c:v>
                </c:pt>
                <c:pt idx="13">
                  <c:v>32.0</c:v>
                </c:pt>
                <c:pt idx="14">
                  <c:v>34.0</c:v>
                </c:pt>
                <c:pt idx="15">
                  <c:v>36.0</c:v>
                </c:pt>
                <c:pt idx="16">
                  <c:v>38.0</c:v>
                </c:pt>
                <c:pt idx="17">
                  <c:v>40.0</c:v>
                </c:pt>
              </c:numCache>
            </c:numRef>
          </c:xVal>
          <c:yVal>
            <c:numRef>
              <c:f>fibonacci_threshold!$K$6:$K$23</c:f>
              <c:numCache>
                <c:formatCode>General</c:formatCode>
                <c:ptCount val="18"/>
                <c:pt idx="0">
                  <c:v>40.35111464817504</c:v>
                </c:pt>
                <c:pt idx="1">
                  <c:v>14.58314536327221</c:v>
                </c:pt>
                <c:pt idx="2">
                  <c:v>5.27044</c:v>
                </c:pt>
                <c:pt idx="3">
                  <c:v>1.90477</c:v>
                </c:pt>
                <c:pt idx="4">
                  <c:v>0.743613</c:v>
                </c:pt>
                <c:pt idx="5">
                  <c:v>0.336263</c:v>
                </c:pt>
                <c:pt idx="6">
                  <c:v>0.197957</c:v>
                </c:pt>
                <c:pt idx="7">
                  <c:v>0.150494</c:v>
                </c:pt>
                <c:pt idx="8">
                  <c:v>0.137411</c:v>
                </c:pt>
                <c:pt idx="9">
                  <c:v>0.133581</c:v>
                </c:pt>
                <c:pt idx="10">
                  <c:v>0.132605</c:v>
                </c:pt>
                <c:pt idx="11">
                  <c:v>0.132839</c:v>
                </c:pt>
                <c:pt idx="12">
                  <c:v>0.135041</c:v>
                </c:pt>
                <c:pt idx="13">
                  <c:v>0.140565</c:v>
                </c:pt>
                <c:pt idx="14">
                  <c:v>0.155319</c:v>
                </c:pt>
                <c:pt idx="15">
                  <c:v>0.218712</c:v>
                </c:pt>
                <c:pt idx="16">
                  <c:v>0.5</c:v>
                </c:pt>
                <c:pt idx="17">
                  <c:v>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621208"/>
        <c:axId val="-2087779432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fibonacci_threshold!$J$4</c15:sqref>
                        </c15:formulaRef>
                      </c:ext>
                    </c:extLst>
                    <c:strCache>
                      <c:ptCount val="1"/>
                      <c:pt idx="0">
                        <c:v>4th Attempt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fibonacci_threshold!$C$6:$C$23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</c:v>
                      </c:pt>
                      <c:pt idx="1">
                        <c:v>8</c:v>
                      </c:pt>
                      <c:pt idx="2">
                        <c:v>10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18</c:v>
                      </c:pt>
                      <c:pt idx="7">
                        <c:v>20</c:v>
                      </c:pt>
                      <c:pt idx="8">
                        <c:v>22</c:v>
                      </c:pt>
                      <c:pt idx="9">
                        <c:v>24</c:v>
                      </c:pt>
                      <c:pt idx="10">
                        <c:v>26</c:v>
                      </c:pt>
                      <c:pt idx="11">
                        <c:v>28</c:v>
                      </c:pt>
                      <c:pt idx="12">
                        <c:v>30</c:v>
                      </c:pt>
                      <c:pt idx="13">
                        <c:v>32</c:v>
                      </c:pt>
                      <c:pt idx="14">
                        <c:v>34</c:v>
                      </c:pt>
                      <c:pt idx="15">
                        <c:v>36</c:v>
                      </c:pt>
                      <c:pt idx="16">
                        <c:v>38</c:v>
                      </c:pt>
                      <c:pt idx="17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fibonacci_threshold!$J$6:$J$23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66.855290563451589</c:v>
                      </c:pt>
                      <c:pt idx="1">
                        <c:v>24.724104047939434</c:v>
                      </c:pt>
                      <c:pt idx="2">
                        <c:v>9.1433499999999999</c:v>
                      </c:pt>
                      <c:pt idx="3">
                        <c:v>3.3813499999999999</c:v>
                      </c:pt>
                      <c:pt idx="4">
                        <c:v>1.25563</c:v>
                      </c:pt>
                      <c:pt idx="5">
                        <c:v>0.52891900000000003</c:v>
                      </c:pt>
                      <c:pt idx="6">
                        <c:v>0.260106</c:v>
                      </c:pt>
                      <c:pt idx="7">
                        <c:v>0.17316799999999999</c:v>
                      </c:pt>
                      <c:pt idx="8">
                        <c:v>0.14441300000000001</c:v>
                      </c:pt>
                      <c:pt idx="9">
                        <c:v>0.13200000000000001</c:v>
                      </c:pt>
                      <c:pt idx="10">
                        <c:v>0.129609</c:v>
                      </c:pt>
                      <c:pt idx="11">
                        <c:v>0.13</c:v>
                      </c:pt>
                      <c:pt idx="12">
                        <c:v>0.134133</c:v>
                      </c:pt>
                      <c:pt idx="13">
                        <c:v>0.140568</c:v>
                      </c:pt>
                      <c:pt idx="14">
                        <c:v>0.157308</c:v>
                      </c:pt>
                      <c:pt idx="15">
                        <c:v>0.21945100000000001</c:v>
                      </c:pt>
                      <c:pt idx="16">
                        <c:v>0.35614499999999999</c:v>
                      </c:pt>
                      <c:pt idx="17">
                        <c:v>0.92061499999999996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-2088621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Serial Threshold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779432"/>
        <c:crossesAt val="0.1"/>
        <c:crossBetween val="midCat"/>
      </c:valAx>
      <c:valAx>
        <c:axId val="-2087779432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8621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AD34-A97B-4D40-BD83-916B33E6C4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EllAR-GROUP/tutorials/blob/master/examples/03_fibonacci/fibonacci_futures.cp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eg"/><Relationship Id="rId7" Type="http://schemas.openxmlformats.org/officeDocument/2006/relationships/image" Target="../media/image9.jpg"/><Relationship Id="rId8" Type="http://schemas.openxmlformats.org/officeDocument/2006/relationships/image" Target="../media/image10.jpe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Examples: Fibonacci </a:t>
            </a:r>
            <a:r>
              <a:rPr lang="en-US" dirty="0"/>
              <a:t>(parallelism for recursive algorithms)</a:t>
            </a:r>
          </a:p>
          <a:p>
            <a:endParaRPr lang="en-US" dirty="0" smtClean="0"/>
          </a:p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Stupidest Way to </a:t>
            </a:r>
            <a:br>
              <a:rPr lang="en-US" dirty="0"/>
            </a:br>
            <a:r>
              <a:rPr lang="en-US" dirty="0"/>
              <a:t>Calculate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complexity is O(2</a:t>
            </a:r>
            <a:r>
              <a:rPr lang="en-US" baseline="30000" dirty="0" smtClean="0"/>
              <a:t>n</a:t>
            </a:r>
            <a:r>
              <a:rPr lang="en-US" dirty="0" smtClean="0"/>
              <a:t>) – alright, however</a:t>
            </a:r>
          </a:p>
          <a:p>
            <a:r>
              <a:rPr lang="en-US" dirty="0" smtClean="0"/>
              <a:t>This algorithm is representative for a whole class of applications</a:t>
            </a:r>
          </a:p>
          <a:p>
            <a:pPr lvl="1"/>
            <a:r>
              <a:rPr lang="en-US" dirty="0" smtClean="0"/>
              <a:t>Tree based recursive data structures</a:t>
            </a:r>
          </a:p>
          <a:p>
            <a:pPr lvl="2"/>
            <a:r>
              <a:rPr lang="en-US" dirty="0" smtClean="0"/>
              <a:t>Adaptive Mesh Refinement – important method for wide range of physics simulations</a:t>
            </a:r>
          </a:p>
          <a:p>
            <a:pPr lvl="2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Graph based algorithms</a:t>
            </a:r>
          </a:p>
          <a:p>
            <a:pPr lvl="2"/>
            <a:r>
              <a:rPr lang="en-US" dirty="0" smtClean="0"/>
              <a:t>Breadth First Search</a:t>
            </a:r>
          </a:p>
          <a:p>
            <a:r>
              <a:rPr lang="en-US" dirty="0" smtClean="0"/>
              <a:t>Characterized by very tightly coupled data</a:t>
            </a:r>
            <a:r>
              <a:rPr lang="de-DE" dirty="0" smtClean="0"/>
              <a:t> dependencies between calculations</a:t>
            </a:r>
          </a:p>
          <a:p>
            <a:pPr lvl="1"/>
            <a:r>
              <a:rPr lang="en-US" dirty="0" smtClean="0"/>
              <a:t>But fork/join semantics make it simple to reason about parallelization</a:t>
            </a:r>
          </a:p>
          <a:p>
            <a:r>
              <a:rPr lang="en-US" dirty="0" smtClean="0"/>
              <a:t>Let’s spawn a new thread for every other sub tree on each recursion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Fibonacci numbers in </a:t>
            </a:r>
            <a:r>
              <a:rPr lang="en-US" dirty="0" smtClean="0"/>
              <a:t>parallel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if we know the answer, we return the value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8439"/>
              </p:ext>
            </p:extLst>
          </p:nvPr>
        </p:nvGraphicFramePr>
        <p:xfrm>
          <a:off x="0" y="1831866"/>
          <a:ext cx="60483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Adding </a:t>
            </a:r>
            <a:r>
              <a:rPr lang="en-US" dirty="0"/>
              <a:t>Real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678622"/>
              </p:ext>
            </p:extLst>
          </p:nvPr>
        </p:nvGraphicFramePr>
        <p:xfrm>
          <a:off x="6119812" y="1850196"/>
          <a:ext cx="60721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31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wrong? While it does scale, it is still 100 times slower than the serial execution</a:t>
            </a:r>
          </a:p>
          <a:p>
            <a:r>
              <a:rPr lang="en-US" dirty="0" smtClean="0"/>
              <a:t>Creates a new future for each invocation of </a:t>
            </a:r>
            <a:r>
              <a:rPr lang="en-US" dirty="0" err="1" smtClean="0"/>
              <a:t>fibonacci</a:t>
            </a:r>
            <a:r>
              <a:rPr lang="en-US" dirty="0" smtClean="0"/>
              <a:t>() (spawns an HPX thread)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illions of threads with minimal work each</a:t>
            </a:r>
          </a:p>
          <a:p>
            <a:pPr lvl="1"/>
            <a:r>
              <a:rPr lang="en-US" dirty="0" smtClean="0"/>
              <a:t>Overheads of thread management (creation, scheduling, execution, deletion) are much larger than the amount of useful work</a:t>
            </a:r>
          </a:p>
          <a:p>
            <a:pPr lvl="2"/>
            <a:r>
              <a:rPr lang="en-US" dirty="0" smtClean="0"/>
              <a:t>Future overheads: ~1µs (</a:t>
            </a:r>
            <a:r>
              <a:rPr lang="en-US" dirty="0"/>
              <a:t>Thread overheads: </a:t>
            </a:r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00ns)</a:t>
            </a:r>
          </a:p>
          <a:p>
            <a:pPr lvl="2"/>
            <a:r>
              <a:rPr lang="en-US" dirty="0" smtClean="0"/>
              <a:t>Useful work: ~50ns</a:t>
            </a:r>
          </a:p>
          <a:p>
            <a:r>
              <a:rPr lang="en-US" dirty="0" smtClean="0"/>
              <a:t>Let’s introduce the notion of granularity of work (grain size of work)</a:t>
            </a:r>
          </a:p>
          <a:p>
            <a:pPr lvl="1"/>
            <a:r>
              <a:rPr lang="en-US" dirty="0" smtClean="0"/>
              <a:t>The amount of work executed in one thread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Parallelize It – </a:t>
            </a:r>
            <a:br>
              <a:rPr lang="en-US" dirty="0" smtClean="0"/>
            </a:br>
            <a:r>
              <a:rPr lang="en-US" dirty="0"/>
              <a:t>Introducing Control of Grain Size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Parallel calculation, switching to serial execution below given threshold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Parallelize It –</a:t>
            </a:r>
            <a:br>
              <a:rPr lang="en-US" dirty="0" smtClean="0"/>
            </a:br>
            <a:r>
              <a:rPr lang="en-US" dirty="0" smtClean="0"/>
              <a:t>Introducing Control of Grain Size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2971800" y="1828800"/>
          <a:ext cx="65532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Size Control - The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Parallelizing code introduces Overheads (SLOW)</a:t>
            </a:r>
          </a:p>
          <a:p>
            <a:r>
              <a:rPr lang="en-US" dirty="0" smtClean="0"/>
              <a:t>Overheads are caused by code which</a:t>
            </a:r>
          </a:p>
          <a:p>
            <a:pPr lvl="1"/>
            <a:r>
              <a:rPr lang="en-US" dirty="0" smtClean="0"/>
              <a:t>Is executed in the parallel version only</a:t>
            </a:r>
          </a:p>
          <a:p>
            <a:pPr lvl="1"/>
            <a:r>
              <a:rPr lang="en-US" dirty="0" smtClean="0"/>
              <a:t>Is on the critical path (we can’t ‘hide’ it behind useful work)</a:t>
            </a:r>
          </a:p>
          <a:p>
            <a:pPr lvl="1"/>
            <a:r>
              <a:rPr lang="en-US" dirty="0" smtClean="0"/>
              <a:t>Is required for managing the parallel execution</a:t>
            </a:r>
          </a:p>
          <a:p>
            <a:pPr lvl="2"/>
            <a:r>
              <a:rPr lang="en-US" dirty="0" smtClean="0"/>
              <a:t>i.e. task queues, synchronization, data exchange</a:t>
            </a:r>
          </a:p>
          <a:p>
            <a:pPr lvl="2"/>
            <a:r>
              <a:rPr lang="en-US" dirty="0" smtClean="0"/>
              <a:t>NUMA and core affinities</a:t>
            </a:r>
          </a:p>
          <a:p>
            <a:r>
              <a:rPr lang="en-US" dirty="0" smtClean="0"/>
              <a:t>Controlling not only the amount of resources used but also the granularity of work is an important factor</a:t>
            </a:r>
          </a:p>
          <a:p>
            <a:r>
              <a:rPr lang="en-US" dirty="0" smtClean="0"/>
              <a:t>Controlling the grain size of work allows finding the sweet-spot between too much overheads and too little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Delay direct execution in order to avoid synchronization</a:t>
            </a:r>
          </a:p>
          <a:p>
            <a:pPr lvl="1"/>
            <a:r>
              <a:rPr lang="en-US" sz="2000" dirty="0" smtClean="0"/>
              <a:t>Turns ‘straight’ code into ‘</a:t>
            </a:r>
            <a:r>
              <a:rPr lang="en-US" sz="2000" dirty="0" err="1" smtClean="0"/>
              <a:t>futurized</a:t>
            </a:r>
            <a:r>
              <a:rPr lang="en-US" sz="2000" dirty="0" smtClean="0"/>
              <a:t>’ code</a:t>
            </a:r>
          </a:p>
          <a:p>
            <a:pPr lvl="1"/>
            <a:r>
              <a:rPr lang="en-US" sz="2000" dirty="0" smtClean="0"/>
              <a:t>Code no longer calculates results, but generates an execution tree representing the original algorithm</a:t>
            </a:r>
          </a:p>
          <a:p>
            <a:pPr lvl="1"/>
            <a:r>
              <a:rPr lang="en-US" sz="2000" dirty="0" smtClean="0"/>
              <a:t>If the tree is executed it produces the same result as the original code</a:t>
            </a:r>
          </a:p>
          <a:p>
            <a:pPr lvl="1"/>
            <a:r>
              <a:rPr lang="en-US" sz="2000" dirty="0" smtClean="0"/>
              <a:t>The execution of the tree is performed with maximum speed, depending only on the data dependencies of the original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</a:t>
            </a:r>
            <a:r>
              <a:rPr lang="en-US" sz="2400" dirty="0" smtClean="0"/>
              <a:t>automatic transformation of </a:t>
            </a:r>
            <a:r>
              <a:rPr lang="en-US" sz="2400" dirty="0" smtClean="0"/>
              <a:t>code</a:t>
            </a:r>
          </a:p>
          <a:p>
            <a:pPr lvl="1"/>
            <a:r>
              <a:rPr lang="en-US" sz="2000" dirty="0" smtClean="0"/>
              <a:t>Simple transformation rules: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22664"/>
              </p:ext>
            </p:extLst>
          </p:nvPr>
        </p:nvGraphicFramePr>
        <p:xfrm>
          <a:off x="800100" y="2898313"/>
          <a:ext cx="104927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63"/>
                <a:gridCol w="6020377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Straight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+mn-lt"/>
                        </a:rPr>
                        <a:t>Futurized</a:t>
                      </a:r>
                      <a:r>
                        <a:rPr lang="en-US" baseline="0" dirty="0" smtClean="0">
                          <a:latin typeface="+mn-lt"/>
                        </a:rPr>
                        <a:t>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rvalue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: n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make_ready_future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(n)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future&lt;future&lt;T&gt; 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Apply </a:t>
            </a:r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4462" y="1862327"/>
            <a:ext cx="10058400" cy="38910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2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               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        &gt;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dataflow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future&lt;uint64_t&gt; f1, future&lt;uint64_t&gt; f2) {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f1.get() + f2.get();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4" y="1747378"/>
            <a:ext cx="10154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way, </a:t>
            </a:r>
            <a:r>
              <a:rPr lang="en-US" dirty="0" err="1"/>
              <a:t>futurize</a:t>
            </a:r>
            <a:r>
              <a:rPr lang="en-US" dirty="0"/>
              <a:t> algorithm to remove suspension points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uint64_t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                  n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future&lt;uint64_t&gt;   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uint64_t  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Real world problems</a:t>
            </a:r>
          </a:p>
          <a:p>
            <a:pPr lvl="1"/>
            <a:r>
              <a:rPr lang="en-US" dirty="0" smtClean="0"/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auto-unwrap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[](future&lt;uint64_t&gt; f1, future&lt;uint64_t&gt; f2)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f1.get() + f2.get();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 (Alternative)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r)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.then(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[](tuple&lt;future&lt;uint64_t&gt;, future&lt;uint64_t&gt;&gt; t)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return get&lt;0&gt;(t).get() + get&lt;1&gt;(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t).get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});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Argument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1246" y="6025366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Guess what? – This is </a:t>
            </a:r>
            <a:r>
              <a:rPr lang="en-US" dirty="0" smtClean="0">
                <a:solidFill>
                  <a:srgbClr val="C00000"/>
                </a:solidFill>
              </a:rPr>
              <a:t>10% faster than straight version!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launch::sync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unwrapped(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[](uint64_t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uint64_t r2)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r1 + r2;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f,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full sources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github.com/STEllAR-GROUP/tutorials/blob/master/examples/03_fibonacci/fibonacci_futures.cpp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running try using command line options: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hpx:print-counter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=/threads/count/cumulative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hpx:threads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=N (N number of cores to use)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 much parallelism is as bad as is too little</a:t>
            </a:r>
          </a:p>
          <a:p>
            <a:pPr lvl="1"/>
            <a:r>
              <a:rPr lang="en-US" dirty="0" smtClean="0"/>
              <a:t>Sweet spot is determined by the Four Horsemen, mainly by contention</a:t>
            </a:r>
          </a:p>
          <a:p>
            <a:r>
              <a:rPr lang="en-US" dirty="0" smtClean="0"/>
              <a:t>Granularity control is crucial</a:t>
            </a:r>
          </a:p>
          <a:p>
            <a:pPr lvl="1"/>
            <a:r>
              <a:rPr lang="en-US" dirty="0" smtClean="0"/>
              <a:t>Optimal grain size depends very little on number of used resources</a:t>
            </a:r>
          </a:p>
          <a:p>
            <a:pPr lvl="1"/>
            <a:r>
              <a:rPr lang="en-US" dirty="0" smtClean="0"/>
              <a:t>Optimal grain size is determined by </a:t>
            </a:r>
            <a:r>
              <a:rPr lang="en-US" smtClean="0"/>
              <a:t>the SLOW factors, </a:t>
            </a:r>
            <a:r>
              <a:rPr lang="en-US" dirty="0" smtClean="0"/>
              <a:t>mainly by overheads, starvation, and latencies</a:t>
            </a:r>
          </a:p>
          <a:p>
            <a:r>
              <a:rPr lang="en-US" dirty="0" smtClean="0"/>
              <a:t>Even problems with (very) strong data dependencies can benefit from parallelization</a:t>
            </a:r>
          </a:p>
          <a:p>
            <a:r>
              <a:rPr lang="en-US" dirty="0" smtClean="0"/>
              <a:t>Doing more is not always bad</a:t>
            </a:r>
          </a:p>
          <a:p>
            <a:pPr lvl="1"/>
            <a:r>
              <a:rPr lang="en-US" dirty="0" smtClean="0"/>
              <a:t>While we added more overheads by </a:t>
            </a:r>
            <a:r>
              <a:rPr lang="en-US" dirty="0" err="1" smtClean="0"/>
              <a:t>futurizing</a:t>
            </a:r>
            <a:r>
              <a:rPr lang="en-US" dirty="0" smtClean="0"/>
              <a:t> the code, we still gained performance</a:t>
            </a:r>
          </a:p>
          <a:p>
            <a:pPr lvl="1"/>
            <a:r>
              <a:rPr lang="en-US" dirty="0" smtClean="0"/>
              <a:t>This is a result of the complex interplay of starvation, contention and overheads in modern hardware</a:t>
            </a:r>
          </a:p>
          <a:p>
            <a:r>
              <a:rPr lang="en-US" dirty="0" smtClean="0"/>
              <a:t>Avoid explicit suspension as much as possible, prefer continuation style execution flow</a:t>
            </a:r>
          </a:p>
          <a:p>
            <a:pPr lvl="1"/>
            <a:r>
              <a:rPr lang="en-US" dirty="0" smtClean="0"/>
              <a:t>Dataflow style programming is key to managing asynchrony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691322"/>
            <a:ext cx="10485120" cy="4411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Things to Something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14675" cy="4273617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Compare&gt;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last, Compare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last - first;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sort_limit_per_task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::sort(first, last,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(last);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... partitioning step (left out for brevity) ...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recursive sort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(&amp;sort&lt;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last,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dataflow(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[](future&lt;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right) { return right; 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::move(left),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::move(right));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691322"/>
            <a:ext cx="10485120" cy="4411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Things to Something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14675" cy="4273617"/>
          </a:xfrm>
        </p:spPr>
        <p:txBody>
          <a:bodyPr>
            <a:normAutofit fontScale="85000" lnSpcReduction="1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Compare&gt;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last, Compare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last - first;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sort_limit_per_task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::sort(first, last,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last;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... partitioning step (left out for brevity) ...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recursive sort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(&amp;sort&lt;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last,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right;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33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493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of (self-)recursive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0036" y="2328051"/>
            <a:ext cx="8572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59242" y="1832228"/>
            <a:ext cx="8595360" cy="4351337"/>
          </a:xfrm>
        </p:spPr>
        <p:txBody>
          <a:bodyPr/>
          <a:lstStyle/>
          <a:p>
            <a:r>
              <a:rPr lang="en-US" dirty="0" smtClean="0"/>
              <a:t>Synchronous way: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watch out: O(2</a:t>
            </a:r>
            <a:r>
              <a:rPr lang="en-US" sz="1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will print: 55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Stupidest Way to </a:t>
            </a:r>
            <a:br>
              <a:rPr lang="en-US" dirty="0" smtClean="0"/>
            </a:br>
            <a:r>
              <a:rPr lang="en-US" dirty="0" smtClean="0"/>
              <a:t>Calculate Fibonacci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796934"/>
              </p:ext>
            </p:extLst>
          </p:nvPr>
        </p:nvGraphicFramePr>
        <p:xfrm>
          <a:off x="5969897" y="1805060"/>
          <a:ext cx="5357322" cy="481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1204</TotalTime>
  <Words>2918</Words>
  <Application>Microsoft Macintosh PowerPoint</Application>
  <PresentationFormat>Custom</PresentationFormat>
  <Paragraphs>405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View</vt:lpstr>
      <vt:lpstr>HPX Workshop (3)</vt:lpstr>
      <vt:lpstr>Agenda</vt:lpstr>
      <vt:lpstr>Examples</vt:lpstr>
      <vt:lpstr>Extending Parallel Algorithms</vt:lpstr>
      <vt:lpstr>Extending Parallel Algorithms</vt:lpstr>
      <vt:lpstr>Extending Parallel Algorithms</vt:lpstr>
      <vt:lpstr>Extending Parallel Algorithms (await)</vt:lpstr>
      <vt:lpstr>Fibonacci</vt:lpstr>
      <vt:lpstr>Stupidest Way to  Calculate Fibonacci Numbers</vt:lpstr>
      <vt:lpstr>Stupidest Way to  Calculate Fibonacci Numbers</vt:lpstr>
      <vt:lpstr>Let’s Parallelize It – Adding Real Asynchrony</vt:lpstr>
      <vt:lpstr>Let’s Parallelize It – Adding Real Asynchrony</vt:lpstr>
      <vt:lpstr>Let’s Parallelize It –Adding Real Asynchrony</vt:lpstr>
      <vt:lpstr>Let’s Parallelize It –  Introducing Control of Grain Size </vt:lpstr>
      <vt:lpstr>Let’s Parallelize It – Introducing Control of Grain Size </vt:lpstr>
      <vt:lpstr>Grain Size Control - The New Dimension</vt:lpstr>
      <vt:lpstr>Futurization</vt:lpstr>
      <vt:lpstr>Futurization</vt:lpstr>
      <vt:lpstr>Let’s Parallelize It – Apply Futurization</vt:lpstr>
      <vt:lpstr>Let’s Parallelize It – Unwrap Inner Futures</vt:lpstr>
      <vt:lpstr>Let’s Parallelize It – Unwrap Inner Futures (Alternative)</vt:lpstr>
      <vt:lpstr>Let’s Parallelize It – Unwrap Argument Futures</vt:lpstr>
      <vt:lpstr>Fibonacci with Futures</vt:lpstr>
      <vt:lpstr>So What’s the Deal?</vt:lpstr>
      <vt:lpstr>Apply Things to Something Useful</vt:lpstr>
      <vt:lpstr>Apply Things to Something Useful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cscs</cp:lastModifiedBy>
  <cp:revision>69</cp:revision>
  <dcterms:created xsi:type="dcterms:W3CDTF">2016-10-06T15:47:03Z</dcterms:created>
  <dcterms:modified xsi:type="dcterms:W3CDTF">2016-10-18T21:48:57Z</dcterms:modified>
</cp:coreProperties>
</file>