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78" r:id="rId3"/>
    <p:sldId id="261" r:id="rId4"/>
    <p:sldId id="260" r:id="rId5"/>
    <p:sldId id="273" r:id="rId6"/>
    <p:sldId id="274" r:id="rId7"/>
    <p:sldId id="275" r:id="rId8"/>
    <p:sldId id="276" r:id="rId9"/>
    <p:sldId id="360" r:id="rId10"/>
    <p:sldId id="361" r:id="rId11"/>
    <p:sldId id="362" r:id="rId12"/>
    <p:sldId id="363" r:id="rId13"/>
    <p:sldId id="277" r:id="rId14"/>
    <p:sldId id="364" r:id="rId15"/>
    <p:sldId id="366" r:id="rId16"/>
    <p:sldId id="365" r:id="rId17"/>
    <p:sldId id="367" r:id="rId18"/>
    <p:sldId id="368" r:id="rId19"/>
    <p:sldId id="369" r:id="rId20"/>
    <p:sldId id="359" r:id="rId21"/>
    <p:sldId id="309" r:id="rId22"/>
    <p:sldId id="3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504" userDrawn="1">
          <p15:clr>
            <a:srgbClr val="A4A3A4"/>
          </p15:clr>
        </p15:guide>
        <p15:guide id="3" pos="5808" userDrawn="1">
          <p15:clr>
            <a:srgbClr val="A4A3A4"/>
          </p15:clr>
        </p15:guide>
        <p15:guide id="4" orient="horz" pos="3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34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90" y="1524"/>
      </p:cViewPr>
      <p:guideLst>
        <p:guide orient="horz" pos="1440"/>
        <p:guide pos="504"/>
        <p:guide pos="5808"/>
        <p:guide orient="horz" pos="3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80FAA-87D6-497E-80FC-86163C79CB54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1212E-A95F-4266-9BB2-9D95C0D9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1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63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9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74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210F-3153-47D6-B786-4D5C9DCDB6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11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00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735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257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64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573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78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49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97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484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4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0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7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llAR-GROUP/tutorials/blob/master/examples/02_stencil/stencil_serial.cp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llAR-GROUP/tutorials/blob/master/examples/02_stencil/stencil_parallel_0.cp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llAR-GROUP/tutorials/blob/master/examples/02_stencil/stencil_parallel_1.cp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g"/><Relationship Id="rId4" Type="http://schemas.openxmlformats.org/officeDocument/2006/relationships/image" Target="../media/image9.jpg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HPX Workshop (4)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Berkeley C++ Summit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"Solving" a PDE on a 2D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source code of sequential version: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github.com/STEllAR-GROUP/tutorials/blob/master/examples/02_stencil/stencil_serial.cpp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0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0100" y="1951265"/>
            <a:ext cx="10492739" cy="41556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"Solving</a:t>
            </a:r>
            <a:r>
              <a:rPr lang="en-US" dirty="0"/>
              <a:t>" a PDE </a:t>
            </a:r>
            <a:r>
              <a:rPr lang="en-US" dirty="0" smtClean="0"/>
              <a:t>in </a:t>
            </a:r>
            <a:r>
              <a:rPr lang="en-US" dirty="0"/>
              <a:t>Parallel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817064" cy="4351337"/>
          </a:xfrm>
        </p:spPr>
        <p:txBody>
          <a:bodyPr>
            <a:normAutofit fontScale="85000" lnSpcReduction="20000"/>
          </a:bodyPr>
          <a:lstStyle/>
          <a:p>
            <a:pPr marL="548640" lvl="2" indent="0">
              <a:spcBef>
                <a:spcPts val="600"/>
              </a:spcBef>
              <a:buNone/>
            </a:pPr>
            <a:endParaRPr lang="de-DE" dirty="0" smtClean="0">
              <a:latin typeface="Consolas" panose="020B0609020204030204" pitchFamily="49" charset="0"/>
            </a:endParaRPr>
          </a:p>
          <a:p>
            <a:pPr marL="548640" lvl="2" indent="0">
              <a:spcBef>
                <a:spcPts val="600"/>
              </a:spcBef>
              <a:buNone/>
            </a:pPr>
            <a:r>
              <a:rPr lang="de-DE" dirty="0">
                <a:latin typeface="Consolas" panose="020B0609020204030204" pitchFamily="49" charset="0"/>
              </a:rPr>
              <a:t>a</a:t>
            </a:r>
            <a:r>
              <a:rPr lang="de-DE" dirty="0" smtClean="0">
                <a:latin typeface="Consolas" panose="020B0609020204030204" pitchFamily="49" charset="0"/>
              </a:rPr>
              <a:t>uto policy = hpx::parallel::par;                          // simple, parallel execution</a:t>
            </a:r>
          </a:p>
          <a:p>
            <a:pPr marL="548640" lvl="2" indent="0">
              <a:spcBef>
                <a:spcPts val="600"/>
              </a:spcBef>
              <a:buNone/>
            </a:pPr>
            <a:r>
              <a:rPr lang="de-DE" dirty="0" smtClean="0">
                <a:latin typeface="Consolas" panose="020B0609020204030204" pitchFamily="49" charset="0"/>
              </a:rPr>
              <a:t>for </a:t>
            </a:r>
            <a:r>
              <a:rPr lang="de-DE" dirty="0">
                <a:latin typeface="Consolas" panose="020B0609020204030204" pitchFamily="49" charset="0"/>
              </a:rPr>
              <a:t>(std::size_t t = 0; t </a:t>
            </a:r>
            <a:r>
              <a:rPr lang="de-DE" dirty="0" smtClean="0">
                <a:latin typeface="Consolas" panose="020B0609020204030204" pitchFamily="49" charset="0"/>
              </a:rPr>
              <a:t>!= </a:t>
            </a:r>
            <a:r>
              <a:rPr lang="de-DE" dirty="0">
                <a:latin typeface="Consolas" panose="020B0609020204030204" pitchFamily="49" charset="0"/>
              </a:rPr>
              <a:t>steps; ++t)</a:t>
            </a:r>
          </a:p>
          <a:p>
            <a:pPr marL="548640" lvl="2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548640" lvl="2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// We store the result of our update in the next middle line.</a:t>
            </a:r>
          </a:p>
          <a:p>
            <a:pPr marL="548640" lvl="2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</a:rPr>
              <a:t>::parallel::</a:t>
            </a:r>
            <a:r>
              <a:rPr lang="en-US" dirty="0" err="1" smtClean="0">
                <a:latin typeface="Consolas" panose="020B0609020204030204" pitchFamily="49" charset="0"/>
              </a:rPr>
              <a:t>for_loop</a:t>
            </a:r>
            <a:r>
              <a:rPr lang="en-US" dirty="0" smtClean="0">
                <a:latin typeface="Consolas" panose="020B0609020204030204" pitchFamily="49" charset="0"/>
              </a:rPr>
              <a:t>(policy,</a:t>
            </a:r>
            <a:endParaRPr lang="en-US" dirty="0">
              <a:latin typeface="Consolas" panose="020B0609020204030204" pitchFamily="49" charset="0"/>
            </a:endParaRPr>
          </a:p>
          <a:p>
            <a:pPr marL="548640" lvl="2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curr</a:t>
            </a:r>
            <a:r>
              <a:rPr lang="en-US" dirty="0">
                <a:latin typeface="Consolas" panose="020B0609020204030204" pitchFamily="49" charset="0"/>
              </a:rPr>
              <a:t> + 1, </a:t>
            </a:r>
            <a:r>
              <a:rPr lang="en-US" dirty="0" err="1">
                <a:latin typeface="Consolas" panose="020B0609020204030204" pitchFamily="49" charset="0"/>
              </a:rPr>
              <a:t>curr</a:t>
            </a:r>
            <a:r>
              <a:rPr lang="en-US" dirty="0">
                <a:latin typeface="Consolas" panose="020B0609020204030204" pitchFamily="49" charset="0"/>
              </a:rPr>
              <a:t> + Ny-1</a:t>
            </a:r>
            <a:r>
              <a:rPr lang="en-US" dirty="0" smtClean="0">
                <a:latin typeface="Consolas" panose="020B0609020204030204" pitchFamily="49" charset="0"/>
              </a:rPr>
              <a:t>,                             // [begin, end)</a:t>
            </a:r>
            <a:endParaRPr lang="en-US" dirty="0">
              <a:latin typeface="Consolas" panose="020B0609020204030204" pitchFamily="49" charset="0"/>
            </a:endParaRPr>
          </a:p>
          <a:p>
            <a:pPr marL="548640" lvl="2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</a:rPr>
              <a:t>// We need to advance the result by one row each iteration</a:t>
            </a:r>
          </a:p>
          <a:p>
            <a:pPr marL="548640" lvl="2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</a:rPr>
              <a:t>::parallel::induction(</a:t>
            </a:r>
            <a:r>
              <a:rPr lang="en-US" dirty="0" err="1">
                <a:latin typeface="Consolas" panose="020B0609020204030204" pitchFamily="49" charset="0"/>
              </a:rPr>
              <a:t>next.middle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Nx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Nx</a:t>
            </a:r>
            <a:r>
              <a:rPr lang="en-US" dirty="0" smtClean="0">
                <a:latin typeface="Consolas" panose="020B0609020204030204" pitchFamily="49" charset="0"/>
              </a:rPr>
              <a:t>),    // [start, stride]</a:t>
            </a:r>
            <a:endParaRPr lang="en-US" dirty="0">
              <a:latin typeface="Consolas" panose="020B0609020204030204" pitchFamily="49" charset="0"/>
            </a:endParaRPr>
          </a:p>
          <a:p>
            <a:pPr marL="548640" lvl="2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Nx</a:t>
            </a:r>
            <a:r>
              <a:rPr lang="en-US" dirty="0">
                <a:latin typeface="Consolas" panose="020B0609020204030204" pitchFamily="49" charset="0"/>
              </a:rPr>
              <a:t>](iterator it, </a:t>
            </a:r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</a:rPr>
              <a:t>::vector&lt;double&gt;::</a:t>
            </a:r>
            <a:r>
              <a:rPr lang="en-US" dirty="0">
                <a:latin typeface="Consolas" panose="020B0609020204030204" pitchFamily="49" charset="0"/>
              </a:rPr>
              <a:t>iterator result)</a:t>
            </a:r>
          </a:p>
          <a:p>
            <a:pPr marL="548640" lvl="2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548640" lvl="2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line_update</a:t>
            </a:r>
            <a:r>
              <a:rPr lang="en-US" dirty="0">
                <a:latin typeface="Consolas" panose="020B0609020204030204" pitchFamily="49" charset="0"/>
              </a:rPr>
              <a:t>(*it, *it + </a:t>
            </a:r>
            <a:r>
              <a:rPr lang="en-US" dirty="0" err="1">
                <a:latin typeface="Consolas" panose="020B0609020204030204" pitchFamily="49" charset="0"/>
              </a:rPr>
              <a:t>Nx</a:t>
            </a:r>
            <a:r>
              <a:rPr lang="en-US" dirty="0">
                <a:latin typeface="Consolas" panose="020B0609020204030204" pitchFamily="49" charset="0"/>
              </a:rPr>
              <a:t>, result);</a:t>
            </a:r>
          </a:p>
          <a:p>
            <a:pPr marL="548640" lvl="2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548640" lvl="2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548640" lvl="2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::swap(</a:t>
            </a:r>
            <a:r>
              <a:rPr lang="en-US" dirty="0" err="1">
                <a:latin typeface="Consolas" panose="020B0609020204030204" pitchFamily="49" charset="0"/>
              </a:rPr>
              <a:t>curr</a:t>
            </a:r>
            <a:r>
              <a:rPr lang="en-US" dirty="0">
                <a:latin typeface="Consolas" panose="020B0609020204030204" pitchFamily="49" charset="0"/>
              </a:rPr>
              <a:t>, next);</a:t>
            </a:r>
          </a:p>
          <a:p>
            <a:pPr marL="548640" lvl="2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0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"Solving" a PDE in Parallel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539478" cy="4351337"/>
          </a:xfrm>
        </p:spPr>
        <p:txBody>
          <a:bodyPr>
            <a:normAutofit/>
          </a:bodyPr>
          <a:lstStyle/>
          <a:p>
            <a:r>
              <a:rPr lang="en-US" dirty="0"/>
              <a:t>Full source code of sequential </a:t>
            </a:r>
            <a:r>
              <a:rPr lang="en-US" dirty="0" smtClean="0"/>
              <a:t>version: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github.com/STEllAR-GROUP/tutorials/blob/master/examples/02_stencil/stencil_parallel_0.cpp</a:t>
            </a:r>
            <a:endParaRPr lang="en-US" dirty="0" smtClean="0"/>
          </a:p>
          <a:p>
            <a:r>
              <a:rPr lang="en-US" dirty="0" smtClean="0"/>
              <a:t>Pro:</a:t>
            </a:r>
          </a:p>
          <a:p>
            <a:pPr lvl="1"/>
            <a:r>
              <a:rPr lang="en-US" dirty="0" smtClean="0"/>
              <a:t>Parallelized outer loop</a:t>
            </a:r>
          </a:p>
          <a:p>
            <a:pPr lvl="1"/>
            <a:r>
              <a:rPr lang="en-US" dirty="0" smtClean="0"/>
              <a:t>Simple!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Implicit join after each time step</a:t>
            </a:r>
          </a:p>
          <a:p>
            <a:pPr lvl="1"/>
            <a:r>
              <a:rPr lang="en-US" dirty="0" smtClean="0"/>
              <a:t>No NUMA awareness, possibly not optimal </a:t>
            </a:r>
          </a:p>
          <a:p>
            <a:r>
              <a:rPr lang="en-US" dirty="0"/>
              <a:t>When running try using command line options: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--</a:t>
            </a:r>
            <a:r>
              <a:rPr lang="en-US" dirty="0" err="1"/>
              <a:t>hpx:print-counter</a:t>
            </a:r>
            <a:r>
              <a:rPr lang="en-US" dirty="0"/>
              <a:t>=/</a:t>
            </a:r>
            <a:r>
              <a:rPr lang="en-US" dirty="0" smtClean="0"/>
              <a:t>threads/idle-rate (measure idle-rate)</a:t>
            </a:r>
            <a:br>
              <a:rPr lang="en-US" dirty="0" smtClean="0"/>
            </a:br>
            <a:r>
              <a:rPr lang="en-US" dirty="0"/>
              <a:t>	--</a:t>
            </a:r>
            <a:r>
              <a:rPr lang="en-US" dirty="0" err="1"/>
              <a:t>hpx:threads</a:t>
            </a:r>
            <a:r>
              <a:rPr lang="en-US" dirty="0"/>
              <a:t>=N (N number of cores to use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9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"Solving" a PDE on a 2D Grid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082" y="1930400"/>
            <a:ext cx="6962141" cy="4351338"/>
          </a:xfrm>
          <a:ln>
            <a:solidFill>
              <a:schemeClr val="tx1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14088" y="5917168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Idle-rate: 48%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7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0101" y="1691322"/>
            <a:ext cx="10492739" cy="44155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"Solving" a </a:t>
            </a:r>
            <a:r>
              <a:rPr lang="en-US" dirty="0" smtClean="0"/>
              <a:t>PDE, NUMA aware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9808899" cy="4351337"/>
          </a:xfrm>
        </p:spPr>
        <p:txBody>
          <a:bodyPr>
            <a:normAutofit lnSpcReduction="10000"/>
          </a:bodyPr>
          <a:lstStyle/>
          <a:p>
            <a:pPr marL="274320" lvl="1" indent="0"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typedef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hpx</a:t>
            </a:r>
            <a:r>
              <a:rPr lang="en-US" sz="1400" dirty="0">
                <a:latin typeface="Consolas" panose="020B0609020204030204" pitchFamily="49" charset="0"/>
              </a:rPr>
              <a:t>::compute::host::</a:t>
            </a:r>
            <a:r>
              <a:rPr lang="en-US" sz="1400" dirty="0" err="1">
                <a:latin typeface="Consolas" panose="020B0609020204030204" pitchFamily="49" charset="0"/>
              </a:rPr>
              <a:t>block_allocator</a:t>
            </a:r>
            <a:r>
              <a:rPr lang="en-US" sz="1400" dirty="0">
                <a:latin typeface="Consolas" panose="020B0609020204030204" pitchFamily="49" charset="0"/>
              </a:rPr>
              <a:t>&lt;double&gt; </a:t>
            </a:r>
            <a:r>
              <a:rPr lang="en-US" sz="1400" dirty="0" err="1">
                <a:latin typeface="Consolas" panose="020B0609020204030204" pitchFamily="49" charset="0"/>
              </a:rPr>
              <a:t>allocator_type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typedef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hpx</a:t>
            </a:r>
            <a:r>
              <a:rPr lang="en-US" sz="1400" dirty="0">
                <a:latin typeface="Consolas" panose="020B0609020204030204" pitchFamily="49" charset="0"/>
              </a:rPr>
              <a:t>::compute::host::</a:t>
            </a:r>
            <a:r>
              <a:rPr lang="en-US" sz="1400" dirty="0" err="1">
                <a:latin typeface="Consolas" panose="020B0609020204030204" pitchFamily="49" charset="0"/>
              </a:rPr>
              <a:t>block_executor</a:t>
            </a:r>
            <a:r>
              <a:rPr lang="en-US" sz="1400" dirty="0">
                <a:latin typeface="Consolas" panose="020B0609020204030204" pitchFamily="49" charset="0"/>
              </a:rPr>
              <a:t>&lt;&gt; </a:t>
            </a:r>
            <a:r>
              <a:rPr lang="en-US" sz="1400" dirty="0" err="1">
                <a:latin typeface="Consolas" panose="020B0609020204030204" pitchFamily="49" charset="0"/>
              </a:rPr>
              <a:t>executor_type</a:t>
            </a:r>
            <a:r>
              <a:rPr lang="en-US" sz="1400" dirty="0" smtClean="0">
                <a:latin typeface="Consolas" panose="020B0609020204030204" pitchFamily="49" charset="0"/>
              </a:rPr>
              <a:t>;            </a:t>
            </a:r>
            <a:endParaRPr lang="en-US" sz="1400" dirty="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typedef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hpx</a:t>
            </a:r>
            <a:r>
              <a:rPr lang="en-US" sz="1400" dirty="0">
                <a:latin typeface="Consolas" panose="020B0609020204030204" pitchFamily="49" charset="0"/>
              </a:rPr>
              <a:t>::compute::vector&lt;double, </a:t>
            </a:r>
            <a:r>
              <a:rPr lang="en-US" sz="1400" dirty="0" err="1">
                <a:latin typeface="Consolas" panose="020B0609020204030204" pitchFamily="49" charset="0"/>
              </a:rPr>
              <a:t>allocator_type</a:t>
            </a:r>
            <a:r>
              <a:rPr lang="en-US" sz="1400" dirty="0"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</a:rPr>
              <a:t>data_type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auto </a:t>
            </a:r>
            <a:r>
              <a:rPr lang="en-US" sz="1400" dirty="0" err="1">
                <a:latin typeface="Consolas" panose="020B0609020204030204" pitchFamily="49" charset="0"/>
              </a:rPr>
              <a:t>numa_domains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hpx</a:t>
            </a:r>
            <a:r>
              <a:rPr lang="en-US" sz="1400" dirty="0">
                <a:latin typeface="Consolas" panose="020B0609020204030204" pitchFamily="49" charset="0"/>
              </a:rPr>
              <a:t>::compute::host::</a:t>
            </a:r>
            <a:r>
              <a:rPr lang="en-US" sz="1400" dirty="0" err="1">
                <a:latin typeface="Consolas" panose="020B0609020204030204" pitchFamily="49" charset="0"/>
              </a:rPr>
              <a:t>numa_domains</a:t>
            </a:r>
            <a:r>
              <a:rPr lang="en-US" sz="1400" dirty="0" smtClean="0">
                <a:latin typeface="Consolas" panose="020B0609020204030204" pitchFamily="49" charset="0"/>
              </a:rPr>
              <a:t>();      // collect NUMA targets</a:t>
            </a:r>
            <a:endParaRPr lang="en-US" sz="1400" dirty="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allocator_type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alloc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numa_domains</a:t>
            </a:r>
            <a:r>
              <a:rPr lang="en-US" sz="1400" dirty="0" smtClean="0">
                <a:latin typeface="Consolas" panose="020B06090202040302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data_type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d1(</a:t>
            </a:r>
            <a:r>
              <a:rPr lang="en-US" sz="1400" dirty="0" err="1">
                <a:latin typeface="Consolas" panose="020B0609020204030204" pitchFamily="49" charset="0"/>
              </a:rPr>
              <a:t>Nx</a:t>
            </a:r>
            <a:r>
              <a:rPr lang="en-US" sz="1400" dirty="0">
                <a:latin typeface="Consolas" panose="020B0609020204030204" pitchFamily="49" charset="0"/>
              </a:rPr>
              <a:t> * </a:t>
            </a:r>
            <a:r>
              <a:rPr lang="en-US" sz="1400" dirty="0" err="1">
                <a:latin typeface="Consolas" panose="020B0609020204030204" pitchFamily="49" charset="0"/>
              </a:rPr>
              <a:t>Ny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latin typeface="Consolas" panose="020B0609020204030204" pitchFamily="49" charset="0"/>
              </a:rPr>
              <a:t>0.0, </a:t>
            </a:r>
            <a:r>
              <a:rPr lang="en-US" sz="1400" dirty="0" err="1" smtClean="0">
                <a:latin typeface="Consolas" panose="020B0609020204030204" pitchFamily="49" charset="0"/>
              </a:rPr>
              <a:t>alloc</a:t>
            </a:r>
            <a:r>
              <a:rPr lang="en-US" sz="1400" dirty="0" smtClean="0">
                <a:latin typeface="Consolas" panose="020B0609020204030204" pitchFamily="49" charset="0"/>
              </a:rPr>
              <a:t>), </a:t>
            </a:r>
            <a:r>
              <a:rPr lang="en-US" sz="1400" dirty="0">
                <a:latin typeface="Consolas" panose="020B0609020204030204" pitchFamily="49" charset="0"/>
              </a:rPr>
              <a:t>d2(</a:t>
            </a:r>
            <a:r>
              <a:rPr lang="en-US" sz="1400" dirty="0" err="1">
                <a:latin typeface="Consolas" panose="020B0609020204030204" pitchFamily="49" charset="0"/>
              </a:rPr>
              <a:t>Nx</a:t>
            </a:r>
            <a:r>
              <a:rPr lang="en-US" sz="1400" dirty="0">
                <a:latin typeface="Consolas" panose="020B0609020204030204" pitchFamily="49" charset="0"/>
              </a:rPr>
              <a:t> * </a:t>
            </a:r>
            <a:r>
              <a:rPr lang="en-US" sz="1400" dirty="0" err="1">
                <a:latin typeface="Consolas" panose="020B0609020204030204" pitchFamily="49" charset="0"/>
              </a:rPr>
              <a:t>Ny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latin typeface="Consolas" panose="020B0609020204030204" pitchFamily="49" charset="0"/>
              </a:rPr>
              <a:t>0.0, </a:t>
            </a:r>
            <a:r>
              <a:rPr lang="en-US" sz="1400" dirty="0" err="1" smtClean="0">
                <a:latin typeface="Consolas" panose="020B0609020204030204" pitchFamily="49" charset="0"/>
              </a:rPr>
              <a:t>alloc</a:t>
            </a:r>
            <a:r>
              <a:rPr lang="en-US" sz="1400" dirty="0" smtClean="0">
                <a:latin typeface="Consolas" panose="020B0609020204030204" pitchFamily="49" charset="0"/>
              </a:rPr>
              <a:t>);  </a:t>
            </a:r>
            <a:r>
              <a:rPr lang="en-US" sz="1400" dirty="0">
                <a:latin typeface="Consolas" panose="020B0609020204030204" pitchFamily="49" charset="0"/>
              </a:rPr>
              <a:t>// data arrays</a:t>
            </a:r>
          </a:p>
          <a:p>
            <a:pPr marL="274320" lvl="1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init</a:t>
            </a:r>
            <a:r>
              <a:rPr lang="en-US" sz="1400" dirty="0">
                <a:latin typeface="Consolas" panose="020B0609020204030204" pitchFamily="49" charset="0"/>
              </a:rPr>
              <a:t>(d1, </a:t>
            </a:r>
            <a:r>
              <a:rPr lang="en-US" sz="1400" dirty="0" err="1">
                <a:latin typeface="Consolas" panose="020B0609020204030204" pitchFamily="49" charset="0"/>
              </a:rPr>
              <a:t>Nx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Ny</a:t>
            </a:r>
            <a:r>
              <a:rPr lang="en-US" sz="1400" dirty="0">
                <a:latin typeface="Consolas" panose="020B0609020204030204" pitchFamily="49" charset="0"/>
              </a:rPr>
              <a:t>);                                        </a:t>
            </a:r>
            <a:r>
              <a:rPr lang="en-US" sz="1400" dirty="0" smtClean="0">
                <a:latin typeface="Consolas" panose="020B0609020204030204" pitchFamily="49" charset="0"/>
              </a:rPr>
              <a:t>    // </a:t>
            </a:r>
            <a:r>
              <a:rPr lang="en-US" sz="1400" dirty="0">
                <a:latin typeface="Consolas" panose="020B0609020204030204" pitchFamily="49" charset="0"/>
              </a:rPr>
              <a:t>initial conditions</a:t>
            </a:r>
          </a:p>
          <a:p>
            <a:pPr marL="274320" lvl="1" indent="0"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executor_type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executor(</a:t>
            </a:r>
            <a:r>
              <a:rPr lang="en-US" sz="1400" dirty="0" err="1">
                <a:latin typeface="Consolas" panose="020B0609020204030204" pitchFamily="49" charset="0"/>
              </a:rPr>
              <a:t>numa_domains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</a:p>
          <a:p>
            <a:pPr marL="274320" lvl="1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auto </a:t>
            </a:r>
            <a:r>
              <a:rPr lang="en-US" sz="1400" dirty="0">
                <a:latin typeface="Consolas" panose="020B0609020204030204" pitchFamily="49" charset="0"/>
              </a:rPr>
              <a:t>policy = </a:t>
            </a:r>
            <a:r>
              <a:rPr lang="en-US" sz="1400" dirty="0" err="1">
                <a:latin typeface="Consolas" panose="020B0609020204030204" pitchFamily="49" charset="0"/>
              </a:rPr>
              <a:t>hpx</a:t>
            </a:r>
            <a:r>
              <a:rPr lang="en-US" sz="1400" dirty="0">
                <a:latin typeface="Consolas" panose="020B0609020204030204" pitchFamily="49" charset="0"/>
              </a:rPr>
              <a:t>::parallel::</a:t>
            </a:r>
            <a:r>
              <a:rPr lang="en-US" sz="1400" dirty="0" err="1">
                <a:latin typeface="Consolas" panose="020B0609020204030204" pitchFamily="49" charset="0"/>
              </a:rPr>
              <a:t>par.on</a:t>
            </a:r>
            <a:r>
              <a:rPr lang="en-US" sz="1400" dirty="0">
                <a:latin typeface="Consolas" panose="020B0609020204030204" pitchFamily="49" charset="0"/>
              </a:rPr>
              <a:t>(executor);</a:t>
            </a:r>
          </a:p>
          <a:p>
            <a:pPr marL="274320" lvl="1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for 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size_t</a:t>
            </a:r>
            <a:r>
              <a:rPr lang="en-US" sz="1400" dirty="0">
                <a:latin typeface="Consolas" panose="020B0609020204030204" pitchFamily="49" charset="0"/>
              </a:rPr>
              <a:t> t = 0; t </a:t>
            </a:r>
            <a:r>
              <a:rPr lang="en-US" sz="1400" dirty="0" smtClean="0">
                <a:latin typeface="Consolas" panose="020B0609020204030204" pitchFamily="49" charset="0"/>
              </a:rPr>
              <a:t>!= </a:t>
            </a:r>
            <a:r>
              <a:rPr lang="en-US" sz="1400" dirty="0">
                <a:latin typeface="Consolas" panose="020B0609020204030204" pitchFamily="49" charset="0"/>
              </a:rPr>
              <a:t>steps; ++t)</a:t>
            </a:r>
          </a:p>
          <a:p>
            <a:pPr marL="274320" lvl="1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// as before ...</a:t>
            </a:r>
          </a:p>
          <a:p>
            <a:pPr marL="27432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1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"Solving" a PDE in Parallel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539478" cy="4351337"/>
          </a:xfrm>
        </p:spPr>
        <p:txBody>
          <a:bodyPr/>
          <a:lstStyle/>
          <a:p>
            <a:r>
              <a:rPr lang="en-US" dirty="0"/>
              <a:t>Full source code of sequential </a:t>
            </a:r>
            <a:r>
              <a:rPr lang="en-US" dirty="0" smtClean="0"/>
              <a:t>version: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github.com/STEllAR-GROUP/tutorials/blob/master/examples/02_stencil/stencil_parallel_1.cpp</a:t>
            </a:r>
            <a:endParaRPr lang="en-US" dirty="0" smtClean="0"/>
          </a:p>
          <a:p>
            <a:r>
              <a:rPr lang="en-US" dirty="0" smtClean="0"/>
              <a:t>Pro:</a:t>
            </a:r>
          </a:p>
          <a:p>
            <a:pPr lvl="1"/>
            <a:r>
              <a:rPr lang="en-US" dirty="0" smtClean="0"/>
              <a:t>Parallelized outer loop</a:t>
            </a:r>
          </a:p>
          <a:p>
            <a:pPr lvl="1"/>
            <a:r>
              <a:rPr lang="en-US" dirty="0" smtClean="0"/>
              <a:t>Still simple!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Implicit join after each time step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4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"Solving" a </a:t>
            </a:r>
            <a:r>
              <a:rPr lang="en-US" dirty="0" smtClean="0"/>
              <a:t>PDE, Distributed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NUMA aware on each of the nodes</a:t>
            </a:r>
          </a:p>
          <a:p>
            <a:r>
              <a:rPr lang="en-US" dirty="0" smtClean="0"/>
              <a:t>Distribute 2D grid over localities as stripes</a:t>
            </a:r>
          </a:p>
          <a:p>
            <a:pPr lvl="1"/>
            <a:r>
              <a:rPr lang="en-US" dirty="0" smtClean="0"/>
              <a:t>First and last line of each stripe needs to be communicated after each time-step</a:t>
            </a:r>
          </a:p>
          <a:p>
            <a:r>
              <a:rPr lang="en-US" dirty="0" smtClean="0"/>
              <a:t>Also: over-partitioning by having more stripes than localities/cores</a:t>
            </a:r>
          </a:p>
          <a:p>
            <a:pPr lvl="1"/>
            <a:r>
              <a:rPr lang="en-US" dirty="0" smtClean="0"/>
              <a:t>Grain-size control!</a:t>
            </a:r>
          </a:p>
          <a:p>
            <a:r>
              <a:rPr lang="en-US" dirty="0" smtClean="0"/>
              <a:t>Requires communication between stripes</a:t>
            </a:r>
          </a:p>
          <a:p>
            <a:pPr lvl="1"/>
            <a:r>
              <a:rPr lang="en-US" dirty="0" smtClean="0"/>
              <a:t>Some stripes communicate locally</a:t>
            </a:r>
          </a:p>
          <a:p>
            <a:pPr lvl="1"/>
            <a:r>
              <a:rPr lang="en-US" dirty="0" smtClean="0"/>
              <a:t>Some stripes (boundaries) communicate remotely</a:t>
            </a:r>
          </a:p>
          <a:p>
            <a:pPr lvl="1"/>
            <a:r>
              <a:rPr lang="en-US" dirty="0" smtClean="0"/>
              <a:t>Hugely differing latencies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2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Channels in HPX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 borrowed from Go language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7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0101" y="1691322"/>
            <a:ext cx="10492739" cy="46849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Channels in HPX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547507"/>
          </a:xfrm>
        </p:spPr>
        <p:txBody>
          <a:bodyPr>
            <a:normAutofit fontScale="70000" lnSpcReduction="20000"/>
          </a:bodyPr>
          <a:lstStyle/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void sum(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&amp; s, </a:t>
            </a:r>
            <a:r>
              <a:rPr lang="en-US" dirty="0" err="1">
                <a:latin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lcos</a:t>
            </a:r>
            <a:r>
              <a:rPr lang="en-US" dirty="0">
                <a:latin typeface="Consolas" panose="020B0609020204030204" pitchFamily="49" charset="0"/>
              </a:rPr>
              <a:t>::local::channel&lt;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c)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c.set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::accumulate(</a:t>
            </a:r>
            <a:r>
              <a:rPr lang="en-US" dirty="0" err="1">
                <a:latin typeface="Consolas" panose="020B0609020204030204" pitchFamily="49" charset="0"/>
              </a:rPr>
              <a:t>s.begin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s.end</a:t>
            </a:r>
            <a:r>
              <a:rPr lang="en-US" dirty="0">
                <a:latin typeface="Consolas" panose="020B0609020204030204" pitchFamily="49" charset="0"/>
              </a:rPr>
              <a:t>(), 0));      // send sum to channel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274320" lvl="1" indent="0">
              <a:spcBef>
                <a:spcPts val="60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calculate_sum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s = { 7, 2, 8, -9, 4, 0 };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lcos</a:t>
            </a:r>
            <a:r>
              <a:rPr lang="en-US" dirty="0">
                <a:latin typeface="Consolas" panose="020B0609020204030204" pitchFamily="49" charset="0"/>
              </a:rPr>
              <a:t>::local::channel&lt;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c;</a:t>
            </a:r>
          </a:p>
          <a:p>
            <a:pPr marL="274320" lvl="1" indent="0">
              <a:spcBef>
                <a:spcPts val="60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</a:rPr>
              <a:t>::apply(&amp;sum,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&gt;(</a:t>
            </a:r>
            <a:r>
              <a:rPr lang="en-US" dirty="0" err="1">
                <a:latin typeface="Consolas" panose="020B0609020204030204" pitchFamily="49" charset="0"/>
              </a:rPr>
              <a:t>s.begin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s.begin</a:t>
            </a:r>
            <a:r>
              <a:rPr lang="en-US" dirty="0">
                <a:latin typeface="Consolas" panose="020B0609020204030204" pitchFamily="49" charset="0"/>
              </a:rPr>
              <a:t>() + </a:t>
            </a:r>
            <a:r>
              <a:rPr lang="en-US" dirty="0" err="1">
                <a:latin typeface="Consolas" panose="020B0609020204030204" pitchFamily="49" charset="0"/>
              </a:rPr>
              <a:t>s.size</a:t>
            </a:r>
            <a:r>
              <a:rPr lang="en-US" dirty="0">
                <a:latin typeface="Consolas" panose="020B0609020204030204" pitchFamily="49" charset="0"/>
              </a:rPr>
              <a:t>()/2), c);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</a:rPr>
              <a:t>::apply(&amp;sum,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&gt;(</a:t>
            </a:r>
            <a:r>
              <a:rPr lang="en-US" dirty="0" err="1">
                <a:latin typeface="Consolas" panose="020B0609020204030204" pitchFamily="49" charset="0"/>
              </a:rPr>
              <a:t>s.begin</a:t>
            </a:r>
            <a:r>
              <a:rPr lang="en-US" dirty="0">
                <a:latin typeface="Consolas" panose="020B0609020204030204" pitchFamily="49" charset="0"/>
              </a:rPr>
              <a:t>() + </a:t>
            </a:r>
            <a:r>
              <a:rPr lang="en-US" dirty="0" err="1">
                <a:latin typeface="Consolas" panose="020B0609020204030204" pitchFamily="49" charset="0"/>
              </a:rPr>
              <a:t>s.size</a:t>
            </a:r>
            <a:r>
              <a:rPr lang="en-US" dirty="0">
                <a:latin typeface="Consolas" panose="020B0609020204030204" pitchFamily="49" charset="0"/>
              </a:rPr>
              <a:t>()/2, </a:t>
            </a:r>
            <a:r>
              <a:rPr lang="en-US" dirty="0" err="1">
                <a:latin typeface="Consolas" panose="020B0609020204030204" pitchFamily="49" charset="0"/>
              </a:rPr>
              <a:t>s.end</a:t>
            </a:r>
            <a:r>
              <a:rPr lang="en-US" dirty="0">
                <a:latin typeface="Consolas" panose="020B0609020204030204" pitchFamily="49" charset="0"/>
              </a:rPr>
              <a:t>()), c);</a:t>
            </a:r>
          </a:p>
          <a:p>
            <a:pPr marL="274320" lvl="1" indent="0">
              <a:spcBef>
                <a:spcPts val="60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 = </a:t>
            </a:r>
            <a:r>
              <a:rPr lang="en-US" dirty="0" err="1">
                <a:latin typeface="Consolas" panose="020B0609020204030204" pitchFamily="49" charset="0"/>
              </a:rPr>
              <a:t>c.get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</a:rPr>
              <a:t>::launch::sync);    // receive from c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 = </a:t>
            </a:r>
            <a:r>
              <a:rPr lang="en-US" dirty="0" err="1">
                <a:latin typeface="Consolas" panose="020B0609020204030204" pitchFamily="49" charset="0"/>
              </a:rPr>
              <a:t>c.get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</a:rPr>
              <a:t>::launch::sync);</a:t>
            </a:r>
          </a:p>
          <a:p>
            <a:pPr marL="274320" lvl="1" indent="0">
              <a:spcBef>
                <a:spcPts val="60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274320" lvl="1" indent="0">
              <a:spcBef>
                <a:spcPts val="600"/>
              </a:spcBef>
              <a:buNone/>
            </a:pPr>
            <a:r>
              <a:rPr lang="fr-FR" dirty="0">
                <a:latin typeface="Consolas" panose="020B0609020204030204" pitchFamily="49" charset="0"/>
              </a:rPr>
              <a:t>    </a:t>
            </a:r>
            <a:r>
              <a:rPr lang="fr-FR" dirty="0" err="1">
                <a:latin typeface="Consolas" panose="020B0609020204030204" pitchFamily="49" charset="0"/>
              </a:rPr>
              <a:t>hpx</a:t>
            </a:r>
            <a:r>
              <a:rPr lang="fr-FR" dirty="0">
                <a:latin typeface="Consolas" panose="020B0609020204030204" pitchFamily="49" charset="0"/>
              </a:rPr>
              <a:t>::cout &lt;&lt; "</a:t>
            </a:r>
            <a:r>
              <a:rPr lang="fr-FR" dirty="0" err="1">
                <a:latin typeface="Consolas" panose="020B0609020204030204" pitchFamily="49" charset="0"/>
              </a:rPr>
              <a:t>sum</a:t>
            </a:r>
            <a:r>
              <a:rPr lang="fr-FR" dirty="0">
                <a:latin typeface="Consolas" panose="020B0609020204030204" pitchFamily="49" charset="0"/>
              </a:rPr>
              <a:t>: " &lt;&lt; x + y &lt;&lt; </a:t>
            </a:r>
            <a:r>
              <a:rPr lang="fr-FR" dirty="0" err="1">
                <a:latin typeface="Consolas" panose="020B0609020204030204" pitchFamily="49" charset="0"/>
              </a:rPr>
              <a:t>std</a:t>
            </a:r>
            <a:r>
              <a:rPr lang="fr-FR" dirty="0">
                <a:latin typeface="Consolas" panose="020B0609020204030204" pitchFamily="49" charset="0"/>
              </a:rPr>
              <a:t>::</a:t>
            </a:r>
            <a:r>
              <a:rPr lang="fr-FR" dirty="0" err="1">
                <a:latin typeface="Consolas" panose="020B0609020204030204" pitchFamily="49" charset="0"/>
              </a:rPr>
              <a:t>endl</a:t>
            </a:r>
            <a:r>
              <a:rPr lang="fr-FR" dirty="0"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2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0101" y="1691322"/>
            <a:ext cx="10492739" cy="46849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Channels in HPX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547507"/>
          </a:xfrm>
        </p:spPr>
        <p:txBody>
          <a:bodyPr>
            <a:normAutofit fontScale="70000" lnSpcReduction="20000"/>
          </a:bodyPr>
          <a:lstStyle/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void sum(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&amp; s, </a:t>
            </a:r>
            <a:r>
              <a:rPr lang="en-US" dirty="0" err="1">
                <a:latin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lcos</a:t>
            </a:r>
            <a:r>
              <a:rPr lang="en-US" dirty="0">
                <a:latin typeface="Consolas" panose="020B0609020204030204" pitchFamily="49" charset="0"/>
              </a:rPr>
              <a:t>::local::channel&lt;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c)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c.set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::accumulate(</a:t>
            </a:r>
            <a:r>
              <a:rPr lang="en-US" dirty="0" err="1">
                <a:latin typeface="Consolas" panose="020B0609020204030204" pitchFamily="49" charset="0"/>
              </a:rPr>
              <a:t>s.begin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s.end</a:t>
            </a:r>
            <a:r>
              <a:rPr lang="en-US" dirty="0">
                <a:latin typeface="Consolas" panose="020B0609020204030204" pitchFamily="49" charset="0"/>
              </a:rPr>
              <a:t>(), 0));      // send sum to channel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274320" lvl="1" indent="0">
              <a:spcBef>
                <a:spcPts val="60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calculate_sum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s = { 7, 2, 8, -9, 4, 0 };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lcos</a:t>
            </a:r>
            <a:r>
              <a:rPr lang="en-US" dirty="0">
                <a:latin typeface="Consolas" panose="020B0609020204030204" pitchFamily="49" charset="0"/>
              </a:rPr>
              <a:t>::local::channel&lt;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c;</a:t>
            </a:r>
          </a:p>
          <a:p>
            <a:pPr marL="274320" lvl="1" indent="0">
              <a:spcBef>
                <a:spcPts val="60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</a:rPr>
              <a:t>::apply(&amp;sum,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&gt;(</a:t>
            </a:r>
            <a:r>
              <a:rPr lang="en-US" dirty="0" err="1">
                <a:latin typeface="Consolas" panose="020B0609020204030204" pitchFamily="49" charset="0"/>
              </a:rPr>
              <a:t>s.begin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s.begin</a:t>
            </a:r>
            <a:r>
              <a:rPr lang="en-US" dirty="0">
                <a:latin typeface="Consolas" panose="020B0609020204030204" pitchFamily="49" charset="0"/>
              </a:rPr>
              <a:t>() + </a:t>
            </a:r>
            <a:r>
              <a:rPr lang="en-US" dirty="0" err="1">
                <a:latin typeface="Consolas" panose="020B0609020204030204" pitchFamily="49" charset="0"/>
              </a:rPr>
              <a:t>s.size</a:t>
            </a:r>
            <a:r>
              <a:rPr lang="en-US" dirty="0">
                <a:latin typeface="Consolas" panose="020B0609020204030204" pitchFamily="49" charset="0"/>
              </a:rPr>
              <a:t>()/2), c);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hpx</a:t>
            </a:r>
            <a:r>
              <a:rPr lang="en-US" dirty="0">
                <a:latin typeface="Consolas" panose="020B0609020204030204" pitchFamily="49" charset="0"/>
              </a:rPr>
              <a:t>::apply(&amp;sum,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&gt;(</a:t>
            </a:r>
            <a:r>
              <a:rPr lang="en-US" dirty="0" err="1">
                <a:latin typeface="Consolas" panose="020B0609020204030204" pitchFamily="49" charset="0"/>
              </a:rPr>
              <a:t>s.begin</a:t>
            </a:r>
            <a:r>
              <a:rPr lang="en-US" dirty="0">
                <a:latin typeface="Consolas" panose="020B0609020204030204" pitchFamily="49" charset="0"/>
              </a:rPr>
              <a:t>() + </a:t>
            </a:r>
            <a:r>
              <a:rPr lang="en-US" dirty="0" err="1">
                <a:latin typeface="Consolas" panose="020B0609020204030204" pitchFamily="49" charset="0"/>
              </a:rPr>
              <a:t>s.size</a:t>
            </a:r>
            <a:r>
              <a:rPr lang="en-US" dirty="0">
                <a:latin typeface="Consolas" panose="020B0609020204030204" pitchFamily="49" charset="0"/>
              </a:rPr>
              <a:t>()/2, </a:t>
            </a:r>
            <a:r>
              <a:rPr lang="en-US" dirty="0" err="1">
                <a:latin typeface="Consolas" panose="020B0609020204030204" pitchFamily="49" charset="0"/>
              </a:rPr>
              <a:t>s.end</a:t>
            </a:r>
            <a:r>
              <a:rPr lang="en-US" dirty="0">
                <a:latin typeface="Consolas" panose="020B0609020204030204" pitchFamily="49" charset="0"/>
              </a:rPr>
              <a:t>()), c);</a:t>
            </a:r>
          </a:p>
          <a:p>
            <a:pPr marL="274320" lvl="1" indent="0">
              <a:spcBef>
                <a:spcPts val="60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hpx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::future&lt;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x = </a:t>
            </a:r>
            <a:r>
              <a:rPr lang="en-US" dirty="0" err="1">
                <a:latin typeface="Consolas" panose="020B0609020204030204" pitchFamily="49" charset="0"/>
              </a:rPr>
              <a:t>c.get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hpx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::launch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latin typeface="Consolas" panose="020B0609020204030204" pitchFamily="49" charset="0"/>
              </a:rPr>
              <a:t>);    // receive from </a:t>
            </a:r>
            <a:r>
              <a:rPr lang="en-US" dirty="0" smtClean="0">
                <a:latin typeface="Consolas" panose="020B0609020204030204" pitchFamily="49" charset="0"/>
              </a:rPr>
              <a:t>c asynchronously</a:t>
            </a:r>
            <a:endParaRPr lang="en-US" dirty="0">
              <a:latin typeface="Consolas" panose="020B0609020204030204" pitchFamily="49" charset="0"/>
            </a:endParaRP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hpx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::future&lt;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y = </a:t>
            </a:r>
            <a:r>
              <a:rPr lang="en-US" dirty="0" err="1">
                <a:latin typeface="Consolas" panose="020B0609020204030204" pitchFamily="49" charset="0"/>
              </a:rPr>
              <a:t>c.get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hpx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::launch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274320" lvl="1" indent="0">
              <a:spcBef>
                <a:spcPts val="60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274320" lvl="1" indent="0">
              <a:spcBef>
                <a:spcPts val="600"/>
              </a:spcBef>
              <a:buNone/>
            </a:pPr>
            <a:r>
              <a:rPr lang="fr-FR" dirty="0">
                <a:latin typeface="Consolas" panose="020B0609020204030204" pitchFamily="49" charset="0"/>
              </a:rPr>
              <a:t>    </a:t>
            </a:r>
            <a:r>
              <a:rPr lang="fr-FR" dirty="0" err="1">
                <a:latin typeface="Consolas" panose="020B0609020204030204" pitchFamily="49" charset="0"/>
              </a:rPr>
              <a:t>hpx</a:t>
            </a:r>
            <a:r>
              <a:rPr lang="fr-FR" dirty="0">
                <a:latin typeface="Consolas" panose="020B0609020204030204" pitchFamily="49" charset="0"/>
              </a:rPr>
              <a:t>::cout &lt;&lt; "</a:t>
            </a:r>
            <a:r>
              <a:rPr lang="fr-FR" dirty="0" err="1">
                <a:latin typeface="Consolas" panose="020B0609020204030204" pitchFamily="49" charset="0"/>
              </a:rPr>
              <a:t>sum</a:t>
            </a:r>
            <a:r>
              <a:rPr lang="fr-FR" dirty="0">
                <a:latin typeface="Consolas" panose="020B0609020204030204" pitchFamily="49" charset="0"/>
              </a:rPr>
              <a:t>: " &lt;&lt; </a:t>
            </a:r>
            <a:r>
              <a:rPr lang="fr-FR" dirty="0" err="1" smtClean="0">
                <a:latin typeface="Consolas" panose="020B0609020204030204" pitchFamily="49" charset="0"/>
              </a:rPr>
              <a:t>x.get</a:t>
            </a:r>
            <a:r>
              <a:rPr lang="fr-FR" dirty="0" smtClean="0">
                <a:latin typeface="Consolas" panose="020B0609020204030204" pitchFamily="49" charset="0"/>
              </a:rPr>
              <a:t>() </a:t>
            </a:r>
            <a:r>
              <a:rPr lang="fr-FR" dirty="0">
                <a:latin typeface="Consolas" panose="020B0609020204030204" pitchFamily="49" charset="0"/>
              </a:rPr>
              <a:t>+ </a:t>
            </a:r>
            <a:r>
              <a:rPr lang="fr-FR" dirty="0" err="1" smtClean="0">
                <a:latin typeface="Consolas" panose="020B0609020204030204" pitchFamily="49" charset="0"/>
              </a:rPr>
              <a:t>y.get</a:t>
            </a:r>
            <a:r>
              <a:rPr lang="fr-FR" dirty="0" smtClean="0">
                <a:latin typeface="Consolas" panose="020B0609020204030204" pitchFamily="49" charset="0"/>
              </a:rPr>
              <a:t>() </a:t>
            </a:r>
            <a:r>
              <a:rPr lang="fr-FR" dirty="0">
                <a:latin typeface="Consolas" panose="020B0609020204030204" pitchFamily="49" charset="0"/>
              </a:rPr>
              <a:t>&lt;&lt; </a:t>
            </a:r>
            <a:r>
              <a:rPr lang="fr-FR" dirty="0" err="1">
                <a:latin typeface="Consolas" panose="020B0609020204030204" pitchFamily="49" charset="0"/>
              </a:rPr>
              <a:t>std</a:t>
            </a:r>
            <a:r>
              <a:rPr lang="fr-FR" dirty="0">
                <a:latin typeface="Consolas" panose="020B0609020204030204" pitchFamily="49" charset="0"/>
              </a:rPr>
              <a:t>::</a:t>
            </a:r>
            <a:r>
              <a:rPr lang="fr-FR" dirty="0" err="1">
                <a:latin typeface="Consolas" panose="020B0609020204030204" pitchFamily="49" charset="0"/>
              </a:rPr>
              <a:t>endl</a:t>
            </a:r>
            <a:r>
              <a:rPr lang="fr-FR" dirty="0"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How to build HPX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How to build applications using HPX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How to run HPX applications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Architecture of HPX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The API of HPX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Futures, etc.</a:t>
            </a:r>
          </a:p>
          <a:p>
            <a:pPr lvl="1"/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Async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, etc.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Higher level parallel constructs</a:t>
            </a:r>
          </a:p>
          <a:p>
            <a:pPr lvl="2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Execution policies, executors, parameters, targets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Examples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Hello world!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Real world problems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Fibonacci (parallelism for recursive algorithms)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2d stencil (parallelism for iterative algorithms)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Matrix transpose (parallelism for fork-join algorithms)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8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"Solving" a PDE on a 2D Grid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1943100"/>
            <a:ext cx="6962141" cy="4351338"/>
          </a:xfrm>
          <a:ln>
            <a:solidFill>
              <a:schemeClr val="tx1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70617" y="5925106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Idle-rate: 2%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7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37" y="561634"/>
            <a:ext cx="3810000" cy="285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735" y="3419134"/>
            <a:ext cx="3813602" cy="2860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36" y="2182075"/>
            <a:ext cx="3813600" cy="286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19" y="3805215"/>
            <a:ext cx="2795905" cy="18662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47" y="1181098"/>
            <a:ext cx="2796189" cy="18392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59" y="859264"/>
            <a:ext cx="2958566" cy="643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78" y="5452033"/>
            <a:ext cx="2570102" cy="34696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2D </a:t>
            </a:r>
            <a:r>
              <a:rPr lang="en-US" dirty="0" smtClean="0"/>
              <a:t>Stencil Example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Parallelism </a:t>
            </a:r>
            <a:r>
              <a:rPr lang="en-US" dirty="0"/>
              <a:t>for </a:t>
            </a:r>
            <a:r>
              <a:rPr lang="en-US" dirty="0" smtClean="0"/>
              <a:t>Iterative Algorithms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9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"Solving" a PDE on a 2D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DISCLAIMER: This has no real physics or mathematical background. Left as an </a:t>
            </a:r>
            <a:r>
              <a:rPr lang="en-US" dirty="0" smtClean="0"/>
              <a:t>exercise </a:t>
            </a:r>
            <a:r>
              <a:rPr lang="en-US" dirty="0"/>
              <a:t>for the reader </a:t>
            </a:r>
            <a:r>
              <a:rPr lang="en-US" dirty="0" smtClean="0"/>
              <a:t>;)</a:t>
            </a:r>
          </a:p>
          <a:p>
            <a:pPr lvl="1"/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/>
              <a:t>a 5 point stencil on each element</a:t>
            </a:r>
            <a:r>
              <a:rPr lang="en-US" dirty="0" smtClean="0"/>
              <a:t>:</a:t>
            </a:r>
          </a:p>
          <a:p>
            <a:r>
              <a:rPr lang="en-US" dirty="0" smtClean="0"/>
              <a:t>Boundaries are constant and equal to 1</a:t>
            </a:r>
          </a:p>
          <a:p>
            <a:r>
              <a:rPr lang="en-US" dirty="0" smtClean="0"/>
              <a:t>Update function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 0.25 *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old(x-1,y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+ old(x+1,y) +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old(x,y-1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+ old(x,y+1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 old(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89" r="8604" b="12148"/>
          <a:stretch/>
        </p:blipFill>
        <p:spPr>
          <a:xfrm>
            <a:off x="1327450" y="3583707"/>
            <a:ext cx="4414982" cy="21336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49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"Solving" a PDE on a 2D Grid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en-US" dirty="0" smtClean="0"/>
              <a:t>2D grid as a 1D array: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::vector&lt;double&gt;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5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12" y="2438399"/>
            <a:ext cx="10058400" cy="326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6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"Solving" a PDE on a 2D Grid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en-US" dirty="0" smtClean="0"/>
              <a:t>2D grid as a 1D array: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::vector&lt;double&gt;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12" y="2440555"/>
            <a:ext cx="10058400" cy="32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6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"Solving" a PDE on a 2D Grid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want to update line by line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Each </a:t>
            </a:r>
            <a:r>
              <a:rPr lang="en-US" dirty="0"/>
              <a:t>line needs its upper and lower neighbor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84" y="3033652"/>
            <a:ext cx="10070528" cy="16414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83984" y="303365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3984" y="363739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middle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3984" y="4238504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84384" y="266432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39507" y="266432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4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00100" y="2286000"/>
            <a:ext cx="10492739" cy="3886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"Solving" a PDE on a 2D Grid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261871" y="1821600"/>
            <a:ext cx="10030968" cy="435133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We </a:t>
            </a:r>
            <a:r>
              <a:rPr lang="en-US" dirty="0"/>
              <a:t>want to update line by </a:t>
            </a:r>
            <a:r>
              <a:rPr lang="en-US" dirty="0" smtClean="0"/>
              <a:t>line, each </a:t>
            </a:r>
            <a:r>
              <a:rPr lang="en-US" dirty="0"/>
              <a:t>line needs its upper and lower </a:t>
            </a:r>
            <a:r>
              <a:rPr lang="en-US" dirty="0" smtClean="0"/>
              <a:t>neighbor</a:t>
            </a: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 &lt;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line_update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begin,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end,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// skip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element (boundary)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spcBef>
                <a:spcPts val="600"/>
              </a:spcBef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Iterate over the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interior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for(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InIter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 = begin + 1; it != end - 1; ++it, ++result)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0.25 * 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it.up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[-1] +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it.up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[+1] +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it.down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[-1] +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it.down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[+1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*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it.middle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74320" lvl="1" indent="0">
              <a:spcBef>
                <a:spcPts val="600"/>
              </a:spcBef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skip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 element (boundary)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result;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2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0100" y="1691322"/>
            <a:ext cx="10492739" cy="45951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"Solving" a PDE on a 2D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787980"/>
            <a:ext cx="8595360" cy="4572000"/>
          </a:xfrm>
        </p:spPr>
        <p:txBody>
          <a:bodyPr>
            <a:normAutofit fontScale="85000" lnSpcReduction="20000"/>
          </a:bodyPr>
          <a:lstStyle/>
          <a:p>
            <a:pPr marL="0" lvl="2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::vector&lt;double</a:t>
            </a:r>
            <a:r>
              <a:rPr lang="en-US" dirty="0" smtClean="0">
                <a:latin typeface="Consolas" panose="020B0609020204030204" pitchFamily="49" charset="0"/>
              </a:rPr>
              <a:t>&gt; d1(</a:t>
            </a:r>
            <a:r>
              <a:rPr lang="en-US" dirty="0" err="1" smtClean="0">
                <a:latin typeface="Consolas" panose="020B0609020204030204" pitchFamily="49" charset="0"/>
              </a:rPr>
              <a:t>Nx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* </a:t>
            </a:r>
            <a:r>
              <a:rPr lang="en-US" dirty="0" err="1">
                <a:latin typeface="Consolas" panose="020B0609020204030204" pitchFamily="49" charset="0"/>
              </a:rPr>
              <a:t>Ny</a:t>
            </a:r>
            <a:r>
              <a:rPr lang="en-US" dirty="0">
                <a:latin typeface="Consolas" panose="020B0609020204030204" pitchFamily="49" charset="0"/>
              </a:rPr>
              <a:t>, 0.0</a:t>
            </a:r>
            <a:r>
              <a:rPr lang="en-US" dirty="0" smtClean="0">
                <a:latin typeface="Consolas" panose="020B0609020204030204" pitchFamily="49" charset="0"/>
              </a:rPr>
              <a:t>), </a:t>
            </a:r>
            <a:r>
              <a:rPr lang="en-US" dirty="0">
                <a:latin typeface="Consolas" panose="020B0609020204030204" pitchFamily="49" charset="0"/>
              </a:rPr>
              <a:t>d2(</a:t>
            </a:r>
            <a:r>
              <a:rPr lang="en-US" dirty="0" err="1">
                <a:latin typeface="Consolas" panose="020B0609020204030204" pitchFamily="49" charset="0"/>
              </a:rPr>
              <a:t>Nx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Ny</a:t>
            </a:r>
            <a:r>
              <a:rPr lang="en-US" dirty="0">
                <a:latin typeface="Consolas" panose="020B0609020204030204" pitchFamily="49" charset="0"/>
              </a:rPr>
              <a:t>, 0.0</a:t>
            </a:r>
            <a:r>
              <a:rPr lang="en-US" dirty="0" smtClean="0">
                <a:latin typeface="Consolas" panose="020B0609020204030204" pitchFamily="49" charset="0"/>
              </a:rPr>
              <a:t>);  // data arrays</a:t>
            </a:r>
            <a:endParaRPr lang="en-US" dirty="0">
              <a:latin typeface="Consolas" panose="020B0609020204030204" pitchFamily="49" charset="0"/>
            </a:endParaRPr>
          </a:p>
          <a:p>
            <a:pPr marL="0" lvl="2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init</a:t>
            </a:r>
            <a:r>
              <a:rPr lang="en-US" dirty="0" smtClean="0">
                <a:latin typeface="Consolas" panose="020B0609020204030204" pitchFamily="49" charset="0"/>
              </a:rPr>
              <a:t>(d1, </a:t>
            </a:r>
            <a:r>
              <a:rPr lang="en-US" dirty="0" err="1" smtClean="0">
                <a:latin typeface="Consolas" panose="020B0609020204030204" pitchFamily="49" charset="0"/>
              </a:rPr>
              <a:t>Nx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Ny</a:t>
            </a:r>
            <a:r>
              <a:rPr lang="en-US" dirty="0" smtClean="0">
                <a:latin typeface="Consolas" panose="020B0609020204030204" pitchFamily="49" charset="0"/>
              </a:rPr>
              <a:t>);                                        // initial conditions</a:t>
            </a:r>
          </a:p>
          <a:p>
            <a:pPr marL="0" lvl="2" indent="0">
              <a:spcBef>
                <a:spcPts val="600"/>
              </a:spcBef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lvl="2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    iterator </a:t>
            </a:r>
            <a:r>
              <a:rPr lang="en-US" dirty="0" err="1">
                <a:latin typeface="Consolas" panose="020B0609020204030204" pitchFamily="49" charset="0"/>
              </a:rPr>
              <a:t>curr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Nx</a:t>
            </a:r>
            <a:r>
              <a:rPr lang="en-US" dirty="0">
                <a:latin typeface="Consolas" panose="020B0609020204030204" pitchFamily="49" charset="0"/>
              </a:rPr>
              <a:t>, d1.begin</a:t>
            </a:r>
            <a:r>
              <a:rPr lang="en-US" dirty="0" smtClean="0">
                <a:latin typeface="Consolas" panose="020B0609020204030204" pitchFamily="49" charset="0"/>
              </a:rPr>
              <a:t>()), next(</a:t>
            </a:r>
            <a:r>
              <a:rPr lang="en-US" dirty="0" err="1" smtClean="0">
                <a:latin typeface="Consolas" panose="020B0609020204030204" pitchFamily="49" charset="0"/>
              </a:rPr>
              <a:t>Nx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</a:rPr>
              <a:t>d2.begin());     // column </a:t>
            </a:r>
            <a:r>
              <a:rPr lang="en-US" dirty="0">
                <a:latin typeface="Consolas" panose="020B0609020204030204" pitchFamily="49" charset="0"/>
              </a:rPr>
              <a:t>iterators</a:t>
            </a:r>
          </a:p>
          <a:p>
            <a:pPr marL="0" lvl="2" indent="0">
              <a:spcBef>
                <a:spcPts val="60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lvl="2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for (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t = 0; t </a:t>
            </a:r>
            <a:r>
              <a:rPr lang="en-US" dirty="0" smtClean="0">
                <a:latin typeface="Consolas" panose="020B0609020204030204" pitchFamily="49" charset="0"/>
              </a:rPr>
              <a:t>!= </a:t>
            </a:r>
            <a:r>
              <a:rPr lang="en-US" dirty="0">
                <a:latin typeface="Consolas" panose="020B0609020204030204" pitchFamily="49" charset="0"/>
              </a:rPr>
              <a:t>steps; ++t)</a:t>
            </a:r>
          </a:p>
          <a:p>
            <a:pPr marL="0" lvl="2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pPr marL="0" lvl="2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// We store the result of our update in the next middle line.</a:t>
            </a:r>
          </a:p>
          <a:p>
            <a:pPr marL="0" lvl="2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        auto </a:t>
            </a:r>
            <a:r>
              <a:rPr lang="en-US" dirty="0">
                <a:latin typeface="Consolas" panose="020B0609020204030204" pitchFamily="49" charset="0"/>
              </a:rPr>
              <a:t>result = </a:t>
            </a:r>
            <a:r>
              <a:rPr lang="en-US" dirty="0" err="1">
                <a:latin typeface="Consolas" panose="020B0609020204030204" pitchFamily="49" charset="0"/>
              </a:rPr>
              <a:t>next.middle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Nx</a:t>
            </a:r>
            <a:r>
              <a:rPr lang="en-US" dirty="0" smtClean="0">
                <a:latin typeface="Consolas" panose="020B0609020204030204" pitchFamily="49" charset="0"/>
              </a:rPr>
              <a:t>;     // skip </a:t>
            </a:r>
            <a:r>
              <a:rPr lang="en-US" dirty="0">
                <a:latin typeface="Consolas" panose="020B0609020204030204" pitchFamily="49" charset="0"/>
              </a:rPr>
              <a:t>the first row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  <a:endParaRPr lang="en-US" dirty="0">
              <a:latin typeface="Consolas" panose="020B0609020204030204" pitchFamily="49" charset="0"/>
            </a:endParaRPr>
          </a:p>
          <a:p>
            <a:pPr marL="0" lvl="2" indent="0">
              <a:spcBef>
                <a:spcPts val="60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lvl="2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// Iterate over the </a:t>
            </a:r>
            <a:r>
              <a:rPr lang="en-US" dirty="0" smtClean="0">
                <a:latin typeface="Consolas" panose="020B0609020204030204" pitchFamily="49" charset="0"/>
              </a:rPr>
              <a:t>interior</a:t>
            </a:r>
            <a:endParaRPr lang="en-US" dirty="0">
              <a:latin typeface="Consolas" panose="020B0609020204030204" pitchFamily="49" charset="0"/>
            </a:endParaRPr>
          </a:p>
          <a:p>
            <a:pPr marL="0" lvl="2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for(auto it = </a:t>
            </a:r>
            <a:r>
              <a:rPr lang="en-US" dirty="0" err="1">
                <a:latin typeface="Consolas" panose="020B0609020204030204" pitchFamily="49" charset="0"/>
              </a:rPr>
              <a:t>curr</a:t>
            </a:r>
            <a:r>
              <a:rPr lang="en-US" dirty="0">
                <a:latin typeface="Consolas" panose="020B0609020204030204" pitchFamily="49" charset="0"/>
              </a:rPr>
              <a:t> + 1; it != </a:t>
            </a:r>
            <a:r>
              <a:rPr lang="en-US" dirty="0" err="1">
                <a:latin typeface="Consolas" panose="020B0609020204030204" pitchFamily="49" charset="0"/>
              </a:rPr>
              <a:t>curr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Ny</a:t>
            </a:r>
            <a:r>
              <a:rPr lang="en-US" dirty="0">
                <a:latin typeface="Consolas" panose="020B0609020204030204" pitchFamily="49" charset="0"/>
              </a:rPr>
              <a:t> - 1; ++it)</a:t>
            </a:r>
          </a:p>
          <a:p>
            <a:pPr marL="0" lvl="2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            result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</a:rPr>
              <a:t>line_update</a:t>
            </a:r>
            <a:r>
              <a:rPr lang="en-US" dirty="0">
                <a:latin typeface="Consolas" panose="020B0609020204030204" pitchFamily="49" charset="0"/>
              </a:rPr>
              <a:t>(*it, *it + </a:t>
            </a:r>
            <a:r>
              <a:rPr lang="en-US" dirty="0" err="1">
                <a:latin typeface="Consolas" panose="020B0609020204030204" pitchFamily="49" charset="0"/>
              </a:rPr>
              <a:t>Nx</a:t>
            </a:r>
            <a:r>
              <a:rPr lang="en-US" dirty="0">
                <a:latin typeface="Consolas" panose="020B0609020204030204" pitchFamily="49" charset="0"/>
              </a:rPr>
              <a:t>, result);</a:t>
            </a:r>
          </a:p>
          <a:p>
            <a:pPr marL="0" lvl="2" indent="0">
              <a:spcBef>
                <a:spcPts val="600"/>
              </a:spcBef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lvl="2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// </a:t>
            </a:r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dirty="0" smtClean="0">
                <a:latin typeface="Consolas" panose="020B0609020204030204" pitchFamily="49" charset="0"/>
              </a:rPr>
              <a:t>repare next time-step: result of previous is now source of next</a:t>
            </a:r>
            <a:endParaRPr lang="en-US" dirty="0">
              <a:latin typeface="Consolas" panose="020B0609020204030204" pitchFamily="49" charset="0"/>
            </a:endParaRPr>
          </a:p>
          <a:p>
            <a:pPr marL="0" lvl="2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::swap(</a:t>
            </a:r>
            <a:r>
              <a:rPr lang="en-US" dirty="0" err="1">
                <a:latin typeface="Consolas" panose="020B0609020204030204" pitchFamily="49" charset="0"/>
              </a:rPr>
              <a:t>curr</a:t>
            </a:r>
            <a:r>
              <a:rPr lang="en-US" dirty="0">
                <a:latin typeface="Consolas" panose="020B0609020204030204" pitchFamily="49" charset="0"/>
              </a:rPr>
              <a:t>, next);</a:t>
            </a:r>
          </a:p>
          <a:p>
            <a:pPr marL="0" lvl="2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- 4,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Companions Left Behind</Template>
  <TotalTime>794</TotalTime>
  <Words>1703</Words>
  <Application>Microsoft Office PowerPoint</Application>
  <PresentationFormat>Widescreen</PresentationFormat>
  <Paragraphs>251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Schoolbook</vt:lpstr>
      <vt:lpstr>Consolas</vt:lpstr>
      <vt:lpstr>Wingdings 2</vt:lpstr>
      <vt:lpstr>View</vt:lpstr>
      <vt:lpstr>HPX Workshop (4)</vt:lpstr>
      <vt:lpstr>Agenda</vt:lpstr>
      <vt:lpstr>2D Stencil Example</vt:lpstr>
      <vt:lpstr>"Solving" a PDE on a 2D Grid</vt:lpstr>
      <vt:lpstr>"Solving" a PDE on a 2D Grid</vt:lpstr>
      <vt:lpstr>"Solving" a PDE on a 2D Grid</vt:lpstr>
      <vt:lpstr>"Solving" a PDE on a 2D Grid</vt:lpstr>
      <vt:lpstr>"Solving" a PDE on a 2D Grid</vt:lpstr>
      <vt:lpstr>"Solving" a PDE on a 2D Grid</vt:lpstr>
      <vt:lpstr>"Solving" a PDE on a 2D Grid</vt:lpstr>
      <vt:lpstr>"Solving" a PDE in Parallel</vt:lpstr>
      <vt:lpstr>"Solving" a PDE in Parallel</vt:lpstr>
      <vt:lpstr>"Solving" a PDE on a 2D Grid</vt:lpstr>
      <vt:lpstr>"Solving" a PDE, NUMA aware</vt:lpstr>
      <vt:lpstr>"Solving" a PDE in Parallel</vt:lpstr>
      <vt:lpstr>"Solving" a PDE, Distributed</vt:lpstr>
      <vt:lpstr>Channels in HPX</vt:lpstr>
      <vt:lpstr>Channels in HPX</vt:lpstr>
      <vt:lpstr>Channels in HPX</vt:lpstr>
      <vt:lpstr>"Solving" a PDE on a 2D Grid</vt:lpstr>
      <vt:lpstr>Performance Results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HPX Workshop</dc:title>
  <dc:creator>Hartmut Kaiser</dc:creator>
  <cp:lastModifiedBy>Hartmut Kaiser</cp:lastModifiedBy>
  <cp:revision>62</cp:revision>
  <dcterms:created xsi:type="dcterms:W3CDTF">2016-10-06T15:47:03Z</dcterms:created>
  <dcterms:modified xsi:type="dcterms:W3CDTF">2016-10-13T18:51:48Z</dcterms:modified>
</cp:coreProperties>
</file>