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700B-8F64-4C3F-BBA6-006F4755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5CE9E-7F02-44F2-88B3-4242B46E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B2ECD-3F48-4C02-BDB4-318942BE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23851-BAD4-4D1F-87D8-DBF97719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A46A-6241-4434-B90A-E167954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A20A-2052-4236-A042-E5798DC9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9F9BE-015E-4E57-99DE-47D039EA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1C8AE-BD52-433A-8100-D8A49F0A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A0825-D810-4898-9231-E5D39FFD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C0042-11E0-4014-A088-DE65F334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60895-1785-4BE1-8C08-4D56A6EFB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C9E51-E11B-4490-95F9-88D64D401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18591-E3BD-42F2-AD3F-9E7E251F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6FD24-C3D8-437A-8CE3-E5330AE0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040AD-BE52-41BE-A375-873B4D8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875C-6441-491F-A24A-C778CC1B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5BF7E-D1E5-4D9F-9468-62017871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8FFFA-53C6-433C-B89E-047757A7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52E00-F255-4C5D-9BB9-F8A2A0D2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D8204-1942-4D2B-ACFC-01476749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433C9-D87F-4C49-B9CC-59CFDC3B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9B5BB-E160-4447-8D49-B770A2B5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3D9C5-F390-4CEC-99F8-ADC5F96E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D3439-A4CB-4252-87B3-BDB8E0A3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08EC4-6E7A-4C19-A25F-5F3E94D6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DC2FB-0B10-4C43-80C3-10A93241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D1236-DA46-4833-8B75-FEB7E7E8F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8F8DD-916E-40CB-B8D4-FE4D9B58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71FEC-EFE4-4552-89C8-4D6DE3FD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09D7D-58FD-4DCE-81A3-E26B85D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0FBC0-56A8-485D-957C-21C81EA6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757BC-C53A-4F7E-B93F-2161C8A9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7901C-272A-4072-8061-8B29E0680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3C45F-E716-4F16-A93C-E7262405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B08D2-24DE-4449-A9B0-9B98E138B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9256E-D3CC-4FCD-9197-8FADBD429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877C8-B479-466C-AB26-246C07A3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55D51-3F09-4037-A522-1ECACAD9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60676F-03BE-40FC-9BB0-522EC174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CBF08-FF05-43A2-B677-226E2129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B0F3E4-1ABF-4A3F-B7B4-EDFDBE14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8FC53-6C9F-404E-9213-900B12E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C19D6-6FF3-4C56-8AAA-D9BF8FF8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24B06-1ADE-43F0-88A5-55938306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2839D-1839-4E8F-BC73-D219339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FCE6-D0E4-4DBC-9612-F0EA4873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C209-E02B-4172-AE6A-31266169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EC85-1CC8-466A-9146-6AC4FD17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FEB67-BFF1-406A-81E7-983178B1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32FEE-E854-4DB1-A0C8-D4C99B5B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DB6BC-A969-4410-9D69-D7D55D60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79E43-4B8C-485E-B896-A611487D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44BE-8CF7-4D8C-B19C-288279E2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805C3-E5E5-41A6-8D63-0383DA6CB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A6E3F-BC95-4242-B083-024082A67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5DE8-9831-4A53-822D-FE7F742F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62AA4-4DAA-4CD7-8916-C787CDED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99050-D43D-4106-B88B-7A3F8DC2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9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8C678-80D3-43DE-B0DE-BCAAAD3D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7C191-4332-4050-BCD5-C94A154A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6E7B-976A-4CF1-89A1-16A19A83D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9B66-96E9-48B9-8CC1-BBDDEDCA229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7C6D-0702-4CF5-BDA1-359949A10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43A8A-B4A4-4EAF-A608-E31DAF2C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D0B8-374F-4B49-A0D9-6A9D642C1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786F9C-0ECE-47CA-A94D-5DDF3B28C6D4}"/>
              </a:ext>
            </a:extLst>
          </p:cNvPr>
          <p:cNvGrpSpPr/>
          <p:nvPr/>
        </p:nvGrpSpPr>
        <p:grpSpPr>
          <a:xfrm>
            <a:off x="1699531" y="332534"/>
            <a:ext cx="10155167" cy="6521343"/>
            <a:chOff x="1353301" y="409028"/>
            <a:chExt cx="10155167" cy="6521343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94120952-C9ED-4B72-9295-C2B43CC186FD}"/>
                </a:ext>
              </a:extLst>
            </p:cNvPr>
            <p:cNvGrpSpPr/>
            <p:nvPr/>
          </p:nvGrpSpPr>
          <p:grpSpPr>
            <a:xfrm>
              <a:off x="1353301" y="955280"/>
              <a:ext cx="9286936" cy="4093230"/>
              <a:chOff x="1325642" y="923040"/>
              <a:chExt cx="9286936" cy="409323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8A5FE13-83C3-4BE1-A963-3012CC750B81}"/>
                  </a:ext>
                </a:extLst>
              </p:cNvPr>
              <p:cNvSpPr/>
              <p:nvPr/>
            </p:nvSpPr>
            <p:spPr>
              <a:xfrm>
                <a:off x="2747994" y="923040"/>
                <a:ext cx="4765965" cy="2097767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100" dirty="0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40EDED68-347B-492D-8CBC-E7D86F0CC673}"/>
                  </a:ext>
                </a:extLst>
              </p:cNvPr>
              <p:cNvGrpSpPr/>
              <p:nvPr/>
            </p:nvGrpSpPr>
            <p:grpSpPr>
              <a:xfrm>
                <a:off x="1325642" y="1068200"/>
                <a:ext cx="9286936" cy="3948070"/>
                <a:chOff x="1251751" y="519265"/>
                <a:chExt cx="9286936" cy="394807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F2428DD-9D9D-438D-A2B4-2656E9AE32C8}"/>
                    </a:ext>
                  </a:extLst>
                </p:cNvPr>
                <p:cNvSpPr/>
                <p:nvPr/>
              </p:nvSpPr>
              <p:spPr>
                <a:xfrm>
                  <a:off x="1251751" y="1234175"/>
                  <a:ext cx="1074199" cy="32847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100" dirty="0"/>
                    <a:t>文本文件输入（时间范围）</a:t>
                  </a:r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4AECF2C2-DD23-4980-8514-CF8257C83382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>
                  <a:off x="2325950" y="1398412"/>
                  <a:ext cx="4172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F1D6866-EDB5-4087-9773-C35B65CE90EF}"/>
                    </a:ext>
                  </a:extLst>
                </p:cNvPr>
                <p:cNvSpPr/>
                <p:nvPr/>
              </p:nvSpPr>
              <p:spPr>
                <a:xfrm>
                  <a:off x="3920724" y="528490"/>
                  <a:ext cx="854476" cy="328449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100" dirty="0"/>
                    <a:t>中文</a:t>
                  </a:r>
                </a:p>
              </p:txBody>
            </p:sp>
            <p:sp>
              <p:nvSpPr>
                <p:cNvPr id="12" name="菱形 11">
                  <a:extLst>
                    <a:ext uri="{FF2B5EF4-FFF2-40B4-BE49-F238E27FC236}">
                      <a16:creationId xmlns:a16="http://schemas.microsoft.com/office/drawing/2014/main" id="{451A3B45-1AC7-462A-A6EC-82AD4B9C90B0}"/>
                    </a:ext>
                  </a:extLst>
                </p:cNvPr>
                <p:cNvSpPr/>
                <p:nvPr/>
              </p:nvSpPr>
              <p:spPr>
                <a:xfrm>
                  <a:off x="2745981" y="936594"/>
                  <a:ext cx="1555160" cy="923636"/>
                </a:xfrm>
                <a:prstGeom prst="diamond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中英文识别</a:t>
                  </a: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2169EB0D-13D9-461F-876F-FD86CC874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3561" y="683491"/>
                  <a:ext cx="0" cy="253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BFCFDBA2-1206-4574-BF2C-FD5091920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3561" y="692727"/>
                  <a:ext cx="3971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D12676C5-B939-4F36-8E3F-11E1B9CB0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2686" y="1860230"/>
                  <a:ext cx="0" cy="253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054058A4-088D-466A-97F6-96567495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3560" y="2113333"/>
                  <a:ext cx="3971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0A10193-3BC3-4F58-B2FB-B11CBDA55DCA}"/>
                    </a:ext>
                  </a:extLst>
                </p:cNvPr>
                <p:cNvSpPr/>
                <p:nvPr/>
              </p:nvSpPr>
              <p:spPr>
                <a:xfrm>
                  <a:off x="3929850" y="1939860"/>
                  <a:ext cx="845350" cy="32843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100" dirty="0"/>
                    <a:t>英文</a:t>
                  </a:r>
                </a:p>
              </p:txBody>
            </p: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35939067-9354-4A57-A360-AAFD18B0A819}"/>
                    </a:ext>
                  </a:extLst>
                </p:cNvPr>
                <p:cNvGrpSpPr/>
                <p:nvPr/>
              </p:nvGrpSpPr>
              <p:grpSpPr>
                <a:xfrm>
                  <a:off x="4775200" y="519266"/>
                  <a:ext cx="1251639" cy="328449"/>
                  <a:chOff x="4775200" y="519266"/>
                  <a:chExt cx="1251639" cy="328449"/>
                </a:xfrm>
              </p:grpSpPr>
              <p:cxnSp>
                <p:nvCxnSpPr>
                  <p:cNvPr id="29" name="直接箭头连接符 28">
                    <a:extLst>
                      <a:ext uri="{FF2B5EF4-FFF2-40B4-BE49-F238E27FC236}">
                        <a16:creationId xmlns:a16="http://schemas.microsoft.com/office/drawing/2014/main" id="{8C8C2820-2ED5-444B-89B6-868740DCB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5200" y="692727"/>
                    <a:ext cx="39716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6C72505E-1769-4934-9DA0-8DE8FDD9A976}"/>
                      </a:ext>
                    </a:extLst>
                  </p:cNvPr>
                  <p:cNvSpPr/>
                  <p:nvPr/>
                </p:nvSpPr>
                <p:spPr>
                  <a:xfrm>
                    <a:off x="5172363" y="519266"/>
                    <a:ext cx="854476" cy="328449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中文分词、去停用词</a:t>
                    </a: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33FFD040-35CD-46E6-9A3E-FEEC17291271}"/>
                    </a:ext>
                  </a:extLst>
                </p:cNvPr>
                <p:cNvGrpSpPr/>
                <p:nvPr/>
              </p:nvGrpSpPr>
              <p:grpSpPr>
                <a:xfrm>
                  <a:off x="4775200" y="1957642"/>
                  <a:ext cx="1251639" cy="328449"/>
                  <a:chOff x="4775200" y="519266"/>
                  <a:chExt cx="1251639" cy="328449"/>
                </a:xfrm>
              </p:grpSpPr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5B56C720-2025-45FC-A90B-11B09BCB3A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5200" y="692727"/>
                    <a:ext cx="39716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12B7EB0-8B15-44F0-B192-A36588D430F2}"/>
                      </a:ext>
                    </a:extLst>
                  </p:cNvPr>
                  <p:cNvSpPr/>
                  <p:nvPr/>
                </p:nvSpPr>
                <p:spPr>
                  <a:xfrm>
                    <a:off x="5172363" y="519266"/>
                    <a:ext cx="854476" cy="328449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英文文分词、去停用词</a:t>
                    </a:r>
                  </a:p>
                </p:txBody>
              </p:sp>
            </p:grp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B828450-72F0-4ECC-A66A-A35CB2C91708}"/>
                    </a:ext>
                  </a:extLst>
                </p:cNvPr>
                <p:cNvSpPr txBox="1"/>
                <p:nvPr/>
              </p:nvSpPr>
              <p:spPr>
                <a:xfrm>
                  <a:off x="5999237" y="841728"/>
                  <a:ext cx="430887" cy="117673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1600" dirty="0"/>
                    <a:t>文本预处理</a:t>
                  </a:r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3C92B2A1-3C6D-40A5-84BA-AD2990EF28B3}"/>
                    </a:ext>
                  </a:extLst>
                </p:cNvPr>
                <p:cNvGrpSpPr/>
                <p:nvPr/>
              </p:nvGrpSpPr>
              <p:grpSpPr>
                <a:xfrm>
                  <a:off x="7509164" y="1103998"/>
                  <a:ext cx="1251639" cy="328449"/>
                  <a:chOff x="4775200" y="519266"/>
                  <a:chExt cx="1251639" cy="328449"/>
                </a:xfrm>
              </p:grpSpPr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5C3B19B6-A7DD-46DD-B702-97CB992F6D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5200" y="692727"/>
                    <a:ext cx="39716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F70614D0-F361-461E-A9B9-5BCD9FDD352A}"/>
                      </a:ext>
                    </a:extLst>
                  </p:cNvPr>
                  <p:cNvSpPr/>
                  <p:nvPr/>
                </p:nvSpPr>
                <p:spPr>
                  <a:xfrm>
                    <a:off x="5172363" y="519266"/>
                    <a:ext cx="854476" cy="328449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查找积极、消极情感词</a:t>
                    </a:r>
                  </a:p>
                </p:txBody>
              </p:sp>
            </p:grp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9F4E8B39-324D-460F-867C-6426CD509108}"/>
                    </a:ext>
                  </a:extLst>
                </p:cNvPr>
                <p:cNvGrpSpPr/>
                <p:nvPr/>
              </p:nvGrpSpPr>
              <p:grpSpPr>
                <a:xfrm>
                  <a:off x="6026839" y="519265"/>
                  <a:ext cx="1251639" cy="328449"/>
                  <a:chOff x="4775200" y="519266"/>
                  <a:chExt cx="1251639" cy="328449"/>
                </a:xfrm>
              </p:grpSpPr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5E0107-5F96-45ED-82E7-65539CF0C5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5200" y="692727"/>
                    <a:ext cx="39716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DBAF5BE6-A2BF-4F02-8601-35BE4F8C525A}"/>
                      </a:ext>
                    </a:extLst>
                  </p:cNvPr>
                  <p:cNvSpPr/>
                  <p:nvPr/>
                </p:nvSpPr>
                <p:spPr>
                  <a:xfrm>
                    <a:off x="5172363" y="519266"/>
                    <a:ext cx="854476" cy="328449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准备中文情感词库</a:t>
                    </a: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6BCDB74-CBED-4CC3-A6C4-D6CB9D2EB67C}"/>
                    </a:ext>
                  </a:extLst>
                </p:cNvPr>
                <p:cNvGrpSpPr/>
                <p:nvPr/>
              </p:nvGrpSpPr>
              <p:grpSpPr>
                <a:xfrm>
                  <a:off x="6026839" y="1955629"/>
                  <a:ext cx="1251639" cy="328449"/>
                  <a:chOff x="4775200" y="519266"/>
                  <a:chExt cx="1251639" cy="328449"/>
                </a:xfrm>
              </p:grpSpPr>
              <p:cxnSp>
                <p:nvCxnSpPr>
                  <p:cNvPr id="43" name="直接箭头连接符 42">
                    <a:extLst>
                      <a:ext uri="{FF2B5EF4-FFF2-40B4-BE49-F238E27FC236}">
                        <a16:creationId xmlns:a16="http://schemas.microsoft.com/office/drawing/2014/main" id="{015C8B77-B992-4062-9975-5D01A90405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5200" y="692727"/>
                    <a:ext cx="39716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D012F136-5653-4D67-84AD-068FFEDF6A68}"/>
                      </a:ext>
                    </a:extLst>
                  </p:cNvPr>
                  <p:cNvSpPr/>
                  <p:nvPr/>
                </p:nvSpPr>
                <p:spPr>
                  <a:xfrm>
                    <a:off x="5172363" y="519266"/>
                    <a:ext cx="854476" cy="328449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准备英文文情感词库</a:t>
                    </a:r>
                  </a:p>
                </p:txBody>
              </p:sp>
            </p:grpSp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A19FB7F9-FFE9-4392-9940-1331720E3A6B}"/>
                    </a:ext>
                  </a:extLst>
                </p:cNvPr>
                <p:cNvGrpSpPr/>
                <p:nvPr/>
              </p:nvGrpSpPr>
              <p:grpSpPr>
                <a:xfrm>
                  <a:off x="8760802" y="1103997"/>
                  <a:ext cx="1777885" cy="348160"/>
                  <a:chOff x="4775200" y="519266"/>
                  <a:chExt cx="1251639" cy="328449"/>
                </a:xfrm>
              </p:grpSpPr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66A30770-8A99-4A57-A3D8-6DCD66A08B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5200" y="692727"/>
                    <a:ext cx="39716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17C94530-55AE-4A61-8CF7-B13382907EBD}"/>
                      </a:ext>
                    </a:extLst>
                  </p:cNvPr>
                  <p:cNvSpPr/>
                  <p:nvPr/>
                </p:nvSpPr>
                <p:spPr>
                  <a:xfrm>
                    <a:off x="5172363" y="519266"/>
                    <a:ext cx="854476" cy="328449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计算文章得分（积极词</a:t>
                    </a:r>
                    <a:r>
                      <a:rPr lang="en-US" altLang="zh-CN" sz="1100" dirty="0"/>
                      <a:t>+</a:t>
                    </a:r>
                    <a:r>
                      <a:rPr lang="zh-CN" altLang="en-US" sz="1100" dirty="0"/>
                      <a:t>，消极词</a:t>
                    </a:r>
                    <a:r>
                      <a:rPr lang="en-US" altLang="zh-CN" sz="1100" dirty="0"/>
                      <a:t>-</a:t>
                    </a:r>
                    <a:r>
                      <a:rPr lang="zh-CN" altLang="en-US" sz="1100" dirty="0"/>
                      <a:t>）</a:t>
                    </a: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92263C56-4269-41E8-AE2B-266B4489CBDC}"/>
                    </a:ext>
                  </a:extLst>
                </p:cNvPr>
                <p:cNvGrpSpPr/>
                <p:nvPr/>
              </p:nvGrpSpPr>
              <p:grpSpPr>
                <a:xfrm>
                  <a:off x="9397470" y="1452157"/>
                  <a:ext cx="1068695" cy="756216"/>
                  <a:chOff x="9257542" y="1452157"/>
                  <a:chExt cx="1068695" cy="756216"/>
                </a:xfrm>
              </p:grpSpPr>
              <p:cxnSp>
                <p:nvCxnSpPr>
                  <p:cNvPr id="49" name="直接箭头连接符 48">
                    <a:extLst>
                      <a:ext uri="{FF2B5EF4-FFF2-40B4-BE49-F238E27FC236}">
                        <a16:creationId xmlns:a16="http://schemas.microsoft.com/office/drawing/2014/main" id="{DAA8293A-7E4D-47BD-AD4F-6A28981FE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37834" y="1452157"/>
                    <a:ext cx="0" cy="4080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5B88B005-3B4D-485B-AD2D-D26FD12064C6}"/>
                      </a:ext>
                    </a:extLst>
                  </p:cNvPr>
                  <p:cNvSpPr/>
                  <p:nvPr/>
                </p:nvSpPr>
                <p:spPr>
                  <a:xfrm>
                    <a:off x="9257542" y="1879935"/>
                    <a:ext cx="1068695" cy="328438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标注文章正负性</a:t>
                    </a:r>
                  </a:p>
                </p:txBody>
              </p: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87DDDF3B-0480-462F-A5C8-9A04E1F037AF}"/>
                    </a:ext>
                  </a:extLst>
                </p:cNvPr>
                <p:cNvGrpSpPr/>
                <p:nvPr/>
              </p:nvGrpSpPr>
              <p:grpSpPr>
                <a:xfrm>
                  <a:off x="9397469" y="2208373"/>
                  <a:ext cx="1068695" cy="756216"/>
                  <a:chOff x="9257542" y="1452157"/>
                  <a:chExt cx="1068695" cy="756216"/>
                </a:xfrm>
              </p:grpSpPr>
              <p:cxnSp>
                <p:nvCxnSpPr>
                  <p:cNvPr id="60" name="直接箭头连接符 59">
                    <a:extLst>
                      <a:ext uri="{FF2B5EF4-FFF2-40B4-BE49-F238E27FC236}">
                        <a16:creationId xmlns:a16="http://schemas.microsoft.com/office/drawing/2014/main" id="{A4091CEF-24EA-4F0A-9509-A7DB8A5D9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37834" y="1452157"/>
                    <a:ext cx="0" cy="4080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8040222F-32EF-4561-AE0E-73B04EB88E81}"/>
                      </a:ext>
                    </a:extLst>
                  </p:cNvPr>
                  <p:cNvSpPr/>
                  <p:nvPr/>
                </p:nvSpPr>
                <p:spPr>
                  <a:xfrm>
                    <a:off x="9257542" y="1879935"/>
                    <a:ext cx="1068695" cy="328438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统计积极、消极文章数、比率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57767C14-9310-4B81-A2AA-66BD80B69AA4}"/>
                    </a:ext>
                  </a:extLst>
                </p:cNvPr>
                <p:cNvGrpSpPr/>
                <p:nvPr/>
              </p:nvGrpSpPr>
              <p:grpSpPr>
                <a:xfrm>
                  <a:off x="4611582" y="2499623"/>
                  <a:ext cx="2828486" cy="1967712"/>
                  <a:chOff x="5112315" y="2479977"/>
                  <a:chExt cx="2828486" cy="1967712"/>
                </a:xfrm>
              </p:grpSpPr>
              <p:cxnSp>
                <p:nvCxnSpPr>
                  <p:cNvPr id="52" name="直接箭头连接符 51">
                    <a:extLst>
                      <a:ext uri="{FF2B5EF4-FFF2-40B4-BE49-F238E27FC236}">
                        <a16:creationId xmlns:a16="http://schemas.microsoft.com/office/drawing/2014/main" id="{43C1F2DB-3DD1-4D65-979F-532EBFF29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442" y="2479977"/>
                    <a:ext cx="0" cy="4080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23D630A3-CC5A-4C52-942E-8DA9AC98C2E5}"/>
                      </a:ext>
                    </a:extLst>
                  </p:cNvPr>
                  <p:cNvSpPr/>
                  <p:nvPr/>
                </p:nvSpPr>
                <p:spPr>
                  <a:xfrm>
                    <a:off x="6222850" y="2897605"/>
                    <a:ext cx="1717951" cy="48600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按照媒体来源进行媒体分类</a:t>
                    </a:r>
                  </a:p>
                </p:txBody>
              </p: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0A8F66AF-FE44-4AF9-AA88-7C4DE83341FB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5" y="3625551"/>
                    <a:ext cx="1320801" cy="821922"/>
                    <a:chOff x="11198331" y="1794848"/>
                    <a:chExt cx="1068695" cy="589285"/>
                  </a:xfrm>
                </p:grpSpPr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9B0B7AA1-8761-4F33-926D-83CA6FDFFE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32678" y="1794848"/>
                      <a:ext cx="0" cy="2430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2FDC70CB-A4E9-494C-8875-6637928B2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8331" y="2055695"/>
                      <a:ext cx="1068695" cy="32843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zh-CN" altLang="en-US" sz="1100" dirty="0"/>
                        <a:t>统计各类媒体 趋势正负面数量、占比</a:t>
                      </a:r>
                    </a:p>
                  </p:txBody>
                </p:sp>
              </p:grp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A5B1C64B-0F6A-4492-897D-D0049E1F9E29}"/>
                      </a:ext>
                    </a:extLst>
                  </p:cNvPr>
                  <p:cNvGrpSpPr/>
                  <p:nvPr/>
                </p:nvGrpSpPr>
                <p:grpSpPr>
                  <a:xfrm>
                    <a:off x="6555219" y="3447399"/>
                    <a:ext cx="1320801" cy="1000290"/>
                    <a:chOff x="11669343" y="1663376"/>
                    <a:chExt cx="1068695" cy="717166"/>
                  </a:xfrm>
                </p:grpSpPr>
                <p:cxnSp>
                  <p:nvCxnSpPr>
                    <p:cNvPr id="63" name="直接箭头连接符 62">
                      <a:extLst>
                        <a:ext uri="{FF2B5EF4-FFF2-40B4-BE49-F238E27FC236}">
                          <a16:creationId xmlns:a16="http://schemas.microsoft.com/office/drawing/2014/main" id="{93A3E39A-3B28-4B50-AF32-92388C5153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095434" y="1663376"/>
                      <a:ext cx="0" cy="38415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FBFC1FDE-4B21-4143-90D2-106925748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69343" y="2052104"/>
                      <a:ext cx="1068695" cy="328438"/>
                    </a:xfrm>
                    <a:prstGeom prst="rect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zh-CN" altLang="en-US" sz="1100" dirty="0"/>
                        <a:t>统计活跃媒体名称、文章数。</a:t>
                      </a:r>
                    </a:p>
                  </p:txBody>
                </p:sp>
              </p:grp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04D88B8E-9A5E-4E05-8A79-BC8A39526C5E}"/>
                    </a:ext>
                  </a:extLst>
                </p:cNvPr>
                <p:cNvGrpSpPr/>
                <p:nvPr/>
              </p:nvGrpSpPr>
              <p:grpSpPr>
                <a:xfrm>
                  <a:off x="2674096" y="2499624"/>
                  <a:ext cx="858585" cy="720370"/>
                  <a:chOff x="7572298" y="1598098"/>
                  <a:chExt cx="779232" cy="513930"/>
                </a:xfrm>
              </p:grpSpPr>
              <p:cxnSp>
                <p:nvCxnSpPr>
                  <p:cNvPr id="66" name="直接箭头连接符 65">
                    <a:extLst>
                      <a:ext uri="{FF2B5EF4-FFF2-40B4-BE49-F238E27FC236}">
                        <a16:creationId xmlns:a16="http://schemas.microsoft.com/office/drawing/2014/main" id="{0938CA19-4838-4B9F-86DD-3FA86BC66486}"/>
                      </a:ext>
                    </a:extLst>
                  </p:cNvPr>
                  <p:cNvCxnSpPr>
                    <a:cxnSpLocks/>
                    <a:endCxn id="67" idx="0"/>
                  </p:cNvCxnSpPr>
                  <p:nvPr/>
                </p:nvCxnSpPr>
                <p:spPr>
                  <a:xfrm>
                    <a:off x="7961914" y="1598098"/>
                    <a:ext cx="1" cy="3162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772330EC-231A-402F-99C6-A6A053EF84E4}"/>
                      </a:ext>
                    </a:extLst>
                  </p:cNvPr>
                  <p:cNvSpPr/>
                  <p:nvPr/>
                </p:nvSpPr>
                <p:spPr>
                  <a:xfrm>
                    <a:off x="7572298" y="1914338"/>
                    <a:ext cx="779232" cy="19769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总体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0AEBBAFF-54E4-459A-B9D7-AACA291D7BB9}"/>
                    </a:ext>
                  </a:extLst>
                </p:cNvPr>
                <p:cNvGrpSpPr/>
                <p:nvPr/>
              </p:nvGrpSpPr>
              <p:grpSpPr>
                <a:xfrm>
                  <a:off x="7631137" y="1461330"/>
                  <a:ext cx="658387" cy="747025"/>
                  <a:chOff x="9158718" y="1574987"/>
                  <a:chExt cx="1068695" cy="630660"/>
                </a:xfrm>
              </p:grpSpPr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0D9ABD2F-09F9-4C8C-895B-DE8D45EC6832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 flipH="1">
                    <a:off x="9693066" y="1574987"/>
                    <a:ext cx="5145" cy="3022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B579CDC7-86B5-4F26-B716-40615591DB19}"/>
                      </a:ext>
                    </a:extLst>
                  </p:cNvPr>
                  <p:cNvSpPr/>
                  <p:nvPr/>
                </p:nvSpPr>
                <p:spPr>
                  <a:xfrm>
                    <a:off x="9158718" y="1877209"/>
                    <a:ext cx="1068695" cy="328438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计算积极词词频</a:t>
                    </a: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9CF2BACB-C555-4C38-9FD5-D3F0BD1EEC50}"/>
                    </a:ext>
                  </a:extLst>
                </p:cNvPr>
                <p:cNvGrpSpPr/>
                <p:nvPr/>
              </p:nvGrpSpPr>
              <p:grpSpPr>
                <a:xfrm>
                  <a:off x="8400166" y="1463034"/>
                  <a:ext cx="658387" cy="747025"/>
                  <a:chOff x="9158718" y="1574987"/>
                  <a:chExt cx="1068695" cy="630660"/>
                </a:xfrm>
              </p:grpSpPr>
              <p:cxnSp>
                <p:nvCxnSpPr>
                  <p:cNvPr id="89" name="直接箭头连接符 88">
                    <a:extLst>
                      <a:ext uri="{FF2B5EF4-FFF2-40B4-BE49-F238E27FC236}">
                        <a16:creationId xmlns:a16="http://schemas.microsoft.com/office/drawing/2014/main" id="{9F6A97DB-151A-464F-9E41-4D0C43399FF0}"/>
                      </a:ext>
                    </a:extLst>
                  </p:cNvPr>
                  <p:cNvCxnSpPr>
                    <a:cxnSpLocks/>
                    <a:endCxn id="90" idx="0"/>
                  </p:cNvCxnSpPr>
                  <p:nvPr/>
                </p:nvCxnSpPr>
                <p:spPr>
                  <a:xfrm flipH="1">
                    <a:off x="9693066" y="1574987"/>
                    <a:ext cx="5145" cy="3022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B82DDE06-6CD6-4212-8E02-D0ACA5237B68}"/>
                      </a:ext>
                    </a:extLst>
                  </p:cNvPr>
                  <p:cNvSpPr/>
                  <p:nvPr/>
                </p:nvSpPr>
                <p:spPr>
                  <a:xfrm>
                    <a:off x="9158718" y="1877209"/>
                    <a:ext cx="1068695" cy="328438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sz="1100" dirty="0"/>
                      <a:t>计算消极词词频</a:t>
                    </a:r>
                  </a:p>
                </p:txBody>
              </p:sp>
            </p:grpSp>
          </p:grp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34717E6-7757-4288-8F6B-FF64DF3A642A}"/>
                </a:ext>
              </a:extLst>
            </p:cNvPr>
            <p:cNvSpPr txBox="1"/>
            <p:nvPr/>
          </p:nvSpPr>
          <p:spPr>
            <a:xfrm>
              <a:off x="9859634" y="6653372"/>
              <a:ext cx="1648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深色为输出结果</a:t>
              </a:r>
              <a:endParaRPr lang="en-US" altLang="zh-CN" sz="12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D0A871E-835B-45D0-B4ED-ACABD4C269D8}"/>
                </a:ext>
              </a:extLst>
            </p:cNvPr>
            <p:cNvSpPr txBox="1"/>
            <p:nvPr/>
          </p:nvSpPr>
          <p:spPr>
            <a:xfrm>
              <a:off x="5140148" y="409028"/>
              <a:ext cx="22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舆情分析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6C3A028-B60F-44A1-99C3-27B1E74EDAB9}"/>
                </a:ext>
              </a:extLst>
            </p:cNvPr>
            <p:cNvSpPr/>
            <p:nvPr/>
          </p:nvSpPr>
          <p:spPr>
            <a:xfrm>
              <a:off x="7730673" y="4600598"/>
              <a:ext cx="1320801" cy="4580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/>
                <a:t>微博分析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85FF4EA-BF4A-48DF-9812-F7C3EFF6D45F}"/>
                </a:ext>
              </a:extLst>
            </p:cNvPr>
            <p:cNvCxnSpPr>
              <a:cxnSpLocks/>
            </p:cNvCxnSpPr>
            <p:nvPr/>
          </p:nvCxnSpPr>
          <p:spPr>
            <a:xfrm>
              <a:off x="8007877" y="4196893"/>
              <a:ext cx="0" cy="335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DB07485-A252-40D8-8B01-1650548E694C}"/>
                </a:ext>
              </a:extLst>
            </p:cNvPr>
            <p:cNvGrpSpPr/>
            <p:nvPr/>
          </p:nvGrpSpPr>
          <p:grpSpPr>
            <a:xfrm>
              <a:off x="7169992" y="5461056"/>
              <a:ext cx="2612826" cy="758668"/>
              <a:chOff x="7169992" y="5461056"/>
              <a:chExt cx="2612826" cy="758668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99FBF1F-891F-4FF8-9A62-81FEE46E6E76}"/>
                  </a:ext>
                </a:extLst>
              </p:cNvPr>
              <p:cNvSpPr/>
              <p:nvPr/>
            </p:nvSpPr>
            <p:spPr>
              <a:xfrm>
                <a:off x="8669734" y="5791563"/>
                <a:ext cx="1113084" cy="3886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100" dirty="0"/>
                  <a:t>粉丝数量</a:t>
                </a: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B3107B5B-26D4-41EA-B303-41952AC215E6}"/>
                  </a:ext>
                </a:extLst>
              </p:cNvPr>
              <p:cNvGrpSpPr/>
              <p:nvPr/>
            </p:nvGrpSpPr>
            <p:grpSpPr>
              <a:xfrm>
                <a:off x="7169992" y="5461056"/>
                <a:ext cx="1934685" cy="758668"/>
                <a:chOff x="7169992" y="5461056"/>
                <a:chExt cx="1934685" cy="758668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B55FDB6-ABD2-4192-8CEA-5802BFD99871}"/>
                    </a:ext>
                  </a:extLst>
                </p:cNvPr>
                <p:cNvSpPr/>
                <p:nvPr/>
              </p:nvSpPr>
              <p:spPr>
                <a:xfrm>
                  <a:off x="7169992" y="5793794"/>
                  <a:ext cx="1053978" cy="42593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100" dirty="0"/>
                    <a:t>大</a:t>
                  </a:r>
                  <a:r>
                    <a:rPr lang="en-US" altLang="zh-CN" sz="1100" dirty="0" err="1"/>
                    <a:t>Vl</a:t>
                  </a:r>
                  <a:r>
                    <a:rPr lang="zh-CN" altLang="en-US" sz="1100" dirty="0"/>
                    <a:t>类型</a:t>
                  </a:r>
                </a:p>
              </p:txBody>
            </p: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8662A863-FB09-4216-A3BB-471CFF838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4677" y="5461056"/>
                  <a:ext cx="0" cy="3598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F08C9A6-2836-4303-927F-FCE1D89F4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1073" y="5048297"/>
              <a:ext cx="0" cy="41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398A214-FF12-4774-B332-9622686F8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0292" y="4196893"/>
              <a:ext cx="2647585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2A863D7-74FA-46B3-BF84-F8037CD3F4C9}"/>
              </a:ext>
            </a:extLst>
          </p:cNvPr>
          <p:cNvCxnSpPr>
            <a:cxnSpLocks/>
          </p:cNvCxnSpPr>
          <p:nvPr/>
        </p:nvCxnSpPr>
        <p:spPr>
          <a:xfrm flipH="1">
            <a:off x="7992454" y="5386793"/>
            <a:ext cx="146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09BF7BE-5132-4D59-8E28-2C4BC8064955}"/>
              </a:ext>
            </a:extLst>
          </p:cNvPr>
          <p:cNvCxnSpPr>
            <a:cxnSpLocks/>
          </p:cNvCxnSpPr>
          <p:nvPr/>
        </p:nvCxnSpPr>
        <p:spPr>
          <a:xfrm>
            <a:off x="7992454" y="5384562"/>
            <a:ext cx="0" cy="35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35739E5-93EE-473E-834B-ABBB1AC70F36}"/>
              </a:ext>
            </a:extLst>
          </p:cNvPr>
          <p:cNvSpPr/>
          <p:nvPr/>
        </p:nvSpPr>
        <p:spPr>
          <a:xfrm>
            <a:off x="2269084" y="4175000"/>
            <a:ext cx="713271" cy="2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/>
              <a:t>趋势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E1D4492-DFA5-47AD-8998-FB82F41CBF41}"/>
              </a:ext>
            </a:extLst>
          </p:cNvPr>
          <p:cNvSpPr/>
          <p:nvPr/>
        </p:nvSpPr>
        <p:spPr>
          <a:xfrm>
            <a:off x="3207929" y="4149879"/>
            <a:ext cx="713271" cy="2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/>
              <a:t>倾向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AB596B3-C11C-417F-982A-528FF972D762}"/>
              </a:ext>
            </a:extLst>
          </p:cNvPr>
          <p:cNvSpPr/>
          <p:nvPr/>
        </p:nvSpPr>
        <p:spPr>
          <a:xfrm>
            <a:off x="4268652" y="4161377"/>
            <a:ext cx="713271" cy="2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/>
              <a:t>热词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F95672B-565B-4FE1-916E-6C71B0C9D0EC}"/>
              </a:ext>
            </a:extLst>
          </p:cNvPr>
          <p:cNvCxnSpPr>
            <a:cxnSpLocks/>
          </p:cNvCxnSpPr>
          <p:nvPr/>
        </p:nvCxnSpPr>
        <p:spPr>
          <a:xfrm>
            <a:off x="2647497" y="3907936"/>
            <a:ext cx="0" cy="29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4D52405-B374-4AA5-89FB-293098A3978D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551169" y="3724675"/>
            <a:ext cx="7948" cy="45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688A578-162D-4E6E-BE8D-6CA07C9B04BA}"/>
              </a:ext>
            </a:extLst>
          </p:cNvPr>
          <p:cNvCxnSpPr>
            <a:cxnSpLocks/>
          </p:cNvCxnSpPr>
          <p:nvPr/>
        </p:nvCxnSpPr>
        <p:spPr>
          <a:xfrm>
            <a:off x="4602085" y="3907936"/>
            <a:ext cx="0" cy="29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79ED3261-FDEC-4FC4-BB39-E35D16D07188}"/>
              </a:ext>
            </a:extLst>
          </p:cNvPr>
          <p:cNvCxnSpPr>
            <a:cxnSpLocks/>
          </p:cNvCxnSpPr>
          <p:nvPr/>
        </p:nvCxnSpPr>
        <p:spPr>
          <a:xfrm flipH="1">
            <a:off x="2644060" y="3917922"/>
            <a:ext cx="1958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5798CDF-F23A-41A2-BCD0-0BC0EBBCF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5" y="6152196"/>
            <a:ext cx="4102417" cy="3694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96FF64-1F9F-44AB-8100-B41E5BB87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6" y="5055626"/>
            <a:ext cx="4102417" cy="7692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AF31B2-BCDD-454C-A8C1-D086F4542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" y="3088482"/>
            <a:ext cx="3118931" cy="6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118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</dc:creator>
  <cp:lastModifiedBy>xi</cp:lastModifiedBy>
  <cp:revision>43</cp:revision>
  <dcterms:created xsi:type="dcterms:W3CDTF">2020-06-24T04:36:10Z</dcterms:created>
  <dcterms:modified xsi:type="dcterms:W3CDTF">2020-09-22T08:37:52Z</dcterms:modified>
</cp:coreProperties>
</file>