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80" r:id="rId18"/>
    <p:sldId id="277" r:id="rId19"/>
    <p:sldId id="281" r:id="rId20"/>
    <p:sldId id="282" r:id="rId21"/>
    <p:sldId id="286" r:id="rId22"/>
    <p:sldId id="287" r:id="rId23"/>
    <p:sldId id="291" r:id="rId24"/>
    <p:sldId id="290" r:id="rId25"/>
    <p:sldId id="289" r:id="rId26"/>
    <p:sldId id="284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06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97C3D-EB36-4F64-952D-C3C707D52A4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76394-C02A-4D61-8635-091D49E1C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E857D-30BE-4E02-A22C-7622387541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3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EF65-F8F8-42CC-AAA7-3220590B02FB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2BFF-4659-4960-9F95-CCCE7ECB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709" y="457200"/>
            <a:ext cx="832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3D Truss Analysis using MATLAB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2954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Deepak Raina</a:t>
            </a:r>
            <a:endParaRPr lang="en-IN" sz="3200" b="1" baseline="30000" dirty="0">
              <a:solidFill>
                <a:srgbClr val="FF0000"/>
              </a:solidFill>
            </a:endParaRPr>
          </a:p>
          <a:p>
            <a:pPr algn="ctr"/>
            <a:r>
              <a:rPr lang="en-IN" sz="3200" b="1" dirty="0" smtClean="0">
                <a:solidFill>
                  <a:srgbClr val="FF0000"/>
                </a:solidFill>
              </a:rPr>
              <a:t>M15ME003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291" y="5791200"/>
            <a:ext cx="76230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MECHANICAL ENGINEERING </a:t>
            </a:r>
            <a:r>
              <a:rPr lang="en-US" sz="2400" b="1" dirty="0" smtClean="0">
                <a:solidFill>
                  <a:srgbClr val="0000CC"/>
                </a:solidFill>
              </a:rPr>
              <a:t>DEPARTMENT</a:t>
            </a:r>
          </a:p>
          <a:p>
            <a:pPr algn="ctr"/>
            <a:r>
              <a:rPr lang="en-US" sz="2400" dirty="0" smtClean="0">
                <a:solidFill>
                  <a:srgbClr val="0000CC"/>
                </a:solidFill>
              </a:rPr>
              <a:t>INDIAN INSTITUTE OF TECHNOLOGY, JODHPUR (RAJ.), INDIA</a:t>
            </a:r>
            <a:endParaRPr lang="en-US" sz="2400" dirty="0">
              <a:solidFill>
                <a:srgbClr val="0000CC"/>
              </a:solidFill>
            </a:endParaRPr>
          </a:p>
        </p:txBody>
      </p:sp>
      <p:pic>
        <p:nvPicPr>
          <p:cNvPr id="1026" name="Picture 2" descr="E:\Docs\M.Tech\Courses\Numerical Methods\SM Solver\PPT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861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9163" y="2526268"/>
            <a:ext cx="4709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Guided By: Dr. </a:t>
            </a:r>
            <a:r>
              <a:rPr lang="en-US" sz="2800" b="1" dirty="0" err="1" smtClean="0"/>
              <a:t>Akshay</a:t>
            </a:r>
            <a:r>
              <a:rPr lang="en-US" sz="2800" b="1" dirty="0" smtClean="0"/>
              <a:t> Prakash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78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96334"/>
            <a:ext cx="5024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RHS of equation can further be written as: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8"/>
          <a:stretch/>
        </p:blipFill>
        <p:spPr>
          <a:xfrm>
            <a:off x="1981200" y="575707"/>
            <a:ext cx="4876800" cy="1634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2133600"/>
            <a:ext cx="5869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Here, </a:t>
            </a:r>
            <a:r>
              <a:rPr lang="en-US" sz="2000" b="1" dirty="0" smtClean="0">
                <a:solidFill>
                  <a:srgbClr val="FF0000"/>
                </a:solidFill>
              </a:rPr>
              <a:t>Element Stiffness matrix in 2D </a:t>
            </a:r>
            <a:r>
              <a:rPr lang="en-US" sz="2000" dirty="0" smtClean="0">
                <a:solidFill>
                  <a:srgbClr val="FF0000"/>
                </a:solidFill>
              </a:rPr>
              <a:t>Frame is given by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34" y="2620989"/>
            <a:ext cx="4172532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505200"/>
            <a:ext cx="4963218" cy="17814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7200" y="340989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or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4945" y="5378751"/>
                <a:ext cx="5708073" cy="135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 smtClean="0"/>
                  <a:t>and,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/>
                      <m:t>L</m:t>
                    </m:r>
                    <m:r>
                      <m:rPr>
                        <m:nor/>
                      </m:rPr>
                      <a:rPr lang="en-US" sz="1600"/>
                      <m:t> = 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45" y="5378751"/>
                <a:ext cx="5708073" cy="1357166"/>
              </a:xfrm>
              <a:prstGeom prst="rect">
                <a:avLst/>
              </a:prstGeom>
              <a:blipFill rotWithShape="1">
                <a:blip r:embed="rId5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5602"/>
            <a:ext cx="5588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Finite Element Model for </a:t>
            </a:r>
            <a:r>
              <a:rPr lang="en-US" sz="3000" b="1" dirty="0"/>
              <a:t>3</a:t>
            </a:r>
            <a:r>
              <a:rPr lang="en-US" sz="3000" b="1" dirty="0" smtClean="0"/>
              <a:t>D Truss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3"/>
          <a:stretch/>
        </p:blipFill>
        <p:spPr>
          <a:xfrm>
            <a:off x="5943600" y="914400"/>
            <a:ext cx="3191212" cy="48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609600"/>
            <a:ext cx="9051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element displacements are expressed in components in the 3-D global system as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496692" cy="11050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60217" y="2544679"/>
            <a:ext cx="5794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Following the similar procedure as 2D Truss, the </a:t>
            </a:r>
            <a:r>
              <a:rPr lang="en-US" sz="2000" b="1" dirty="0" smtClean="0">
                <a:solidFill>
                  <a:schemeClr val="tx2"/>
                </a:solidFill>
              </a:rPr>
              <a:t>3-D stiffness matrix </a:t>
            </a:r>
            <a:r>
              <a:rPr lang="en-US" sz="2000" dirty="0" smtClean="0">
                <a:solidFill>
                  <a:schemeClr val="tx2"/>
                </a:solidFill>
              </a:rPr>
              <a:t>for one-dimensional bar element is given by 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3544209"/>
            <a:ext cx="5753001" cy="24755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66" y="3581399"/>
            <a:ext cx="1246421" cy="1085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2" y="5600525"/>
            <a:ext cx="1486107" cy="1257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22818" y="5535726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where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400"/>
            <a:ext cx="7391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/>
              <a:t> Direct Assembly Of Global Stiffness Matrix </a:t>
            </a:r>
            <a:endParaRPr lang="en-US" sz="3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71762"/>
            <a:ext cx="7696200" cy="350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4035623"/>
            <a:ext cx="2165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 9 : A Two-element Truss</a:t>
            </a:r>
            <a:endParaRPr lang="en-US" sz="1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343400"/>
            <a:ext cx="4261760" cy="2429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4481568"/>
            <a:ext cx="4267199" cy="215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stiffness matrices, </a:t>
            </a:r>
            <a:r>
              <a:rPr lang="en-US" sz="2000" dirty="0">
                <a:solidFill>
                  <a:srgbClr val="FF0000"/>
                </a:solidFill>
              </a:rPr>
              <a:t>given by </a:t>
            </a:r>
            <a:r>
              <a:rPr lang="en-US" sz="2000" dirty="0" smtClean="0">
                <a:solidFill>
                  <a:srgbClr val="FF0000"/>
                </a:solidFill>
              </a:rPr>
              <a:t>2 elements together, </a:t>
            </a:r>
            <a:r>
              <a:rPr lang="en-US" sz="2000" dirty="0">
                <a:solidFill>
                  <a:srgbClr val="FF0000"/>
                </a:solidFill>
              </a:rPr>
              <a:t>will form the 6 ×6 system matrix containing 36 </a:t>
            </a:r>
            <a:r>
              <a:rPr lang="en-US" sz="2000" dirty="0" smtClean="0">
                <a:solidFill>
                  <a:srgbClr val="FF0000"/>
                </a:solidFill>
              </a:rPr>
              <a:t>terms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given by</a:t>
            </a:r>
          </a:p>
        </p:txBody>
      </p:sp>
      <p:pic>
        <p:nvPicPr>
          <p:cNvPr id="4098" name="Picture 2" descr="E:\Docs\M.Tech\Courses\Numerical Methods\SM Solver\PPT\IMG_20151117_0401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742217" cy="533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0"/>
            <a:ext cx="36382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Algorithm of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920" y="563341"/>
            <a:ext cx="8686800" cy="76944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</a:t>
            </a:r>
            <a:r>
              <a:rPr lang="en-US" sz="2000" dirty="0" smtClean="0">
                <a:solidFill>
                  <a:srgbClr val="FF0000"/>
                </a:solidFill>
              </a:rPr>
              <a:t>Define </a:t>
            </a:r>
            <a:r>
              <a:rPr lang="en-US" sz="2000" dirty="0">
                <a:solidFill>
                  <a:srgbClr val="FF0000"/>
                </a:solidFill>
              </a:rPr>
              <a:t>all the variable data in the given Excel file. Save the File as ‘Truss.xls’ in the MATLAB directory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920" y="1504890"/>
            <a:ext cx="8686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2. The </a:t>
            </a:r>
            <a:r>
              <a:rPr lang="en-US" sz="2000" dirty="0">
                <a:solidFill>
                  <a:schemeClr val="tx2"/>
                </a:solidFill>
              </a:rPr>
              <a:t>MATLAB file saved as ‘</a:t>
            </a:r>
            <a:r>
              <a:rPr lang="en-US" sz="2000" dirty="0" err="1">
                <a:solidFill>
                  <a:schemeClr val="tx2"/>
                </a:solidFill>
              </a:rPr>
              <a:t>Truss.m</a:t>
            </a:r>
            <a:r>
              <a:rPr lang="en-US" sz="2000" dirty="0">
                <a:solidFill>
                  <a:schemeClr val="tx2"/>
                </a:solidFill>
              </a:rPr>
              <a:t>’ will read all the variable data from Excel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920" y="2133600"/>
            <a:ext cx="8686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3. </a:t>
            </a:r>
            <a:r>
              <a:rPr lang="en-US" sz="2000" dirty="0" smtClean="0">
                <a:solidFill>
                  <a:srgbClr val="FF0000"/>
                </a:solidFill>
              </a:rPr>
              <a:t>Define </a:t>
            </a:r>
            <a:r>
              <a:rPr lang="en-US" sz="2000" dirty="0">
                <a:solidFill>
                  <a:srgbClr val="FF0000"/>
                </a:solidFill>
              </a:rPr>
              <a:t>the Element Stiﬀness Matrices </a:t>
            </a:r>
            <a:r>
              <a:rPr lang="en-US" sz="2000" dirty="0" smtClean="0">
                <a:solidFill>
                  <a:srgbClr val="FF0000"/>
                </a:solidFill>
              </a:rPr>
              <a:t>for each </a:t>
            </a:r>
            <a:r>
              <a:rPr lang="en-US" sz="2000" dirty="0">
                <a:solidFill>
                  <a:srgbClr val="FF0000"/>
                </a:solidFill>
              </a:rPr>
              <a:t>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775" y="2775742"/>
            <a:ext cx="8686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4. </a:t>
            </a:r>
            <a:r>
              <a:rPr lang="en-US" dirty="0" smtClean="0">
                <a:solidFill>
                  <a:schemeClr val="tx2"/>
                </a:solidFill>
              </a:rPr>
              <a:t>Define </a:t>
            </a:r>
            <a:r>
              <a:rPr lang="en-US" dirty="0">
                <a:solidFill>
                  <a:schemeClr val="tx2"/>
                </a:solidFill>
              </a:rPr>
              <a:t>Structural Stiffness Matrix {S} </a:t>
            </a:r>
            <a:r>
              <a:rPr lang="en-US" dirty="0" smtClean="0">
                <a:solidFill>
                  <a:schemeClr val="tx2"/>
                </a:solidFill>
              </a:rPr>
              <a:t>by using matrix </a:t>
            </a:r>
            <a:r>
              <a:rPr lang="en-US" dirty="0">
                <a:solidFill>
                  <a:schemeClr val="tx2"/>
                </a:solidFill>
              </a:rPr>
              <a:t>assembly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702" y="3449598"/>
            <a:ext cx="866601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5.  </a:t>
            </a:r>
            <a:r>
              <a:rPr lang="en-US" dirty="0">
                <a:solidFill>
                  <a:srgbClr val="FF0000"/>
                </a:solidFill>
              </a:rPr>
              <a:t>Define Nodal Forces </a:t>
            </a:r>
            <a:r>
              <a:rPr lang="en-US" dirty="0" smtClean="0">
                <a:solidFill>
                  <a:srgbClr val="FF0000"/>
                </a:solidFill>
              </a:rPr>
              <a:t>{F} in </a:t>
            </a:r>
            <a:r>
              <a:rPr lang="en-US" dirty="0">
                <a:solidFill>
                  <a:srgbClr val="FF0000"/>
                </a:solidFill>
              </a:rPr>
              <a:t>column matrix form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556" y="4029302"/>
            <a:ext cx="8652164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6. </a:t>
            </a:r>
            <a:r>
              <a:rPr lang="en-US" sz="2000" dirty="0">
                <a:solidFill>
                  <a:schemeClr val="tx2"/>
                </a:solidFill>
              </a:rPr>
              <a:t>Eliminate rows and columns of Structural Stiffness matrix with respect to Supports.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75" y="4943702"/>
            <a:ext cx="86868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7.  </a:t>
            </a:r>
            <a:r>
              <a:rPr lang="en-US" dirty="0">
                <a:solidFill>
                  <a:srgbClr val="FF0000"/>
                </a:solidFill>
              </a:rPr>
              <a:t>Solve {F} ={S} {D} to find displacement matrix {D}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556" y="5477102"/>
            <a:ext cx="8652164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8. </a:t>
            </a:r>
            <a:r>
              <a:rPr lang="en-US" dirty="0" smtClean="0">
                <a:solidFill>
                  <a:schemeClr val="tx2"/>
                </a:solidFill>
              </a:rPr>
              <a:t>Back-substitute displacement values {D} to obtain secondary variables, including strain, stress, and reaction </a:t>
            </a:r>
            <a:r>
              <a:rPr lang="en-US" dirty="0">
                <a:solidFill>
                  <a:schemeClr val="tx2"/>
                </a:solidFill>
              </a:rPr>
              <a:t>forces at constrained </a:t>
            </a:r>
            <a:r>
              <a:rPr lang="en-US" dirty="0" smtClean="0">
                <a:solidFill>
                  <a:schemeClr val="tx2"/>
                </a:solidFill>
              </a:rPr>
              <a:t>locations.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556" y="6324600"/>
            <a:ext cx="8652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9. </a:t>
            </a:r>
            <a:r>
              <a:rPr lang="en-US" dirty="0" smtClean="0">
                <a:solidFill>
                  <a:srgbClr val="FF0000"/>
                </a:solidFill>
              </a:rPr>
              <a:t>Display the Results and Finish.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8828" y="0"/>
            <a:ext cx="350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Variables of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84538"/>
            <a:ext cx="8610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following variables are required to be defined in Excel file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Number of nodes and elements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The X,Y &amp; Z coordinate of all nodes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Properties of all elements such as Modulus of Elasticity, Area of Cross Section; and the geometry of the problem (element connectivity)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Number of constrained nodes and direction of constrain (X,Y,Z).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Number of </a:t>
            </a:r>
            <a:r>
              <a:rPr lang="en-US" sz="2000" dirty="0" smtClean="0"/>
              <a:t>nodes loaded and </a:t>
            </a:r>
            <a:r>
              <a:rPr lang="en-US" sz="2000" dirty="0"/>
              <a:t>direction of loading (X,Y,Z)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3066503"/>
            <a:ext cx="3416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Snippets of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088" y="3796145"/>
            <a:ext cx="4152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Create an array of Zeros: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zeros(4)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	0	0	0	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0	0	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0	0	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	0	0	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" y="3826922"/>
            <a:ext cx="440992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Read MS Excel Spreadsheet file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truss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xlsread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(truss.xls)</a:t>
            </a:r>
          </a:p>
        </p:txBody>
      </p:sp>
    </p:spTree>
    <p:extLst>
      <p:ext uri="{BB962C8B-B14F-4D97-AF65-F5344CB8AC3E}">
        <p14:creationId xmlns:p14="http://schemas.microsoft.com/office/powerpoint/2010/main" val="2139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695325"/>
            <a:ext cx="6705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781110"/>
            <a:ext cx="1347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Example 1: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6400" y="4759085"/>
                <a:ext cx="301986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10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 smtClean="0"/>
                  <a:t> lb/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𝑖𝑛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1.5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59085"/>
                <a:ext cx="3019866" cy="1015663"/>
              </a:xfrm>
              <a:prstGeom prst="rect">
                <a:avLst/>
              </a:prstGeom>
              <a:blipFill rotWithShape="1">
                <a:blip r:embed="rId3"/>
                <a:stretch>
                  <a:fillRect t="-2381" b="-1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36955" y="0"/>
            <a:ext cx="3876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/>
              <a:t>Verification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18904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16651"/>
            <a:ext cx="4876800" cy="57841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199" y="62653"/>
                <a:ext cx="54063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®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000" b="1" dirty="0" smtClean="0"/>
                  <a:t>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62653"/>
                <a:ext cx="5406352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593" t="-9375" r="-1804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71800" y="640080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Fig 10: Stress values in Truss Structure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9" r="20507"/>
          <a:stretch/>
        </p:blipFill>
        <p:spPr bwMode="auto">
          <a:xfrm>
            <a:off x="0" y="616651"/>
            <a:ext cx="4137624" cy="5802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15540" y="1549339"/>
            <a:ext cx="2667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540" y="4597339"/>
            <a:ext cx="2362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38090"/>
            <a:ext cx="1347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Example 2: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3" b="13404"/>
          <a:stretch/>
        </p:blipFill>
        <p:spPr>
          <a:xfrm>
            <a:off x="762000" y="1447800"/>
            <a:ext cx="7696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06074"/>
            <a:ext cx="4191000" cy="5213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1600200" y="1447800"/>
            <a:ext cx="1676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06074"/>
            <a:ext cx="4572000" cy="5213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424545" y="6278296"/>
            <a:ext cx="380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Fig 11: Deformation in Truss Structure</a:t>
            </a:r>
            <a:endParaRPr lang="en-US" b="1" i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4827" y="9745"/>
                <a:ext cx="54881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®</m:t>
                    </m:r>
                  </m:oMath>
                </a14:m>
                <a:r>
                  <a:rPr lang="en-US" sz="3000" b="1" dirty="0" smtClean="0"/>
                  <a:t> 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27" y="9745"/>
                <a:ext cx="5488105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2667" t="-13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0"/>
                <a:ext cx="8915400" cy="6355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 smtClean="0"/>
                  <a:t>INTRODUCTION</a:t>
                </a:r>
              </a:p>
              <a:p>
                <a:pPr algn="ctr"/>
                <a:endParaRPr lang="en-US" sz="3000" b="1" dirty="0" smtClean="0"/>
              </a:p>
              <a:p>
                <a:pPr algn="ctr"/>
                <a:endParaRPr lang="en-US" sz="1100" dirty="0" smtClean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A </a:t>
                </a:r>
                <a:r>
                  <a:rPr lang="en-US" sz="2400" i="1" dirty="0" smtClean="0"/>
                  <a:t>Truss</a:t>
                </a:r>
                <a:r>
                  <a:rPr lang="en-US" sz="2400" dirty="0" smtClean="0"/>
                  <a:t> is essentially a triangulated system of straight interconnected structural elements.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Purpose of this program is to analyze all 2D/3D Trusses with all degrees of freedom using stiffness method (matrix analysis) under any kind of concentrated nodal loadings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and to submit values of supportive reactions, nodal displacements, axial forces and element stresses and strain as MATLAB Output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General feature of this program includes one ‘m-file’ and an ‘Excel’ input file, which are required to run this program. Using this program is very easy and user-friendly.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algn="just"/>
                <a:endParaRPr lang="en-US" sz="2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0"/>
                <a:ext cx="8915400" cy="6355586"/>
              </a:xfrm>
              <a:prstGeom prst="rect">
                <a:avLst/>
              </a:prstGeom>
              <a:blipFill rotWithShape="1">
                <a:blip r:embed="rId2"/>
                <a:stretch>
                  <a:fillRect l="-958" t="-1151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4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62000"/>
            <a:ext cx="5029200" cy="5331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2199" y="62653"/>
                <a:ext cx="54881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®</m:t>
                    </m:r>
                  </m:oMath>
                </a14:m>
                <a:r>
                  <a:rPr lang="en-US" sz="3000" b="1" dirty="0" smtClean="0"/>
                  <a:t> 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62653"/>
                <a:ext cx="5488105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2553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90656" y="6215950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Fig 12: Stress values in Truss Structure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/>
          <a:stretch/>
        </p:blipFill>
        <p:spPr>
          <a:xfrm>
            <a:off x="228600" y="806074"/>
            <a:ext cx="3429000" cy="5213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/>
          <p:cNvSpPr/>
          <p:nvPr/>
        </p:nvSpPr>
        <p:spPr>
          <a:xfrm>
            <a:off x="713794" y="1524000"/>
            <a:ext cx="1981200" cy="266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38090"/>
            <a:ext cx="335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Example 3: 3D Truss Structure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26"/>
          <a:stretch/>
        </p:blipFill>
        <p:spPr bwMode="auto">
          <a:xfrm>
            <a:off x="671514" y="1238250"/>
            <a:ext cx="7724342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9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2199" y="62653"/>
                <a:ext cx="54881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®</m:t>
                    </m:r>
                  </m:oMath>
                </a14:m>
                <a:r>
                  <a:rPr lang="en-US" sz="3000" b="1" dirty="0" smtClean="0"/>
                  <a:t> 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62653"/>
                <a:ext cx="5488105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2553" t="-13187" r="-11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5" y="838198"/>
            <a:ext cx="5146895" cy="5253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673998" y="6091627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Fig 13: Stress values in Truss Structure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/>
          <a:stretch/>
        </p:blipFill>
        <p:spPr bwMode="auto">
          <a:xfrm>
            <a:off x="124692" y="838198"/>
            <a:ext cx="3685308" cy="52534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180108" y="2860963"/>
            <a:ext cx="2362200" cy="1600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r="26410" b="8375"/>
          <a:stretch/>
        </p:blipFill>
        <p:spPr bwMode="auto">
          <a:xfrm>
            <a:off x="5181600" y="1600200"/>
            <a:ext cx="3816926" cy="410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38090"/>
            <a:ext cx="357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Example 3: Regular Tetrahedron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2" r="4247"/>
          <a:stretch/>
        </p:blipFill>
        <p:spPr bwMode="auto">
          <a:xfrm>
            <a:off x="-13855" y="1593273"/>
            <a:ext cx="511147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6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4" y="707572"/>
            <a:ext cx="3615006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6"/>
          <a:stretch/>
        </p:blipFill>
        <p:spPr bwMode="auto">
          <a:xfrm>
            <a:off x="3962400" y="707572"/>
            <a:ext cx="49530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199" y="62653"/>
                <a:ext cx="55089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®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sz="3000" b="1" dirty="0" smtClean="0"/>
                  <a:t>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62653"/>
                <a:ext cx="5508944" cy="553998"/>
              </a:xfrm>
              <a:prstGeom prst="rect">
                <a:avLst/>
              </a:prstGeom>
              <a:blipFill rotWithShape="1">
                <a:blip r:embed="rId4"/>
                <a:stretch>
                  <a:fillRect l="-2544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199" y="62653"/>
                <a:ext cx="539994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/>
                  <a:t>Verification with ANSYS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®</m:t>
                    </m:r>
                  </m:oMath>
                </a14:m>
                <a:r>
                  <a:rPr lang="en-US" sz="3000" b="1" dirty="0" smtClean="0"/>
                  <a:t> Results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62653"/>
                <a:ext cx="5399940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2596" t="-13187" r="-1806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38200"/>
            <a:ext cx="5687291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7" r="12789"/>
          <a:stretch/>
        </p:blipFill>
        <p:spPr bwMode="auto">
          <a:xfrm>
            <a:off x="228600" y="838200"/>
            <a:ext cx="30480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83219"/>
            <a:ext cx="3462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Real-Life Application</a:t>
            </a:r>
            <a:endParaRPr lang="en-US" sz="3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94508"/>
            <a:ext cx="6858000" cy="53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17109" y="6216134"/>
            <a:ext cx="316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All-Terrain Vehicle Roll Cage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46304"/>
            <a:ext cx="3789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Further Improvements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2510" y="803564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Use this program to analyze Frame (Roll Cage) of All-Terrain Vehicle.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Develop a program to analyze the solid structures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3. The additional feature of this program would be automatic detection of geometry of truss structure.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4. </a:t>
            </a:r>
            <a:r>
              <a:rPr lang="en-US" sz="2800" b="1" dirty="0" smtClean="0">
                <a:solidFill>
                  <a:srgbClr val="FF0000"/>
                </a:solidFill>
              </a:rPr>
              <a:t>Commercialization of Product…!!!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 b="14935"/>
          <a:stretch/>
        </p:blipFill>
        <p:spPr>
          <a:xfrm>
            <a:off x="703118" y="759023"/>
            <a:ext cx="5469082" cy="11984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5"/>
          <a:stretch/>
        </p:blipFill>
        <p:spPr>
          <a:xfrm>
            <a:off x="6858000" y="513197"/>
            <a:ext cx="1727385" cy="5532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5" b="16552"/>
          <a:stretch/>
        </p:blipFill>
        <p:spPr>
          <a:xfrm>
            <a:off x="0" y="2511623"/>
            <a:ext cx="6604000" cy="1669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4492823"/>
            <a:ext cx="5651500" cy="1717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-20598"/>
            <a:ext cx="3829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Applications of Trusses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43229" y="1902023"/>
            <a:ext cx="1623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Fig1: Roof Top Truss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49467" y="4188023"/>
            <a:ext cx="1112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Fig2: Bridges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6245423"/>
            <a:ext cx="233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Fig3: Roll Cage of Racing Cars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6166246"/>
            <a:ext cx="1969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Fig4:  Supporting Towers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97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954" y="-20598"/>
            <a:ext cx="5588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Finite Element Model for 1D Truss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641681"/>
            <a:ext cx="838199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element, which we simply call a bar element, is particularly useful in the analysis of both two- and three-dimensional frame or truss structures.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5673" y="1401335"/>
            <a:ext cx="8383525" cy="292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Assumptions: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The bar is geometrically straight.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The material obeys Hooke’s law.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Forces are applied only at the ends of the bar. </a:t>
            </a: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The bar supports axial loading only; bending, torsion, and shear are not transmitted to the element via the nature of its connections to other elements. 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The bar is connected to other structural members via pins (2-D) or ball-and-socket joints (3-D)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6"/>
          <a:stretch/>
        </p:blipFill>
        <p:spPr>
          <a:xfrm>
            <a:off x="1808018" y="4488872"/>
            <a:ext cx="5659582" cy="2046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76600" y="6474023"/>
            <a:ext cx="2393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Fig 5: A bar (or truss) element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5220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00457"/>
                <a:ext cx="8686800" cy="6563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elementary strength of materials that the deﬂection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an elastic bar of length L and uniform cross-sectional area A when subjected to axial load P is given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𝜹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𝑷𝑳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𝑨𝑬</m:t>
                          </m:r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where E is the modulus of elasticity of the material.</a:t>
                </a:r>
              </a:p>
              <a:p>
                <a:r>
                  <a:rPr lang="en-US" sz="2000" dirty="0" smtClean="0">
                    <a:solidFill>
                      <a:schemeClr val="tx2"/>
                    </a:solidFill>
                  </a:rPr>
                  <a:t>The equivalent spring constant of an elastic bar will be given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𝜹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𝑨𝑬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In uniaxial loading, as in the bar element, we need consider only the normal strain component, deﬁned as</a:t>
                </a:r>
                <a:endParaRPr lang="en-US" sz="200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i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i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The axial stress, by Hooke’s law, is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𝑨𝑬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0457"/>
                <a:ext cx="8686800" cy="6563848"/>
              </a:xfrm>
              <a:prstGeom prst="rect">
                <a:avLst/>
              </a:prstGeom>
              <a:blipFill rotWithShape="1">
                <a:blip r:embed="rId2"/>
                <a:stretch>
                  <a:fillRect l="-772" t="-464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962400" y="1143000"/>
            <a:ext cx="1295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0" y="6037296"/>
            <a:ext cx="3276600" cy="727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4253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Let the </a:t>
                </a:r>
                <a:r>
                  <a:rPr lang="en-US" sz="2000" dirty="0"/>
                  <a:t>applied nodal forces </a:t>
                </a:r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𝐴𝐸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𝐴𝐸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In Matrix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𝑨𝑬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dirty="0" smtClean="0"/>
                  <a:t>Here the </a:t>
                </a:r>
                <a:r>
                  <a:rPr lang="en-US" sz="2000" b="1" dirty="0" smtClean="0"/>
                  <a:t>Stiffness Matrix for Bar Element </a:t>
                </a:r>
                <a:r>
                  <a:rPr lang="en-US" sz="2000" dirty="0" smtClean="0"/>
                  <a:t>is given by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𝑨𝑬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4253216"/>
              </a:xfrm>
              <a:prstGeom prst="rect">
                <a:avLst/>
              </a:prstGeom>
              <a:blipFill rotWithShape="1">
                <a:blip r:embed="rId2"/>
                <a:stretch>
                  <a:fillRect l="-772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429000" y="3657600"/>
            <a:ext cx="2286000" cy="791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56231"/>
            <a:ext cx="3048000" cy="71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876800"/>
            <a:ext cx="86868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Note: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The Element Stiffness Matrix for bar element is symmetric.</a:t>
            </a:r>
          </a:p>
          <a:p>
            <a:pPr marL="342900" indent="-342900">
              <a:buAutoNum type="arabicPeriod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stiffness matrix </a:t>
            </a:r>
            <a:r>
              <a:rPr lang="en-US" sz="2000" dirty="0" smtClean="0"/>
              <a:t>is </a:t>
            </a:r>
            <a:r>
              <a:rPr lang="en-US" sz="2000" dirty="0"/>
              <a:t>one-dimensional. Application of this element formulation </a:t>
            </a:r>
            <a:r>
              <a:rPr lang="en-US" sz="2000" dirty="0" smtClean="0"/>
              <a:t> is to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two- </a:t>
            </a:r>
            <a:r>
              <a:rPr lang="en-US" sz="2000" dirty="0"/>
              <a:t>and three-dimensional </a:t>
            </a:r>
            <a:r>
              <a:rPr lang="en-US" sz="2000" dirty="0" smtClean="0"/>
              <a:t>structures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5602"/>
            <a:ext cx="5588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Finite Element Model for </a:t>
            </a:r>
            <a:r>
              <a:rPr lang="en-US" sz="3000" b="1" dirty="0"/>
              <a:t>2</a:t>
            </a:r>
            <a:r>
              <a:rPr lang="en-US" sz="3000" b="1" dirty="0" smtClean="0"/>
              <a:t>D Truss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399"/>
            <a:ext cx="3595255" cy="3329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52488"/>
            <a:ext cx="4241898" cy="3653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551" y="4419600"/>
            <a:ext cx="379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Fig7: General Displacements of Bar element in 2D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379921" y="4419600"/>
            <a:ext cx="307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Fig8: Bar element Global Displacements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45" y="5105400"/>
            <a:ext cx="3686689" cy="1219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2260" y="4936959"/>
            <a:ext cx="69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Here,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173591" cy="3658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392668"/>
            <a:ext cx="4191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which can be written in matrix form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212068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958" y="4420111"/>
            <a:ext cx="8953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is the transformation matrix of element axial displacements to global displacements.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958" y="4847278"/>
            <a:ext cx="872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Recalling the bar element equations expressed in the element frame as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4" y="5333840"/>
            <a:ext cx="774490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61698"/>
            <a:ext cx="4492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Using the Previous two equations, we get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7953"/>
            <a:ext cx="6629400" cy="3483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2057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432" y="3886200"/>
                <a:ext cx="88421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Now we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have transformed the equilibrium equations from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1D displacements to 2D displacements , the RHS equations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are still expressed in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1D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coordinate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system. So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we will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pre-multiply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both sides of Equation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the transpose of the transformation matrix; that is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2" y="3886200"/>
                <a:ext cx="8842167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759" t="-2304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68329"/>
            <a:ext cx="6784767" cy="1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882</Words>
  <Application>Microsoft Office PowerPoint</Application>
  <PresentationFormat>On-screen Show (4:3)</PresentationFormat>
  <Paragraphs>132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</dc:creator>
  <cp:lastModifiedBy>Deepak Raina</cp:lastModifiedBy>
  <cp:revision>59</cp:revision>
  <dcterms:created xsi:type="dcterms:W3CDTF">2015-11-10T11:54:57Z</dcterms:created>
  <dcterms:modified xsi:type="dcterms:W3CDTF">2018-09-24T07:04:49Z</dcterms:modified>
</cp:coreProperties>
</file>