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D"/>
    <a:srgbClr val="FFFF94"/>
    <a:srgbClr val="FFF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1"/>
    <p:restoredTop sz="95588"/>
  </p:normalViewPr>
  <p:slideViewPr>
    <p:cSldViewPr snapToGrid="0" snapToObjects="1">
      <p:cViewPr varScale="1">
        <p:scale>
          <a:sx n="90" d="100"/>
          <a:sy n="90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83A1-EED8-2B44-9FDE-4D557F4A56AB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9631C-C996-814C-80E9-A63B1BB4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9631C-C996-814C-80E9-A63B1BB44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9631C-C996-814C-80E9-A63B1BB44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9631C-C996-814C-80E9-A63B1BB44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28EC-EF46-534B-AE9B-DB0BFD48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523FF-E164-AD46-82F9-996D8F07B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DE8E-06E4-BA43-A688-019A7240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E783-2E01-1D43-806E-5CE6A3B3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F454-D540-F549-95F0-C9EA80D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330-4730-904D-9690-39B50BEB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69AF-DDE5-084E-8526-805D96CC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CC78-9915-A546-9942-2D685F46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E84D-6B50-724C-B22F-DECF682D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8488-3B84-E64E-88D6-092BBAD2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3BD55-0BD7-AA4B-8D10-3C629F68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D44E-D9FE-FE41-81C8-A09AD4889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E4A0-51BB-1A4E-8404-8E644AD1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9E06-3BD1-BE48-899F-1288F33C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91DE-69C1-9244-803E-86F49861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9C7D-D9E2-7F45-A4EA-A9D68FE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70C-F5FC-5D48-B511-DACDD79B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CBB8-392A-404A-9095-9EBD5535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B15D-CCD3-0147-BFB9-32541F0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C6ED-7E06-6C41-B5D5-DFD65096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8666-DA1A-BC41-B29D-73F835AA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ACC9-956E-A34C-A301-887093E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4337-D78C-6947-B739-E2078B7D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A085-FB98-D949-9AE3-B8D52DC8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ECCD-4DB4-1641-BEE9-EC3B3B2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67C9-EC1E-FF40-AC66-0080A92A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3139-65CD-7E43-9BB2-36469877E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C234E-668D-374A-A8D1-0DE2D3761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A804B-1009-F443-BC32-555104E5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44D6-F016-144C-92B1-81B41F3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2E7F-D631-AB45-9752-77BE97ED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094-35FE-EE43-8703-976B7997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4B31-17C9-5F47-B988-E0DB30F4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8BF1F-E57C-F74E-B430-917B8C84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EC2FA-06FE-EB41-8089-285335DC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D2466-E685-1C4A-A4E5-DBA92879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3F4C6-B3A4-744C-BE97-36305243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8595C-ED08-F249-BCBE-3E44D94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2EB0B-2CDD-1E48-B6AD-1630EDD4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CFA5-7C92-904F-AF59-C9617D2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18C5-C552-F04D-AB11-031A3C41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DF43E-2C4B-DB42-A0C8-7EE3C27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30E22-A4BC-9549-8D18-03C9138E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DBA90-9572-6D44-BF34-08C1DE04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64AB6-D47E-A744-B9A1-30195699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C8DA-5546-0D47-9BDB-924B5D5D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004B-18AD-AC49-81D0-FFFCE940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97E9-420E-BB41-88DB-E1BE12E5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39C9-831B-E94C-80C7-8E3E0036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980B2-067A-C04B-A1CB-74F9ABA1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DA569-8F6E-D343-82EE-CB8D3FB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DFD6-C21F-4D4B-A9EF-0ABBEC4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3FD1-3023-D14F-93BF-F108556C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F00B5-43E9-2543-AD41-8FD4DCA69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1287-602E-5A40-9A5E-F44B056F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DC83-0FBE-4F4D-8997-473F6F65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87227-A9F0-354B-B34D-02C5E39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2083-A392-1C42-B02D-075DBE9B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FD522-D279-2D41-A167-3DFFEE6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F8B9-3882-8A46-B9AF-9B9F277B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94D2-8169-DD4D-9F59-270FF35E3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4514-68F0-2644-9D5F-1E6932CCD78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2FD1-EFEF-BC4D-B5AB-8B169132F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29-DFAA-6A4A-B756-DE89B7AE6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E4665-726C-EA43-B4CB-DD4C6F03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F3AA-849F-EF44-9621-8A2EF3BB1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Calendrier Hebdomadaire </a:t>
            </a:r>
            <a:br>
              <a:rPr lang="fr-FR" dirty="0"/>
            </a:br>
            <a:r>
              <a:rPr lang="fr-FR" dirty="0"/>
              <a:t>Automne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35A9-84A6-054B-8DD0-0724B32AF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MET1110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5EC8CB2-6CE1-D148-A5C5-A116DF61C374}"/>
              </a:ext>
            </a:extLst>
          </p:cNvPr>
          <p:cNvSpPr txBox="1">
            <a:spLocks/>
          </p:cNvSpPr>
          <p:nvPr/>
        </p:nvSpPr>
        <p:spPr>
          <a:xfrm>
            <a:off x="2188369" y="4609168"/>
            <a:ext cx="7815262" cy="1297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000" dirty="0"/>
              <a:t>Enseignants:</a:t>
            </a:r>
          </a:p>
          <a:p>
            <a:pPr algn="l"/>
            <a:r>
              <a:rPr lang="fr-CA" sz="2000" dirty="0"/>
              <a:t>			Sahbi Bouhkit (gr. 10) – boukhit.sahbi@uqam.ca </a:t>
            </a:r>
          </a:p>
          <a:p>
            <a:pPr algn="l"/>
            <a:r>
              <a:rPr lang="fr-CA" sz="2000" dirty="0"/>
              <a:t>			Daniel Tomiuk (gr. 30) – tomiuk.daniel@uqam.ca</a:t>
            </a:r>
          </a:p>
          <a:p>
            <a:pPr algn="l"/>
            <a:r>
              <a:rPr lang="fr-CA" sz="2000" dirty="0"/>
              <a:t>			Sylvain Favreau (gr. 50) – favreau.sylvain@uqam.ca</a:t>
            </a:r>
          </a:p>
          <a:p>
            <a:pPr algn="l"/>
            <a:endParaRPr lang="fr-CA" sz="2000" dirty="0"/>
          </a:p>
          <a:p>
            <a:pPr algn="l"/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02236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820A0F-0D87-9144-9F81-4FDB3D2D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6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AEF692-A0F3-E344-ADB3-28A3DC829116}"/>
              </a:ext>
            </a:extLst>
          </p:cNvPr>
          <p:cNvSpPr/>
          <p:nvPr/>
        </p:nvSpPr>
        <p:spPr>
          <a:xfrm>
            <a:off x="1601344" y="2048256"/>
            <a:ext cx="1280160" cy="1048512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79AB2-3A67-674E-B378-CE63A2109ECB}"/>
              </a:ext>
            </a:extLst>
          </p:cNvPr>
          <p:cNvSpPr txBox="1"/>
          <p:nvPr/>
        </p:nvSpPr>
        <p:spPr>
          <a:xfrm>
            <a:off x="4153406" y="2261647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1, gr.30 9h30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7A465-F8A7-8E44-99D1-91819B342043}"/>
              </a:ext>
            </a:extLst>
          </p:cNvPr>
          <p:cNvSpPr txBox="1"/>
          <p:nvPr/>
        </p:nvSpPr>
        <p:spPr>
          <a:xfrm>
            <a:off x="6727209" y="2261647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1, gr.50 18h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C0797-8352-544B-89B2-3009A5A01958}"/>
              </a:ext>
            </a:extLst>
          </p:cNvPr>
          <p:cNvSpPr txBox="1"/>
          <p:nvPr/>
        </p:nvSpPr>
        <p:spPr>
          <a:xfrm>
            <a:off x="4147310" y="3291871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2, gr.30 9h30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837BF-7A15-BB4B-8F6B-9CBC506C4363}"/>
              </a:ext>
            </a:extLst>
          </p:cNvPr>
          <p:cNvSpPr txBox="1"/>
          <p:nvPr/>
        </p:nvSpPr>
        <p:spPr>
          <a:xfrm>
            <a:off x="6721113" y="3291871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2, gr.50 18h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4B996-6DC4-8146-98AF-1C6FE0A98DAB}"/>
              </a:ext>
            </a:extLst>
          </p:cNvPr>
          <p:cNvSpPr txBox="1"/>
          <p:nvPr/>
        </p:nvSpPr>
        <p:spPr>
          <a:xfrm>
            <a:off x="1538663" y="3291871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1/2, gr.30 9h30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EE74B-728D-5E49-AE3B-A54C1CF58C26}"/>
              </a:ext>
            </a:extLst>
          </p:cNvPr>
          <p:cNvSpPr txBox="1"/>
          <p:nvPr/>
        </p:nvSpPr>
        <p:spPr>
          <a:xfrm>
            <a:off x="4183886" y="4376960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3, gr.30 9h30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A75E1-0B9B-1D45-907A-1DAACBB5270E}"/>
              </a:ext>
            </a:extLst>
          </p:cNvPr>
          <p:cNvSpPr txBox="1"/>
          <p:nvPr/>
        </p:nvSpPr>
        <p:spPr>
          <a:xfrm>
            <a:off x="6757689" y="4376960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3, gr.50 18h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7CB0A-5CB1-5A4F-8F57-005CB0C557A4}"/>
              </a:ext>
            </a:extLst>
          </p:cNvPr>
          <p:cNvSpPr txBox="1"/>
          <p:nvPr/>
        </p:nvSpPr>
        <p:spPr>
          <a:xfrm>
            <a:off x="1575239" y="4376960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3, gr.30 9h30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36C76-C76D-A442-9DAD-40E78E599B20}"/>
              </a:ext>
            </a:extLst>
          </p:cNvPr>
          <p:cNvSpPr txBox="1"/>
          <p:nvPr/>
        </p:nvSpPr>
        <p:spPr>
          <a:xfrm>
            <a:off x="4189982" y="543156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4, gr.30 9h30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5509A-3400-F14F-9437-282BC8E23561}"/>
              </a:ext>
            </a:extLst>
          </p:cNvPr>
          <p:cNvSpPr txBox="1"/>
          <p:nvPr/>
        </p:nvSpPr>
        <p:spPr>
          <a:xfrm>
            <a:off x="1581335" y="543156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4, gr.30 9h30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332D6-BF6B-734A-B096-2CFCD8DA5A07}"/>
              </a:ext>
            </a:extLst>
          </p:cNvPr>
          <p:cNvSpPr txBox="1"/>
          <p:nvPr/>
        </p:nvSpPr>
        <p:spPr>
          <a:xfrm>
            <a:off x="38683" y="2283596"/>
            <a:ext cx="1485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Données. Info vs. données. Qualité, SI.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7C5B0-0D39-A746-AECF-DB642DCB3984}"/>
              </a:ext>
            </a:extLst>
          </p:cNvPr>
          <p:cNvSpPr txBox="1"/>
          <p:nvPr/>
        </p:nvSpPr>
        <p:spPr>
          <a:xfrm>
            <a:off x="0" y="3146238"/>
            <a:ext cx="15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Organisation Produit vs. service. Pestel, SWOT. Diagramme de contexte de l’organisation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D0DA7-AFE4-E349-8231-2936F1272EF8}"/>
              </a:ext>
            </a:extLst>
          </p:cNvPr>
          <p:cNvSpPr txBox="1"/>
          <p:nvPr/>
        </p:nvSpPr>
        <p:spPr>
          <a:xfrm>
            <a:off x="-26614" y="4232107"/>
            <a:ext cx="156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Stratégie. Porter (5 forces). Chaine de valeur. Intro à la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9138-C5AF-8B4A-A47C-0DF8D2D66165}"/>
              </a:ext>
            </a:extLst>
          </p:cNvPr>
          <p:cNvSpPr txBox="1"/>
          <p:nvPr/>
        </p:nvSpPr>
        <p:spPr>
          <a:xfrm>
            <a:off x="1962" y="5187888"/>
            <a:ext cx="1573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Processus. Activité. Diag. de contexte du processus. Type de processus. Portée. Logigramme. Tableau de synthèse des activités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D727EC-17EE-1040-8D6C-0CF44286FEB3}"/>
              </a:ext>
            </a:extLst>
          </p:cNvPr>
          <p:cNvSpPr txBox="1"/>
          <p:nvPr/>
        </p:nvSpPr>
        <p:spPr>
          <a:xfrm>
            <a:off x="10662096" y="2312178"/>
            <a:ext cx="1505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Intro au cours. Entente d’évaluation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84E13-B8E2-6243-8662-78B3A0B69B9D}"/>
              </a:ext>
            </a:extLst>
          </p:cNvPr>
          <p:cNvSpPr txBox="1"/>
          <p:nvPr/>
        </p:nvSpPr>
        <p:spPr>
          <a:xfrm>
            <a:off x="10662096" y="3217514"/>
            <a:ext cx="15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Exemples de Pestel, SWOT, diagrammes de contexte.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Devoir 1 : PicnicPlus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72C91-4F86-6546-9EF4-6D3A01E6C69D}"/>
              </a:ext>
            </a:extLst>
          </p:cNvPr>
          <p:cNvSpPr txBox="1"/>
          <p:nvPr/>
        </p:nvSpPr>
        <p:spPr>
          <a:xfrm>
            <a:off x="10686149" y="4167475"/>
            <a:ext cx="150585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Exemples d’analyses avec modèle de Porter </a:t>
            </a:r>
          </a:p>
          <a:p>
            <a:pPr lvl="0"/>
            <a:r>
              <a:rPr lang="fr-FR" sz="1100" i="1" dirty="0">
                <a:highlight>
                  <a:srgbClr val="FFFF00"/>
                </a:highlight>
              </a:rPr>
              <a:t>Devoir 2 : Achat Magasin ABC (partie1 – diag. de contexte, res.matérielles /logicielles/ données, matrice des ressources et fonctionnalités)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878AE-0D75-D044-B39B-1F08E00160F5}"/>
              </a:ext>
            </a:extLst>
          </p:cNvPr>
          <p:cNvSpPr txBox="1"/>
          <p:nvPr/>
        </p:nvSpPr>
        <p:spPr>
          <a:xfrm>
            <a:off x="18364" y="355913"/>
            <a:ext cx="1568692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</a:rPr>
              <a:t>Concepts </a:t>
            </a:r>
          </a:p>
          <a:p>
            <a:r>
              <a:rPr lang="fr-FR" sz="1200" i="1" dirty="0">
                <a:solidFill>
                  <a:schemeClr val="bg1"/>
                </a:solidFill>
              </a:rPr>
              <a:t>Abordés pendant la semaine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11010-85F4-AD45-8BE8-692C08BC2B9E}"/>
              </a:ext>
            </a:extLst>
          </p:cNvPr>
          <p:cNvSpPr txBox="1"/>
          <p:nvPr/>
        </p:nvSpPr>
        <p:spPr>
          <a:xfrm>
            <a:off x="10652654" y="537250"/>
            <a:ext cx="150585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</a:rPr>
              <a:t>Contenu des séances Zoom et </a:t>
            </a:r>
            <a:r>
              <a:rPr lang="fr-FR" sz="1200" i="1" dirty="0">
                <a:solidFill>
                  <a:srgbClr val="FFFF00"/>
                </a:solidFill>
              </a:rPr>
              <a:t>devoirs*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843009-4561-2048-9FFF-9756537DDE06}"/>
              </a:ext>
            </a:extLst>
          </p:cNvPr>
          <p:cNvCxnSpPr>
            <a:cxnSpLocks/>
          </p:cNvCxnSpPr>
          <p:nvPr/>
        </p:nvCxnSpPr>
        <p:spPr>
          <a:xfrm flipH="1">
            <a:off x="428625" y="2048256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9331FF-07B0-164E-8F3C-3DD73A726625}"/>
              </a:ext>
            </a:extLst>
          </p:cNvPr>
          <p:cNvSpPr/>
          <p:nvPr/>
        </p:nvSpPr>
        <p:spPr>
          <a:xfrm>
            <a:off x="19635" y="355913"/>
            <a:ext cx="1567429" cy="5925683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88800-1AD7-C546-A5BE-4D7B279184DD}"/>
              </a:ext>
            </a:extLst>
          </p:cNvPr>
          <p:cNvSpPr/>
          <p:nvPr/>
        </p:nvSpPr>
        <p:spPr>
          <a:xfrm>
            <a:off x="10641714" y="537250"/>
            <a:ext cx="1502228" cy="5744346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B80EF8-2FD5-E748-953B-210E9E0EB534}"/>
              </a:ext>
            </a:extLst>
          </p:cNvPr>
          <p:cNvCxnSpPr>
            <a:cxnSpLocks/>
          </p:cNvCxnSpPr>
          <p:nvPr/>
        </p:nvCxnSpPr>
        <p:spPr>
          <a:xfrm flipH="1">
            <a:off x="438148" y="3086483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51939A-0AC3-A74B-A441-4F167319BB44}"/>
              </a:ext>
            </a:extLst>
          </p:cNvPr>
          <p:cNvCxnSpPr>
            <a:cxnSpLocks/>
          </p:cNvCxnSpPr>
          <p:nvPr/>
        </p:nvCxnSpPr>
        <p:spPr>
          <a:xfrm flipH="1">
            <a:off x="423860" y="4158055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03A393-06D0-7546-8E18-E3FE4C077456}"/>
              </a:ext>
            </a:extLst>
          </p:cNvPr>
          <p:cNvCxnSpPr>
            <a:cxnSpLocks/>
          </p:cNvCxnSpPr>
          <p:nvPr/>
        </p:nvCxnSpPr>
        <p:spPr>
          <a:xfrm flipH="1">
            <a:off x="428065" y="5159312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8D38D1-1E18-4F4E-99C6-BDD09A880DE8}"/>
              </a:ext>
            </a:extLst>
          </p:cNvPr>
          <p:cNvCxnSpPr>
            <a:cxnSpLocks/>
          </p:cNvCxnSpPr>
          <p:nvPr/>
        </p:nvCxnSpPr>
        <p:spPr>
          <a:xfrm flipH="1">
            <a:off x="11068062" y="2057780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895CBD-288B-EE4A-B79C-230B2AD7A768}"/>
              </a:ext>
            </a:extLst>
          </p:cNvPr>
          <p:cNvCxnSpPr>
            <a:cxnSpLocks/>
          </p:cNvCxnSpPr>
          <p:nvPr/>
        </p:nvCxnSpPr>
        <p:spPr>
          <a:xfrm flipH="1">
            <a:off x="11077585" y="3096007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E0D041-CD69-7B45-AFBD-CE6EE135F9E4}"/>
              </a:ext>
            </a:extLst>
          </p:cNvPr>
          <p:cNvCxnSpPr>
            <a:cxnSpLocks/>
          </p:cNvCxnSpPr>
          <p:nvPr/>
        </p:nvCxnSpPr>
        <p:spPr>
          <a:xfrm flipH="1">
            <a:off x="11063297" y="4167579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2E0284-A30B-3440-BE48-B05CA10B0C7C}"/>
              </a:ext>
            </a:extLst>
          </p:cNvPr>
          <p:cNvSpPr txBox="1"/>
          <p:nvPr/>
        </p:nvSpPr>
        <p:spPr>
          <a:xfrm>
            <a:off x="748181" y="6494318"/>
            <a:ext cx="10880927" cy="276999"/>
          </a:xfrm>
          <a:prstGeom prst="rect">
            <a:avLst/>
          </a:prstGeom>
          <a:solidFill>
            <a:srgbClr val="FFFF94">
              <a:alpha val="84706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i="1" dirty="0"/>
              <a:t>devoirs*: Indique la disponibilité du devoir. Nous vous rappelons que les devoirs ne sont pas à rendre. Les quiz serviront à tester si vous avez les devoirs correctement ou non</a:t>
            </a:r>
          </a:p>
        </p:txBody>
      </p:sp>
    </p:spTree>
    <p:extLst>
      <p:ext uri="{BB962C8B-B14F-4D97-AF65-F5344CB8AC3E}">
        <p14:creationId xmlns:p14="http://schemas.microsoft.com/office/powerpoint/2010/main" val="229758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3E6145-97F4-6349-BC43-153574C6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-14288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D1D6CE-DA89-5E45-81C0-1E2DAA7EEFB1}"/>
              </a:ext>
            </a:extLst>
          </p:cNvPr>
          <p:cNvSpPr/>
          <p:nvPr/>
        </p:nvSpPr>
        <p:spPr>
          <a:xfrm>
            <a:off x="1572768" y="3086486"/>
            <a:ext cx="1280160" cy="1048512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B0986-C409-474C-83D4-724B0EF162CC}"/>
              </a:ext>
            </a:extLst>
          </p:cNvPr>
          <p:cNvSpPr txBox="1"/>
          <p:nvPr/>
        </p:nvSpPr>
        <p:spPr>
          <a:xfrm>
            <a:off x="6757689" y="1268000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4, gr.50 18h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88DB-C210-1F4D-A2D0-08A30A4C5426}"/>
              </a:ext>
            </a:extLst>
          </p:cNvPr>
          <p:cNvSpPr txBox="1"/>
          <p:nvPr/>
        </p:nvSpPr>
        <p:spPr>
          <a:xfrm>
            <a:off x="4183886" y="2243360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5, gr.30 9h30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6AAC3-6287-3C4B-81EA-E589356FA089}"/>
              </a:ext>
            </a:extLst>
          </p:cNvPr>
          <p:cNvSpPr txBox="1"/>
          <p:nvPr/>
        </p:nvSpPr>
        <p:spPr>
          <a:xfrm>
            <a:off x="6757689" y="2243360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5, gr.50 18h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3FC82-CE79-DB4E-A6C0-393A1F430EF9}"/>
              </a:ext>
            </a:extLst>
          </p:cNvPr>
          <p:cNvSpPr txBox="1"/>
          <p:nvPr/>
        </p:nvSpPr>
        <p:spPr>
          <a:xfrm>
            <a:off x="1575239" y="2243360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5, gr.30 9h30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FDD6B-9105-B247-9837-857425A4FAE0}"/>
              </a:ext>
            </a:extLst>
          </p:cNvPr>
          <p:cNvSpPr txBox="1"/>
          <p:nvPr/>
        </p:nvSpPr>
        <p:spPr>
          <a:xfrm>
            <a:off x="4183886" y="330406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6, gr.30 9h30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AA72B-4054-2041-8A60-05D1E1D82EDE}"/>
              </a:ext>
            </a:extLst>
          </p:cNvPr>
          <p:cNvSpPr txBox="1"/>
          <p:nvPr/>
        </p:nvSpPr>
        <p:spPr>
          <a:xfrm>
            <a:off x="6757689" y="3304064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6, gr.50 18h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629B5-672A-D640-851C-6A7FB18C2F97}"/>
              </a:ext>
            </a:extLst>
          </p:cNvPr>
          <p:cNvSpPr txBox="1"/>
          <p:nvPr/>
        </p:nvSpPr>
        <p:spPr>
          <a:xfrm>
            <a:off x="4183886" y="4352576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7, gr.30 9h30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26FE4-202A-5F49-BBF3-43FF0AC565AB}"/>
              </a:ext>
            </a:extLst>
          </p:cNvPr>
          <p:cNvSpPr txBox="1"/>
          <p:nvPr/>
        </p:nvSpPr>
        <p:spPr>
          <a:xfrm>
            <a:off x="6757689" y="4352576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7, gr.50 18h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DD973-5869-CF4B-82FE-FC5D9E593CEF}"/>
              </a:ext>
            </a:extLst>
          </p:cNvPr>
          <p:cNvSpPr txBox="1"/>
          <p:nvPr/>
        </p:nvSpPr>
        <p:spPr>
          <a:xfrm>
            <a:off x="1514279" y="4352576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6/7, gr.30 9h30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E29A3-CE31-E045-ADAC-35B89E831436}"/>
              </a:ext>
            </a:extLst>
          </p:cNvPr>
          <p:cNvSpPr txBox="1"/>
          <p:nvPr/>
        </p:nvSpPr>
        <p:spPr>
          <a:xfrm>
            <a:off x="4183886" y="540108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8, gr.30 9h30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3F58F-7887-6046-BA6E-3D4EAB204B4B}"/>
              </a:ext>
            </a:extLst>
          </p:cNvPr>
          <p:cNvSpPr txBox="1"/>
          <p:nvPr/>
        </p:nvSpPr>
        <p:spPr>
          <a:xfrm>
            <a:off x="6757689" y="5401088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8, gr.50 18h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D509E-74E4-564A-93C1-F1D5AC5A5A3B}"/>
              </a:ext>
            </a:extLst>
          </p:cNvPr>
          <p:cNvSpPr txBox="1"/>
          <p:nvPr/>
        </p:nvSpPr>
        <p:spPr>
          <a:xfrm>
            <a:off x="1575239" y="540108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8, gr.30 9h30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4E94B-E39D-9E41-969D-0D732E421A85}"/>
              </a:ext>
            </a:extLst>
          </p:cNvPr>
          <p:cNvSpPr txBox="1"/>
          <p:nvPr/>
        </p:nvSpPr>
        <p:spPr>
          <a:xfrm>
            <a:off x="9287933" y="4163574"/>
            <a:ext cx="1342959" cy="1029234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txBody>
          <a:bodyPr wrap="square" tIns="324000" rIns="36000" bIns="360000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Examen Intra –25 Oct. de 14h à 17h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1978A-320F-6F4E-9779-1BC15E4C7C1D}"/>
              </a:ext>
            </a:extLst>
          </p:cNvPr>
          <p:cNvSpPr txBox="1"/>
          <p:nvPr/>
        </p:nvSpPr>
        <p:spPr>
          <a:xfrm>
            <a:off x="8035108" y="1010810"/>
            <a:ext cx="2564722" cy="1016753"/>
          </a:xfrm>
          <a:prstGeom prst="rect">
            <a:avLst/>
          </a:prstGeom>
          <a:solidFill>
            <a:srgbClr val="FFC9CD">
              <a:alpha val="36863"/>
            </a:srgbClr>
          </a:solidFill>
        </p:spPr>
        <p:txBody>
          <a:bodyPr wrap="square" lIns="90000" tIns="324000" rIns="36000" bIns="144000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Quiz 1 – Entre Samedi 3 Oct. 9h et Dimanche 4 Oct. 9h – Porte sur les devoirs 1 et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AF0AA-0538-3D48-A350-64F3B6C039F3}"/>
              </a:ext>
            </a:extLst>
          </p:cNvPr>
          <p:cNvSpPr txBox="1"/>
          <p:nvPr/>
        </p:nvSpPr>
        <p:spPr>
          <a:xfrm>
            <a:off x="8035108" y="3113866"/>
            <a:ext cx="2564722" cy="1053105"/>
          </a:xfrm>
          <a:prstGeom prst="rect">
            <a:avLst/>
          </a:prstGeom>
          <a:solidFill>
            <a:srgbClr val="FFC9CD">
              <a:alpha val="37000"/>
            </a:srgbClr>
          </a:solidFill>
        </p:spPr>
        <p:txBody>
          <a:bodyPr wrap="square" tIns="324000" rIns="36000" bIns="216000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Quiz 2 – Entre Samedi 3 Oct. 9h et Dimanche 4 Oct. 9h – Porte sur les devoirs 1 et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A4A7BD-AAC2-AC44-AD11-0840934DE170}"/>
              </a:ext>
            </a:extLst>
          </p:cNvPr>
          <p:cNvSpPr txBox="1"/>
          <p:nvPr/>
        </p:nvSpPr>
        <p:spPr>
          <a:xfrm>
            <a:off x="24181" y="2083600"/>
            <a:ext cx="15674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Besoins org, en information (pyramide).</a:t>
            </a:r>
          </a:p>
          <a:p>
            <a:r>
              <a:rPr lang="fr-CA" sz="1100" i="1" dirty="0"/>
              <a:t>Évènements déclencheurs, continuateurs, etc.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A53E-4286-EA43-9603-C48DD15D219B}"/>
              </a:ext>
            </a:extLst>
          </p:cNvPr>
          <p:cNvSpPr txBox="1"/>
          <p:nvPr/>
        </p:nvSpPr>
        <p:spPr>
          <a:xfrm>
            <a:off x="10618982" y="2254364"/>
            <a:ext cx="1505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Cas Consultation médicale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Devoir 4 : à déterminer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D2786-77DF-BB48-A531-60A6E9E2B1AE}"/>
              </a:ext>
            </a:extLst>
          </p:cNvPr>
          <p:cNvSpPr txBox="1"/>
          <p:nvPr/>
        </p:nvSpPr>
        <p:spPr>
          <a:xfrm>
            <a:off x="8429" y="3072532"/>
            <a:ext cx="1312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Software et hardware. Infrastructure SI/TI, Agile et Durable.  Protection et continuité d’affaire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3C25B-755A-784B-8E05-DB3AEEDECBF9}"/>
              </a:ext>
            </a:extLst>
          </p:cNvPr>
          <p:cNvSpPr txBox="1"/>
          <p:nvPr/>
        </p:nvSpPr>
        <p:spPr>
          <a:xfrm>
            <a:off x="10639259" y="3368173"/>
            <a:ext cx="1505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Cas Jean-Jacques</a:t>
            </a:r>
          </a:p>
          <a:p>
            <a:endParaRPr lang="fr-FR" sz="11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C37F7-7BFC-8F4B-B888-49228B5F71AF}"/>
              </a:ext>
            </a:extLst>
          </p:cNvPr>
          <p:cNvSpPr txBox="1"/>
          <p:nvPr/>
        </p:nvSpPr>
        <p:spPr>
          <a:xfrm>
            <a:off x="10626683" y="974579"/>
            <a:ext cx="1505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rgbClr val="000000"/>
                </a:solidFill>
              </a:rPr>
              <a:t>Cas Plein Sud</a:t>
            </a:r>
            <a:endParaRPr lang="fr-FR" sz="1100" i="1" dirty="0">
              <a:highlight>
                <a:srgbClr val="FFFF00"/>
              </a:highlight>
            </a:endParaRPr>
          </a:p>
          <a:p>
            <a:r>
              <a:rPr lang="fr-FR" sz="1100" i="1" dirty="0">
                <a:highlight>
                  <a:srgbClr val="FFFF00"/>
                </a:highlight>
              </a:rPr>
              <a:t>Devoir 3 : 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Achat Magasin ABC (partie2 - logigramme, tableau de synthèse)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4BF13-32A6-794D-9FE0-2249BC3D884E}"/>
              </a:ext>
            </a:extLst>
          </p:cNvPr>
          <p:cNvSpPr txBox="1"/>
          <p:nvPr/>
        </p:nvSpPr>
        <p:spPr>
          <a:xfrm>
            <a:off x="10630892" y="5477149"/>
            <a:ext cx="1505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Exercices de diagrammes entité-relation (DER)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55461-73A3-7C4D-B449-3780F8A0D896}"/>
              </a:ext>
            </a:extLst>
          </p:cNvPr>
          <p:cNvSpPr txBox="1"/>
          <p:nvPr/>
        </p:nvSpPr>
        <p:spPr>
          <a:xfrm>
            <a:off x="8428" y="4385804"/>
            <a:ext cx="1425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Business Process Modelling Notation (BPMN)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DD83C-5BEC-E043-87F6-17E33D7CAB81}"/>
              </a:ext>
            </a:extLst>
          </p:cNvPr>
          <p:cNvSpPr txBox="1"/>
          <p:nvPr/>
        </p:nvSpPr>
        <p:spPr>
          <a:xfrm>
            <a:off x="-13847" y="5269084"/>
            <a:ext cx="1298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Importance des bases de données dans les organisations + Conception des BD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AE35-EE1D-7443-B320-9063A3B40788}"/>
              </a:ext>
            </a:extLst>
          </p:cNvPr>
          <p:cNvSpPr txBox="1"/>
          <p:nvPr/>
        </p:nvSpPr>
        <p:spPr>
          <a:xfrm>
            <a:off x="10632641" y="4349312"/>
            <a:ext cx="1505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/>
              <a:t>Révision, Exercice BPMN  - </a:t>
            </a:r>
            <a:r>
              <a:rPr lang="fr-CA" sz="1100" i="1">
                <a:highlight>
                  <a:srgbClr val="FFFF00"/>
                </a:highlight>
              </a:rPr>
              <a:t>Devoir 5: Traçer le BPMN de GLV simplifié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390621-6152-9A46-8ACD-78BB6EAF4F20}"/>
              </a:ext>
            </a:extLst>
          </p:cNvPr>
          <p:cNvSpPr txBox="1"/>
          <p:nvPr/>
        </p:nvSpPr>
        <p:spPr>
          <a:xfrm>
            <a:off x="-10212" y="355913"/>
            <a:ext cx="1568692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</a:rPr>
              <a:t>Concepts </a:t>
            </a:r>
          </a:p>
          <a:p>
            <a:r>
              <a:rPr lang="fr-FR" sz="1200" i="1" dirty="0">
                <a:solidFill>
                  <a:schemeClr val="bg1"/>
                </a:solidFill>
              </a:rPr>
              <a:t>Abordés pendant la semaine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D8913-99DB-7F48-95CE-7D60A2F8C928}"/>
              </a:ext>
            </a:extLst>
          </p:cNvPr>
          <p:cNvSpPr txBox="1"/>
          <p:nvPr/>
        </p:nvSpPr>
        <p:spPr>
          <a:xfrm>
            <a:off x="10638366" y="522962"/>
            <a:ext cx="150585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</a:rPr>
              <a:t>Contenu des séances Zoom et </a:t>
            </a:r>
            <a:r>
              <a:rPr lang="fr-FR" sz="1200" i="1" dirty="0">
                <a:solidFill>
                  <a:srgbClr val="FFFF00"/>
                </a:solidFill>
              </a:rPr>
              <a:t>devoirs*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03F043-2BFC-7741-8FAC-B0A0D866B0DD}"/>
              </a:ext>
            </a:extLst>
          </p:cNvPr>
          <p:cNvCxnSpPr>
            <a:cxnSpLocks/>
          </p:cNvCxnSpPr>
          <p:nvPr/>
        </p:nvCxnSpPr>
        <p:spPr>
          <a:xfrm flipH="1">
            <a:off x="428625" y="2048256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2D4A8F-F216-3F4A-A168-3B13EDBAB800}"/>
              </a:ext>
            </a:extLst>
          </p:cNvPr>
          <p:cNvCxnSpPr>
            <a:cxnSpLocks/>
          </p:cNvCxnSpPr>
          <p:nvPr/>
        </p:nvCxnSpPr>
        <p:spPr>
          <a:xfrm flipH="1">
            <a:off x="438148" y="3086483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184CB5-6707-F24A-B82C-DA78A0EC39F2}"/>
              </a:ext>
            </a:extLst>
          </p:cNvPr>
          <p:cNvCxnSpPr>
            <a:cxnSpLocks/>
          </p:cNvCxnSpPr>
          <p:nvPr/>
        </p:nvCxnSpPr>
        <p:spPr>
          <a:xfrm flipH="1">
            <a:off x="423860" y="4158055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E21D82-6D4E-DE49-98FA-6008AEA61A11}"/>
              </a:ext>
            </a:extLst>
          </p:cNvPr>
          <p:cNvCxnSpPr>
            <a:cxnSpLocks/>
          </p:cNvCxnSpPr>
          <p:nvPr/>
        </p:nvCxnSpPr>
        <p:spPr>
          <a:xfrm flipH="1">
            <a:off x="428065" y="5159312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7FCC22E-E4C7-C649-8DBF-A7530C3B9199}"/>
              </a:ext>
            </a:extLst>
          </p:cNvPr>
          <p:cNvSpPr txBox="1"/>
          <p:nvPr/>
        </p:nvSpPr>
        <p:spPr>
          <a:xfrm>
            <a:off x="-12505" y="973059"/>
            <a:ext cx="1573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Processus. Activité. Diag. de contexte du processus. Type de processus. Portée. Logigramme. Tableau de synthèse des activités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F72D05-7686-DE43-9BD6-3E4642AF8C56}"/>
              </a:ext>
            </a:extLst>
          </p:cNvPr>
          <p:cNvSpPr/>
          <p:nvPr/>
        </p:nvSpPr>
        <p:spPr>
          <a:xfrm>
            <a:off x="-8942" y="341625"/>
            <a:ext cx="1567429" cy="5925683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4F019-EB92-D746-B228-F64A3AF4EC2C}"/>
              </a:ext>
            </a:extLst>
          </p:cNvPr>
          <p:cNvSpPr/>
          <p:nvPr/>
        </p:nvSpPr>
        <p:spPr>
          <a:xfrm>
            <a:off x="10614944" y="522963"/>
            <a:ext cx="1502228" cy="5744346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8EA9A0-6103-0346-8006-193B5760534F}"/>
              </a:ext>
            </a:extLst>
          </p:cNvPr>
          <p:cNvSpPr txBox="1"/>
          <p:nvPr/>
        </p:nvSpPr>
        <p:spPr>
          <a:xfrm>
            <a:off x="748181" y="6494318"/>
            <a:ext cx="10880927" cy="276999"/>
          </a:xfrm>
          <a:prstGeom prst="rect">
            <a:avLst/>
          </a:prstGeom>
          <a:solidFill>
            <a:srgbClr val="FFFF94">
              <a:alpha val="84706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i="1" dirty="0"/>
              <a:t>devoirs*: Indique la disponibilité du devoir. Nous vous rappelons que les devoirs ne sont pas à rendre. Les quiz serviront à tester si vous avez les devoirs correctement ou non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360266-B8F5-064C-9CBB-9D94BFCFC43F}"/>
              </a:ext>
            </a:extLst>
          </p:cNvPr>
          <p:cNvCxnSpPr>
            <a:cxnSpLocks/>
          </p:cNvCxnSpPr>
          <p:nvPr/>
        </p:nvCxnSpPr>
        <p:spPr>
          <a:xfrm flipH="1">
            <a:off x="11082357" y="2043490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4A9B89-9D7F-F649-84BA-727D71EB4FA6}"/>
              </a:ext>
            </a:extLst>
          </p:cNvPr>
          <p:cNvCxnSpPr>
            <a:cxnSpLocks/>
          </p:cNvCxnSpPr>
          <p:nvPr/>
        </p:nvCxnSpPr>
        <p:spPr>
          <a:xfrm flipH="1">
            <a:off x="11091880" y="3081717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F1EDE1-8A81-3241-B469-2FCA1CB68C75}"/>
              </a:ext>
            </a:extLst>
          </p:cNvPr>
          <p:cNvCxnSpPr>
            <a:cxnSpLocks/>
          </p:cNvCxnSpPr>
          <p:nvPr/>
        </p:nvCxnSpPr>
        <p:spPr>
          <a:xfrm flipH="1">
            <a:off x="11077592" y="4153289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960859-11E0-A54D-8678-BF0AA691E5D3}"/>
              </a:ext>
            </a:extLst>
          </p:cNvPr>
          <p:cNvCxnSpPr>
            <a:cxnSpLocks/>
          </p:cNvCxnSpPr>
          <p:nvPr/>
        </p:nvCxnSpPr>
        <p:spPr>
          <a:xfrm flipH="1">
            <a:off x="11081797" y="5154546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652D99-9397-8341-B996-9870AE12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3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F31A7-5864-C342-A299-556B611CBD3E}"/>
              </a:ext>
            </a:extLst>
          </p:cNvPr>
          <p:cNvSpPr txBox="1"/>
          <p:nvPr/>
        </p:nvSpPr>
        <p:spPr>
          <a:xfrm>
            <a:off x="4183886" y="2072672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9, gr.30 9h30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7645-2470-7844-9BF5-B0FA43BAEA08}"/>
              </a:ext>
            </a:extLst>
          </p:cNvPr>
          <p:cNvSpPr txBox="1"/>
          <p:nvPr/>
        </p:nvSpPr>
        <p:spPr>
          <a:xfrm>
            <a:off x="6757689" y="2072672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9, gr.50 18h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9436B-F7F6-AB4E-A49E-297A6E39617A}"/>
              </a:ext>
            </a:extLst>
          </p:cNvPr>
          <p:cNvSpPr txBox="1"/>
          <p:nvPr/>
        </p:nvSpPr>
        <p:spPr>
          <a:xfrm>
            <a:off x="1575239" y="2072672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9, gr.30 9h30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0E25B-2DCA-394D-9188-000950C490C5}"/>
              </a:ext>
            </a:extLst>
          </p:cNvPr>
          <p:cNvSpPr txBox="1"/>
          <p:nvPr/>
        </p:nvSpPr>
        <p:spPr>
          <a:xfrm>
            <a:off x="4122926" y="293830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10, gr.30 9h30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4DF44-28A8-3040-AB59-DDA2009791FF}"/>
              </a:ext>
            </a:extLst>
          </p:cNvPr>
          <p:cNvSpPr txBox="1"/>
          <p:nvPr/>
        </p:nvSpPr>
        <p:spPr>
          <a:xfrm>
            <a:off x="6757689" y="293830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10, gr.50 18h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E95A1-AB22-9140-9353-CE5B8D37C9D1}"/>
              </a:ext>
            </a:extLst>
          </p:cNvPr>
          <p:cNvSpPr txBox="1"/>
          <p:nvPr/>
        </p:nvSpPr>
        <p:spPr>
          <a:xfrm>
            <a:off x="4122926" y="385270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11, gr.30 9h30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8A008-A94C-EE46-A982-3B783F86DD63}"/>
              </a:ext>
            </a:extLst>
          </p:cNvPr>
          <p:cNvSpPr txBox="1"/>
          <p:nvPr/>
        </p:nvSpPr>
        <p:spPr>
          <a:xfrm>
            <a:off x="6757689" y="385270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11, gr.50 18h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A49CB-EEFC-7E45-85A8-343FD2F1CEB2}"/>
              </a:ext>
            </a:extLst>
          </p:cNvPr>
          <p:cNvSpPr txBox="1"/>
          <p:nvPr/>
        </p:nvSpPr>
        <p:spPr>
          <a:xfrm>
            <a:off x="1514279" y="385270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11, gr.30 9h30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BF7B3-1ACA-9E4E-B667-CD102C773749}"/>
              </a:ext>
            </a:extLst>
          </p:cNvPr>
          <p:cNvSpPr txBox="1"/>
          <p:nvPr/>
        </p:nvSpPr>
        <p:spPr>
          <a:xfrm>
            <a:off x="4122926" y="470614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12, gr.30 9h30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4CB02-8DD1-4B46-A374-5CA210A08E15}"/>
              </a:ext>
            </a:extLst>
          </p:cNvPr>
          <p:cNvSpPr txBox="1"/>
          <p:nvPr/>
        </p:nvSpPr>
        <p:spPr>
          <a:xfrm>
            <a:off x="6757689" y="470614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12, gr.50 18h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E4F72-3668-8542-A682-A4B4AC5E8282}"/>
              </a:ext>
            </a:extLst>
          </p:cNvPr>
          <p:cNvSpPr txBox="1"/>
          <p:nvPr/>
        </p:nvSpPr>
        <p:spPr>
          <a:xfrm>
            <a:off x="1526471" y="470614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12, gr.30 9h30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FC09C-D395-4040-996C-3DF70E58F92F}"/>
              </a:ext>
            </a:extLst>
          </p:cNvPr>
          <p:cNvSpPr txBox="1"/>
          <p:nvPr/>
        </p:nvSpPr>
        <p:spPr>
          <a:xfrm>
            <a:off x="1520375" y="5626640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13, gr.30 9h30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0BF40-9536-9942-B777-F36F63FD1C23}"/>
              </a:ext>
            </a:extLst>
          </p:cNvPr>
          <p:cNvSpPr txBox="1"/>
          <p:nvPr/>
        </p:nvSpPr>
        <p:spPr>
          <a:xfrm>
            <a:off x="1541021" y="2993168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10, gr.30 9h30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DAB05-6C83-524D-8A1B-4FC6C60CDA23}"/>
              </a:ext>
            </a:extLst>
          </p:cNvPr>
          <p:cNvSpPr txBox="1"/>
          <p:nvPr/>
        </p:nvSpPr>
        <p:spPr>
          <a:xfrm>
            <a:off x="8039509" y="3657601"/>
            <a:ext cx="2560319" cy="834994"/>
          </a:xfrm>
          <a:prstGeom prst="rect">
            <a:avLst/>
          </a:prstGeom>
          <a:solidFill>
            <a:srgbClr val="FFC9CD">
              <a:alpha val="37000"/>
            </a:srgbClr>
          </a:solidFill>
        </p:spPr>
        <p:txBody>
          <a:bodyPr wrap="square" lIns="72000" tIns="251999" rIns="18000" bIns="72000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Quiz 3 – Entre Samedi 21 Nov. 9h et Dimanche 22 Nov. 9h – Porte sur devoirs 5 et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4AF5B-F109-0048-8DC7-D1EE0746C608}"/>
              </a:ext>
            </a:extLst>
          </p:cNvPr>
          <p:cNvSpPr txBox="1"/>
          <p:nvPr/>
        </p:nvSpPr>
        <p:spPr>
          <a:xfrm>
            <a:off x="10599828" y="1851733"/>
            <a:ext cx="1505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Exercices sur schémas relationnels, normalisation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Devoir 6: Création d’une BD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995E7-0519-F046-B9C6-813EDB26963E}"/>
              </a:ext>
            </a:extLst>
          </p:cNvPr>
          <p:cNvSpPr txBox="1"/>
          <p:nvPr/>
        </p:nvSpPr>
        <p:spPr>
          <a:xfrm>
            <a:off x="61524" y="1928687"/>
            <a:ext cx="1496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Usages organisationnels  des bases de données + Intelligence d’affaire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6B0AD-5337-D140-BCA8-F8EE07B039A3}"/>
              </a:ext>
            </a:extLst>
          </p:cNvPr>
          <p:cNvSpPr txBox="1"/>
          <p:nvPr/>
        </p:nvSpPr>
        <p:spPr>
          <a:xfrm>
            <a:off x="33495" y="2868267"/>
            <a:ext cx="1428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/>
              <a:t>Intelligence d'affaires (suite) et </a:t>
            </a:r>
          </a:p>
          <a:p>
            <a:r>
              <a:rPr lang="fr-FR" sz="1100" i="1"/>
              <a:t>Réseaux et SI/TIC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D646A-F297-8640-A92B-16EEF49DD82A}"/>
              </a:ext>
            </a:extLst>
          </p:cNvPr>
          <p:cNvSpPr txBox="1"/>
          <p:nvPr/>
        </p:nvSpPr>
        <p:spPr>
          <a:xfrm>
            <a:off x="10599827" y="3749361"/>
            <a:ext cx="1505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À déterminer par l’enseignant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Devoir 7 : Tableau</a:t>
            </a:r>
            <a:r>
              <a:rPr lang="fr-FR" sz="1100" i="1" baseline="30000" dirty="0">
                <a:highlight>
                  <a:srgbClr val="FFFF00"/>
                </a:highlight>
              </a:rPr>
              <a:t>TM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00D97-8E4F-064D-AFA8-5195F7C2957F}"/>
              </a:ext>
            </a:extLst>
          </p:cNvPr>
          <p:cNvSpPr txBox="1"/>
          <p:nvPr/>
        </p:nvSpPr>
        <p:spPr>
          <a:xfrm>
            <a:off x="10638365" y="4510646"/>
            <a:ext cx="1505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À déterminer par l’enseignant</a:t>
            </a:r>
          </a:p>
          <a:p>
            <a:r>
              <a:rPr lang="fr-FR" sz="1100" i="1" dirty="0">
                <a:highlight>
                  <a:srgbClr val="FFFF00"/>
                </a:highlight>
              </a:rPr>
              <a:t>Devoir 8 : Les tableaux croisés dynamiques dans Excel + analyse prédictive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41916-A8B5-1C4F-B436-0459E6381F8E}"/>
              </a:ext>
            </a:extLst>
          </p:cNvPr>
          <p:cNvSpPr txBox="1"/>
          <p:nvPr/>
        </p:nvSpPr>
        <p:spPr>
          <a:xfrm>
            <a:off x="33494" y="3754193"/>
            <a:ext cx="1445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Typologie des SI et usages à travers l’organisation</a:t>
            </a:r>
            <a:endParaRPr lang="en-CA" sz="11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D88DE-249B-784F-873D-324F9A9B44FF}"/>
              </a:ext>
            </a:extLst>
          </p:cNvPr>
          <p:cNvSpPr txBox="1"/>
          <p:nvPr/>
        </p:nvSpPr>
        <p:spPr>
          <a:xfrm>
            <a:off x="28568" y="4534687"/>
            <a:ext cx="110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Commerce électronique, sécurité et éthique</a:t>
            </a:r>
            <a:endParaRPr lang="en-CA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6FA18-F418-D04A-87F9-54840450A2E6}"/>
              </a:ext>
            </a:extLst>
          </p:cNvPr>
          <p:cNvSpPr txBox="1"/>
          <p:nvPr/>
        </p:nvSpPr>
        <p:spPr>
          <a:xfrm>
            <a:off x="42856" y="5512336"/>
            <a:ext cx="11631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Gestion de la fonction SI dans l’organisation</a:t>
            </a:r>
            <a:endParaRPr lang="en-CA" sz="11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212B0-632D-A047-880F-572EC4F53D99}"/>
              </a:ext>
            </a:extLst>
          </p:cNvPr>
          <p:cNvSpPr txBox="1"/>
          <p:nvPr/>
        </p:nvSpPr>
        <p:spPr>
          <a:xfrm>
            <a:off x="-10212" y="355913"/>
            <a:ext cx="1568692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Concepts </a:t>
            </a:r>
          </a:p>
          <a:p>
            <a:r>
              <a:rPr lang="fr-FR" sz="1200" dirty="0">
                <a:solidFill>
                  <a:schemeClr val="bg1"/>
                </a:solidFill>
              </a:rPr>
              <a:t>Abordés pendant la semaine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CBFE4-0A93-6045-AC26-D059315093E4}"/>
              </a:ext>
            </a:extLst>
          </p:cNvPr>
          <p:cNvSpPr txBox="1"/>
          <p:nvPr/>
        </p:nvSpPr>
        <p:spPr>
          <a:xfrm>
            <a:off x="10624078" y="537250"/>
            <a:ext cx="150585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Contenu des séances Zoom et </a:t>
            </a:r>
            <a:r>
              <a:rPr lang="fr-FR" sz="1200" dirty="0">
                <a:solidFill>
                  <a:srgbClr val="FFFF00"/>
                </a:solidFill>
              </a:rPr>
              <a:t>devoirs*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A7E705-52E6-8C4C-9706-59AF2E58F006}"/>
              </a:ext>
            </a:extLst>
          </p:cNvPr>
          <p:cNvCxnSpPr>
            <a:cxnSpLocks/>
          </p:cNvCxnSpPr>
          <p:nvPr/>
        </p:nvCxnSpPr>
        <p:spPr>
          <a:xfrm flipH="1">
            <a:off x="428625" y="1891090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295A0A-2F0F-7B4C-A88D-F872E26E79ED}"/>
              </a:ext>
            </a:extLst>
          </p:cNvPr>
          <p:cNvCxnSpPr>
            <a:cxnSpLocks/>
          </p:cNvCxnSpPr>
          <p:nvPr/>
        </p:nvCxnSpPr>
        <p:spPr>
          <a:xfrm flipH="1">
            <a:off x="438148" y="2729288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38A796-EFCF-0945-8617-993A5DF7E6FD}"/>
              </a:ext>
            </a:extLst>
          </p:cNvPr>
          <p:cNvCxnSpPr>
            <a:cxnSpLocks/>
          </p:cNvCxnSpPr>
          <p:nvPr/>
        </p:nvCxnSpPr>
        <p:spPr>
          <a:xfrm flipH="1">
            <a:off x="423860" y="3615119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CDD26D-F5CD-1641-B9BC-DFF32212A4F4}"/>
              </a:ext>
            </a:extLst>
          </p:cNvPr>
          <p:cNvCxnSpPr>
            <a:cxnSpLocks/>
          </p:cNvCxnSpPr>
          <p:nvPr/>
        </p:nvCxnSpPr>
        <p:spPr>
          <a:xfrm flipH="1">
            <a:off x="428065" y="4502074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9A2A59-7AE7-5D41-A12D-C84D2DA33A35}"/>
              </a:ext>
            </a:extLst>
          </p:cNvPr>
          <p:cNvCxnSpPr>
            <a:cxnSpLocks/>
          </p:cNvCxnSpPr>
          <p:nvPr/>
        </p:nvCxnSpPr>
        <p:spPr>
          <a:xfrm flipH="1">
            <a:off x="11025203" y="1872030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CFE7D5-369C-AC40-B9A6-45A5BEA31533}"/>
              </a:ext>
            </a:extLst>
          </p:cNvPr>
          <p:cNvCxnSpPr>
            <a:cxnSpLocks/>
          </p:cNvCxnSpPr>
          <p:nvPr/>
        </p:nvCxnSpPr>
        <p:spPr>
          <a:xfrm flipH="1">
            <a:off x="11034726" y="2753089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A93CE-2DA2-A14A-A99B-18898C61E6B5}"/>
              </a:ext>
            </a:extLst>
          </p:cNvPr>
          <p:cNvCxnSpPr>
            <a:cxnSpLocks/>
          </p:cNvCxnSpPr>
          <p:nvPr/>
        </p:nvCxnSpPr>
        <p:spPr>
          <a:xfrm flipH="1">
            <a:off x="11020438" y="3653213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7CE7B4-0758-A448-AE9F-B63A2715C3B5}"/>
              </a:ext>
            </a:extLst>
          </p:cNvPr>
          <p:cNvCxnSpPr>
            <a:cxnSpLocks/>
          </p:cNvCxnSpPr>
          <p:nvPr/>
        </p:nvCxnSpPr>
        <p:spPr>
          <a:xfrm flipH="1">
            <a:off x="11024643" y="4497304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1F64B2-294E-9643-9206-8DFB6807F477}"/>
              </a:ext>
            </a:extLst>
          </p:cNvPr>
          <p:cNvCxnSpPr>
            <a:cxnSpLocks/>
          </p:cNvCxnSpPr>
          <p:nvPr/>
        </p:nvCxnSpPr>
        <p:spPr>
          <a:xfrm flipH="1">
            <a:off x="409011" y="5368845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2FC343-1DE1-5446-B478-17AF18F08553}"/>
              </a:ext>
            </a:extLst>
          </p:cNvPr>
          <p:cNvSpPr txBox="1"/>
          <p:nvPr/>
        </p:nvSpPr>
        <p:spPr>
          <a:xfrm>
            <a:off x="748181" y="6494318"/>
            <a:ext cx="10880927" cy="276999"/>
          </a:xfrm>
          <a:prstGeom prst="rect">
            <a:avLst/>
          </a:prstGeom>
          <a:solidFill>
            <a:srgbClr val="FFFF94">
              <a:alpha val="84706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i="1" dirty="0"/>
              <a:t>devoirs*: Indique la disponibilité du devoir. Nous vous rappelons que les devoirs ne sont pas à rendre. Les quiz serviront à tester si vous avez les devoirs correctement ou non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3B04E1-81CA-474D-87A9-1E5200F22BE8}"/>
              </a:ext>
            </a:extLst>
          </p:cNvPr>
          <p:cNvSpPr/>
          <p:nvPr/>
        </p:nvSpPr>
        <p:spPr>
          <a:xfrm>
            <a:off x="-23229" y="341625"/>
            <a:ext cx="1567429" cy="5925683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1E4FF-11D3-5741-93AB-B2E1E49BA8C3}"/>
              </a:ext>
            </a:extLst>
          </p:cNvPr>
          <p:cNvSpPr/>
          <p:nvPr/>
        </p:nvSpPr>
        <p:spPr>
          <a:xfrm>
            <a:off x="10629230" y="522963"/>
            <a:ext cx="1502228" cy="5744346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851B5C-C064-E547-AA94-0E388135F38C}"/>
              </a:ext>
            </a:extLst>
          </p:cNvPr>
          <p:cNvSpPr txBox="1"/>
          <p:nvPr/>
        </p:nvSpPr>
        <p:spPr>
          <a:xfrm>
            <a:off x="10610719" y="2802882"/>
            <a:ext cx="1505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Exercices sur diagrammes ER, schémas relationnels, normalisation</a:t>
            </a:r>
          </a:p>
        </p:txBody>
      </p:sp>
    </p:spTree>
    <p:extLst>
      <p:ext uri="{BB962C8B-B14F-4D97-AF65-F5344CB8AC3E}">
        <p14:creationId xmlns:p14="http://schemas.microsoft.com/office/powerpoint/2010/main" val="7693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5DDC42-0D6F-924A-8F3F-3E498F54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-1"/>
            <a:ext cx="970121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597FE-7488-B244-83CB-E687B40BB9FB}"/>
              </a:ext>
            </a:extLst>
          </p:cNvPr>
          <p:cNvSpPr txBox="1"/>
          <p:nvPr/>
        </p:nvSpPr>
        <p:spPr>
          <a:xfrm>
            <a:off x="4133022" y="1296958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13, gr.30 9h30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792F6-8716-F642-969D-04BE7F765508}"/>
              </a:ext>
            </a:extLst>
          </p:cNvPr>
          <p:cNvSpPr txBox="1"/>
          <p:nvPr/>
        </p:nvSpPr>
        <p:spPr>
          <a:xfrm>
            <a:off x="6743401" y="129695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13, gr.50 18h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CB964-9F31-C945-B4B7-ABFDE5B8D107}"/>
              </a:ext>
            </a:extLst>
          </p:cNvPr>
          <p:cNvSpPr txBox="1"/>
          <p:nvPr/>
        </p:nvSpPr>
        <p:spPr>
          <a:xfrm>
            <a:off x="4120830" y="2357662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14, gr.30 9h30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A2D46-367E-B345-9247-6E4D191E36E2}"/>
              </a:ext>
            </a:extLst>
          </p:cNvPr>
          <p:cNvSpPr txBox="1"/>
          <p:nvPr/>
        </p:nvSpPr>
        <p:spPr>
          <a:xfrm>
            <a:off x="6743401" y="2357662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14, gr.50 18h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7A341-E8DD-4A49-B6D9-BB18F6DCCA3B}"/>
              </a:ext>
            </a:extLst>
          </p:cNvPr>
          <p:cNvSpPr txBox="1"/>
          <p:nvPr/>
        </p:nvSpPr>
        <p:spPr>
          <a:xfrm>
            <a:off x="1526733" y="2412526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Zoom 14, gr.30 9h30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CE09D-8D91-9746-824D-61958104DB47}"/>
              </a:ext>
            </a:extLst>
          </p:cNvPr>
          <p:cNvSpPr txBox="1"/>
          <p:nvPr/>
        </p:nvSpPr>
        <p:spPr>
          <a:xfrm>
            <a:off x="9344023" y="3100468"/>
            <a:ext cx="1285871" cy="1029234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txBody>
          <a:bodyPr wrap="square" tIns="288000" rIns="36000" bIns="396000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Examen Final – 20 déc. 14:00 à 17:00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183BF-06B9-104D-865C-CBA881FDAAF0}"/>
              </a:ext>
            </a:extLst>
          </p:cNvPr>
          <p:cNvSpPr txBox="1"/>
          <p:nvPr/>
        </p:nvSpPr>
        <p:spPr>
          <a:xfrm>
            <a:off x="8025220" y="1029316"/>
            <a:ext cx="2594625" cy="980402"/>
          </a:xfrm>
          <a:prstGeom prst="rect">
            <a:avLst/>
          </a:prstGeom>
          <a:solidFill>
            <a:srgbClr val="FFC9CD">
              <a:alpha val="37000"/>
            </a:srgbClr>
          </a:solidFill>
        </p:spPr>
        <p:txBody>
          <a:bodyPr wrap="square" tIns="288000" rIns="36000" bIns="180000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Quiz 4 (15 minutes) – Entre Samedi 5 Déc. 9h et Dimanche 5 Déc. 9h – Porte sur les devoirs 7 et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2266C-8DD1-5146-9B11-8192D65B10D2}"/>
              </a:ext>
            </a:extLst>
          </p:cNvPr>
          <p:cNvSpPr txBox="1"/>
          <p:nvPr/>
        </p:nvSpPr>
        <p:spPr>
          <a:xfrm>
            <a:off x="10968" y="2252573"/>
            <a:ext cx="156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Gestion de la fonction SI et Révision BPMN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17B14-7D3E-9C40-B75D-3BC83DDD1561}"/>
              </a:ext>
            </a:extLst>
          </p:cNvPr>
          <p:cNvSpPr txBox="1"/>
          <p:nvPr/>
        </p:nvSpPr>
        <p:spPr>
          <a:xfrm>
            <a:off x="10648423" y="2213558"/>
            <a:ext cx="1505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Révision + Exercices ERD, schémas relationnels et BPMN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5E98D-AA2D-B64D-833B-7C304201FB91}"/>
              </a:ext>
            </a:extLst>
          </p:cNvPr>
          <p:cNvSpPr txBox="1"/>
          <p:nvPr/>
        </p:nvSpPr>
        <p:spPr>
          <a:xfrm>
            <a:off x="-10212" y="370201"/>
            <a:ext cx="1568692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Concepts </a:t>
            </a:r>
          </a:p>
          <a:p>
            <a:r>
              <a:rPr lang="fr-FR" sz="1200" dirty="0">
                <a:solidFill>
                  <a:schemeClr val="bg1"/>
                </a:solidFill>
              </a:rPr>
              <a:t>Abordés pendant la semaine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C5A54-63FF-6744-BD95-3CAAF97FEB02}"/>
              </a:ext>
            </a:extLst>
          </p:cNvPr>
          <p:cNvSpPr txBox="1"/>
          <p:nvPr/>
        </p:nvSpPr>
        <p:spPr>
          <a:xfrm>
            <a:off x="10624078" y="537250"/>
            <a:ext cx="150585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Contenu des séances Zoom et </a:t>
            </a:r>
            <a:r>
              <a:rPr lang="fr-FR" sz="1200" dirty="0">
                <a:solidFill>
                  <a:srgbClr val="FFFF00"/>
                </a:solidFill>
              </a:rPr>
              <a:t>devoirs*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519964-3143-084B-B02B-E81C205892CC}"/>
              </a:ext>
            </a:extLst>
          </p:cNvPr>
          <p:cNvCxnSpPr>
            <a:cxnSpLocks/>
          </p:cNvCxnSpPr>
          <p:nvPr/>
        </p:nvCxnSpPr>
        <p:spPr>
          <a:xfrm flipH="1">
            <a:off x="428625" y="2048256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350FD4-5941-8943-B36C-8C9C9EE3643F}"/>
              </a:ext>
            </a:extLst>
          </p:cNvPr>
          <p:cNvCxnSpPr>
            <a:cxnSpLocks/>
          </p:cNvCxnSpPr>
          <p:nvPr/>
        </p:nvCxnSpPr>
        <p:spPr>
          <a:xfrm flipH="1">
            <a:off x="438148" y="3086483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C27BA4-3BF3-EE40-AC1E-1C4F9219B02C}"/>
              </a:ext>
            </a:extLst>
          </p:cNvPr>
          <p:cNvSpPr txBox="1"/>
          <p:nvPr/>
        </p:nvSpPr>
        <p:spPr>
          <a:xfrm>
            <a:off x="748181" y="6494318"/>
            <a:ext cx="10880927" cy="276999"/>
          </a:xfrm>
          <a:prstGeom prst="rect">
            <a:avLst/>
          </a:prstGeom>
          <a:solidFill>
            <a:srgbClr val="FFFF94">
              <a:alpha val="84706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i="1" dirty="0"/>
              <a:t>devoirs*: Indique la disponibilité du devoir. Nous vous rappelons que les devoirs ne sont pas à rendre. Les quiz serviront à tester si vous avez les devoirs correctement ou non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4F868-4E6B-9245-BA10-102BB2FD95EC}"/>
              </a:ext>
            </a:extLst>
          </p:cNvPr>
          <p:cNvSpPr/>
          <p:nvPr/>
        </p:nvSpPr>
        <p:spPr>
          <a:xfrm>
            <a:off x="-7467" y="398615"/>
            <a:ext cx="1567429" cy="5925683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1B3CF-D9A2-294F-8E38-8E4EBFE2BFA5}"/>
              </a:ext>
            </a:extLst>
          </p:cNvPr>
          <p:cNvSpPr txBox="1"/>
          <p:nvPr/>
        </p:nvSpPr>
        <p:spPr>
          <a:xfrm>
            <a:off x="-1" y="1156401"/>
            <a:ext cx="1526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i="1" dirty="0"/>
              <a:t>Gestion de la fonction SI dans l’organisation</a:t>
            </a:r>
            <a:endParaRPr lang="en-CA" sz="11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9C6E0-2EC8-B348-9D27-6EDB0CCCB13F}"/>
              </a:ext>
            </a:extLst>
          </p:cNvPr>
          <p:cNvSpPr txBox="1"/>
          <p:nvPr/>
        </p:nvSpPr>
        <p:spPr>
          <a:xfrm>
            <a:off x="10609789" y="1236986"/>
            <a:ext cx="1505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À déterminer par l’enseignant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A10535-A7AE-5B4E-B37A-BC05F9D49BEB}"/>
              </a:ext>
            </a:extLst>
          </p:cNvPr>
          <p:cNvSpPr/>
          <p:nvPr/>
        </p:nvSpPr>
        <p:spPr>
          <a:xfrm>
            <a:off x="10629238" y="522963"/>
            <a:ext cx="1502228" cy="5744346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DC1F57-356F-674B-ADE6-03C0912613B0}"/>
              </a:ext>
            </a:extLst>
          </p:cNvPr>
          <p:cNvCxnSpPr>
            <a:cxnSpLocks/>
          </p:cNvCxnSpPr>
          <p:nvPr/>
        </p:nvCxnSpPr>
        <p:spPr>
          <a:xfrm flipH="1">
            <a:off x="11149601" y="2029286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2340AA-2931-DB40-A80C-5CA901CB993D}"/>
              </a:ext>
            </a:extLst>
          </p:cNvPr>
          <p:cNvCxnSpPr>
            <a:cxnSpLocks/>
          </p:cNvCxnSpPr>
          <p:nvPr/>
        </p:nvCxnSpPr>
        <p:spPr>
          <a:xfrm flipH="1">
            <a:off x="11159124" y="3067513"/>
            <a:ext cx="51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0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996</Words>
  <Application>Microsoft Macintosh PowerPoint</Application>
  <PresentationFormat>Widescreen</PresentationFormat>
  <Paragraphs>111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Calendrier Hebdomadaire  Automne 2020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Calendrier  Automne 2020</dc:title>
  <dc:creator>Tomiuk, Daniel</dc:creator>
  <cp:lastModifiedBy>Tomiuk, Daniel</cp:lastModifiedBy>
  <cp:revision>61</cp:revision>
  <dcterms:created xsi:type="dcterms:W3CDTF">2020-09-01T19:23:37Z</dcterms:created>
  <dcterms:modified xsi:type="dcterms:W3CDTF">2020-09-07T15:49:04Z</dcterms:modified>
</cp:coreProperties>
</file>