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86" r:id="rId1"/>
  </p:sldMasterIdLst>
  <p:notesMasterIdLst>
    <p:notesMasterId r:id="rId42"/>
  </p:notesMasterIdLst>
  <p:handoutMasterIdLst>
    <p:handoutMasterId r:id="rId43"/>
  </p:handoutMasterIdLst>
  <p:sldIdLst>
    <p:sldId id="256" r:id="rId2"/>
    <p:sldId id="365" r:id="rId3"/>
    <p:sldId id="366" r:id="rId4"/>
    <p:sldId id="375" r:id="rId5"/>
    <p:sldId id="364" r:id="rId6"/>
    <p:sldId id="411" r:id="rId7"/>
    <p:sldId id="412" r:id="rId8"/>
    <p:sldId id="385" r:id="rId9"/>
    <p:sldId id="392" r:id="rId10"/>
    <p:sldId id="410" r:id="rId11"/>
    <p:sldId id="418" r:id="rId12"/>
    <p:sldId id="414" r:id="rId13"/>
    <p:sldId id="419" r:id="rId14"/>
    <p:sldId id="416" r:id="rId15"/>
    <p:sldId id="386" r:id="rId16"/>
    <p:sldId id="398" r:id="rId17"/>
    <p:sldId id="399" r:id="rId18"/>
    <p:sldId id="314" r:id="rId19"/>
    <p:sldId id="378" r:id="rId20"/>
    <p:sldId id="379" r:id="rId21"/>
    <p:sldId id="400" r:id="rId22"/>
    <p:sldId id="401" r:id="rId23"/>
    <p:sldId id="402" r:id="rId24"/>
    <p:sldId id="403" r:id="rId25"/>
    <p:sldId id="404" r:id="rId26"/>
    <p:sldId id="405" r:id="rId27"/>
    <p:sldId id="406" r:id="rId28"/>
    <p:sldId id="409" r:id="rId29"/>
    <p:sldId id="420" r:id="rId30"/>
    <p:sldId id="407" r:id="rId31"/>
    <p:sldId id="397" r:id="rId32"/>
    <p:sldId id="395" r:id="rId33"/>
    <p:sldId id="421" r:id="rId34"/>
    <p:sldId id="422" r:id="rId35"/>
    <p:sldId id="413" r:id="rId36"/>
    <p:sldId id="427" r:id="rId37"/>
    <p:sldId id="429" r:id="rId38"/>
    <p:sldId id="428" r:id="rId39"/>
    <p:sldId id="430" r:id="rId40"/>
    <p:sldId id="426" r:id="rId4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D8D8D8"/>
    <a:srgbClr val="0066CC"/>
    <a:srgbClr val="FFFBC1"/>
    <a:srgbClr val="0172B2"/>
    <a:srgbClr val="000000"/>
    <a:srgbClr val="800000"/>
    <a:srgbClr val="9900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91422" autoAdjust="0"/>
  </p:normalViewPr>
  <p:slideViewPr>
    <p:cSldViewPr snapToGrid="0" snapToObjects="1">
      <p:cViewPr varScale="1">
        <p:scale>
          <a:sx n="96" d="100"/>
          <a:sy n="96" d="100"/>
        </p:scale>
        <p:origin x="186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12" d="100"/>
          <a:sy n="112" d="100"/>
        </p:scale>
        <p:origin x="-421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969EE6-AF1D-9A4D-8B04-A6737957E4B6}" type="slidenum">
              <a:rPr lang="fr-CA" smtClean="0"/>
              <a:t>‹#›</a:t>
            </a:fld>
            <a:endParaRPr lang="fr-CA"/>
          </a:p>
        </p:txBody>
      </p:sp>
    </p:spTree>
    <p:extLst>
      <p:ext uri="{BB962C8B-B14F-4D97-AF65-F5344CB8AC3E}">
        <p14:creationId xmlns:p14="http://schemas.microsoft.com/office/powerpoint/2010/main" val="3179077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A9BA51-23E3-3344-8B08-CB51C5DB5E0C}" type="slidenum">
              <a:rPr lang="fr-CA" smtClean="0"/>
              <a:t>‹#›</a:t>
            </a:fld>
            <a:endParaRPr lang="fr-CA"/>
          </a:p>
        </p:txBody>
      </p:sp>
    </p:spTree>
    <p:extLst>
      <p:ext uri="{BB962C8B-B14F-4D97-AF65-F5344CB8AC3E}">
        <p14:creationId xmlns:p14="http://schemas.microsoft.com/office/powerpoint/2010/main" val="25389772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fr-FR" dirty="0"/>
              <a:t>Présenter les objectifs du cours</a:t>
            </a:r>
          </a:p>
        </p:txBody>
      </p:sp>
      <p:sp>
        <p:nvSpPr>
          <p:cNvPr id="4" name="Espace réservé du numéro de diapositive 3"/>
          <p:cNvSpPr>
            <a:spLocks noGrp="1"/>
          </p:cNvSpPr>
          <p:nvPr>
            <p:ph type="sldNum" sz="quarter" idx="10"/>
          </p:nvPr>
        </p:nvSpPr>
        <p:spPr/>
        <p:txBody>
          <a:bodyPr/>
          <a:lstStyle/>
          <a:p>
            <a:fld id="{88A9BA51-23E3-3344-8B08-CB51C5DB5E0C}" type="slidenum">
              <a:rPr lang="fr-CA" smtClean="0"/>
              <a:t>3</a:t>
            </a:fld>
            <a:endParaRPr lang="fr-CA"/>
          </a:p>
        </p:txBody>
      </p:sp>
    </p:spTree>
    <p:extLst>
      <p:ext uri="{BB962C8B-B14F-4D97-AF65-F5344CB8AC3E}">
        <p14:creationId xmlns:p14="http://schemas.microsoft.com/office/powerpoint/2010/main" val="1179464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9BA51-23E3-3344-8B08-CB51C5DB5E0C}" type="slidenum">
              <a:rPr lang="fr-CA" smtClean="0"/>
              <a:t>40</a:t>
            </a:fld>
            <a:endParaRPr lang="fr-CA"/>
          </a:p>
        </p:txBody>
      </p:sp>
    </p:spTree>
    <p:extLst>
      <p:ext uri="{BB962C8B-B14F-4D97-AF65-F5344CB8AC3E}">
        <p14:creationId xmlns:p14="http://schemas.microsoft.com/office/powerpoint/2010/main" val="382073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9BA51-23E3-3344-8B08-CB51C5DB5E0C}" type="slidenum">
              <a:rPr lang="fr-CA" smtClean="0"/>
              <a:t>11</a:t>
            </a:fld>
            <a:endParaRPr lang="fr-CA"/>
          </a:p>
        </p:txBody>
      </p:sp>
    </p:spTree>
    <p:extLst>
      <p:ext uri="{BB962C8B-B14F-4D97-AF65-F5344CB8AC3E}">
        <p14:creationId xmlns:p14="http://schemas.microsoft.com/office/powerpoint/2010/main" val="397149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9BA51-23E3-3344-8B08-CB51C5DB5E0C}" type="slidenum">
              <a:rPr lang="fr-CA" smtClean="0"/>
              <a:t>12</a:t>
            </a:fld>
            <a:endParaRPr lang="fr-CA"/>
          </a:p>
        </p:txBody>
      </p:sp>
    </p:spTree>
    <p:extLst>
      <p:ext uri="{BB962C8B-B14F-4D97-AF65-F5344CB8AC3E}">
        <p14:creationId xmlns:p14="http://schemas.microsoft.com/office/powerpoint/2010/main" val="256748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fr-FR" dirty="0"/>
              <a:t>Présenter les thèmes ainsi que les séances</a:t>
            </a:r>
          </a:p>
        </p:txBody>
      </p:sp>
      <p:sp>
        <p:nvSpPr>
          <p:cNvPr id="4" name="Espace réservé du numéro de diapositive 3"/>
          <p:cNvSpPr>
            <a:spLocks noGrp="1"/>
          </p:cNvSpPr>
          <p:nvPr>
            <p:ph type="sldNum" sz="quarter" idx="10"/>
          </p:nvPr>
        </p:nvSpPr>
        <p:spPr/>
        <p:txBody>
          <a:bodyPr/>
          <a:lstStyle/>
          <a:p>
            <a:fld id="{88A9BA51-23E3-3344-8B08-CB51C5DB5E0C}" type="slidenum">
              <a:rPr lang="fr-CA" smtClean="0"/>
              <a:t>16</a:t>
            </a:fld>
            <a:endParaRPr lang="fr-CA"/>
          </a:p>
        </p:txBody>
      </p:sp>
    </p:spTree>
    <p:extLst>
      <p:ext uri="{BB962C8B-B14F-4D97-AF65-F5344CB8AC3E}">
        <p14:creationId xmlns:p14="http://schemas.microsoft.com/office/powerpoint/2010/main" val="336767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endParaRPr lang="fr-FR" dirty="0"/>
          </a:p>
        </p:txBody>
      </p:sp>
      <p:sp>
        <p:nvSpPr>
          <p:cNvPr id="4" name="Espace réservé du numéro de diapositive 3"/>
          <p:cNvSpPr>
            <a:spLocks noGrp="1"/>
          </p:cNvSpPr>
          <p:nvPr>
            <p:ph type="sldNum" sz="quarter" idx="10"/>
          </p:nvPr>
        </p:nvSpPr>
        <p:spPr/>
        <p:txBody>
          <a:bodyPr/>
          <a:lstStyle/>
          <a:p>
            <a:fld id="{88A9BA51-23E3-3344-8B08-CB51C5DB5E0C}" type="slidenum">
              <a:rPr lang="fr-CA" smtClean="0"/>
              <a:t>18</a:t>
            </a:fld>
            <a:endParaRPr lang="fr-CA"/>
          </a:p>
        </p:txBody>
      </p:sp>
    </p:spTree>
    <p:extLst>
      <p:ext uri="{BB962C8B-B14F-4D97-AF65-F5344CB8AC3E}">
        <p14:creationId xmlns:p14="http://schemas.microsoft.com/office/powerpoint/2010/main" val="264172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8A9BA51-23E3-3344-8B08-CB51C5DB5E0C}" type="slidenum">
              <a:rPr lang="fr-CA" smtClean="0"/>
              <a:t>23</a:t>
            </a:fld>
            <a:endParaRPr lang="fr-CA"/>
          </a:p>
        </p:txBody>
      </p:sp>
    </p:spTree>
    <p:extLst>
      <p:ext uri="{BB962C8B-B14F-4D97-AF65-F5344CB8AC3E}">
        <p14:creationId xmlns:p14="http://schemas.microsoft.com/office/powerpoint/2010/main" val="38053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8A9BA51-23E3-3344-8B08-CB51C5DB5E0C}" type="slidenum">
              <a:rPr lang="fr-CA" smtClean="0"/>
              <a:t>24</a:t>
            </a:fld>
            <a:endParaRPr lang="fr-CA"/>
          </a:p>
        </p:txBody>
      </p:sp>
    </p:spTree>
    <p:extLst>
      <p:ext uri="{BB962C8B-B14F-4D97-AF65-F5344CB8AC3E}">
        <p14:creationId xmlns:p14="http://schemas.microsoft.com/office/powerpoint/2010/main" val="143933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8A9BA51-23E3-3344-8B08-CB51C5DB5E0C}" type="slidenum">
              <a:rPr lang="fr-CA" smtClean="0"/>
              <a:t>25</a:t>
            </a:fld>
            <a:endParaRPr lang="fr-CA"/>
          </a:p>
        </p:txBody>
      </p:sp>
    </p:spTree>
    <p:extLst>
      <p:ext uri="{BB962C8B-B14F-4D97-AF65-F5344CB8AC3E}">
        <p14:creationId xmlns:p14="http://schemas.microsoft.com/office/powerpoint/2010/main" val="143933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8A9BA51-23E3-3344-8B08-CB51C5DB5E0C}" type="slidenum">
              <a:rPr lang="fr-CA" smtClean="0"/>
              <a:t>27</a:t>
            </a:fld>
            <a:endParaRPr lang="fr-CA"/>
          </a:p>
        </p:txBody>
      </p:sp>
    </p:spTree>
    <p:extLst>
      <p:ext uri="{BB962C8B-B14F-4D97-AF65-F5344CB8AC3E}">
        <p14:creationId xmlns:p14="http://schemas.microsoft.com/office/powerpoint/2010/main" val="3941493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1423345"/>
            <a:ext cx="7772400" cy="754355"/>
          </a:xfrm>
          <a:prstGeom prst="rect">
            <a:avLst/>
          </a:prstGeom>
        </p:spPr>
        <p:txBody>
          <a:bodyPr/>
          <a:lstStyle>
            <a:lvl1pPr algn="l">
              <a:defRPr>
                <a:solidFill>
                  <a:schemeClr val="tx1"/>
                </a:solidFill>
              </a:defRPr>
            </a:lvl1pPr>
          </a:lstStyle>
          <a:p>
            <a:r>
              <a:rPr lang="fr-CA" dirty="0"/>
              <a:t>Nom du thème ou sous-thème</a:t>
            </a:r>
          </a:p>
        </p:txBody>
      </p:sp>
      <p:sp>
        <p:nvSpPr>
          <p:cNvPr id="3" name="Sous-titre 2"/>
          <p:cNvSpPr>
            <a:spLocks noGrp="1"/>
          </p:cNvSpPr>
          <p:nvPr>
            <p:ph type="subTitle" idx="1" hasCustomPrompt="1"/>
          </p:nvPr>
        </p:nvSpPr>
        <p:spPr>
          <a:xfrm>
            <a:off x="1371600" y="3230831"/>
            <a:ext cx="6516094" cy="2653134"/>
          </a:xfrm>
          <a:prstGeom prst="rect">
            <a:avLst/>
          </a:prstGeo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dirty="0"/>
              <a:t>(diapo pour le début… </a:t>
            </a:r>
            <a:br>
              <a:rPr lang="fr-CA" dirty="0"/>
            </a:br>
            <a:r>
              <a:rPr lang="fr-CA" dirty="0"/>
              <a:t>ce texte n’</a:t>
            </a:r>
            <a:r>
              <a:rPr lang="fr-CA" dirty="0" err="1"/>
              <a:t>apparaitra</a:t>
            </a:r>
            <a:r>
              <a:rPr lang="fr-CA" dirty="0"/>
              <a:t> pas si vous n’inscrivez rien… vous pouvez mettre un espace pour vous en </a:t>
            </a:r>
            <a:r>
              <a:rPr lang="fr-CA" dirty="0" err="1"/>
              <a:t>débarasser</a:t>
            </a:r>
            <a:r>
              <a:rPr lang="fr-CA" dirty="0"/>
              <a:t>)</a:t>
            </a:r>
          </a:p>
        </p:txBody>
      </p:sp>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6977" y="160285"/>
            <a:ext cx="1838257" cy="316793"/>
          </a:xfrm>
          <a:prstGeom prst="rect">
            <a:avLst/>
          </a:prstGeom>
        </p:spPr>
      </p:pic>
      <p:cxnSp>
        <p:nvCxnSpPr>
          <p:cNvPr id="5" name="Connecteur droit 4"/>
          <p:cNvCxnSpPr/>
          <p:nvPr userDrawn="1"/>
        </p:nvCxnSpPr>
        <p:spPr>
          <a:xfrm>
            <a:off x="3996267" y="6447851"/>
            <a:ext cx="120226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774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6" name="Titre 1"/>
          <p:cNvSpPr>
            <a:spLocks noGrp="1"/>
          </p:cNvSpPr>
          <p:nvPr>
            <p:ph type="ctrTitle" hasCustomPrompt="1"/>
          </p:nvPr>
        </p:nvSpPr>
        <p:spPr>
          <a:xfrm>
            <a:off x="685800" y="1423345"/>
            <a:ext cx="7772400" cy="754355"/>
          </a:xfrm>
          <a:prstGeom prst="rect">
            <a:avLst/>
          </a:prstGeom>
        </p:spPr>
        <p:txBody>
          <a:bodyPr/>
          <a:lstStyle>
            <a:lvl1pPr algn="l">
              <a:defRPr>
                <a:solidFill>
                  <a:schemeClr val="tx1"/>
                </a:solidFill>
              </a:defRPr>
            </a:lvl1pPr>
          </a:lstStyle>
          <a:p>
            <a:r>
              <a:rPr lang="fr-CA" dirty="0"/>
              <a:t>Nom du thème ou sous-thème</a:t>
            </a:r>
          </a:p>
        </p:txBody>
      </p:sp>
      <p:sp>
        <p:nvSpPr>
          <p:cNvPr id="6" name="Sous-titre 2"/>
          <p:cNvSpPr>
            <a:spLocks noGrp="1"/>
          </p:cNvSpPr>
          <p:nvPr>
            <p:ph type="subTitle" idx="1" hasCustomPrompt="1"/>
          </p:nvPr>
        </p:nvSpPr>
        <p:spPr>
          <a:xfrm>
            <a:off x="1188720" y="2602678"/>
            <a:ext cx="6516094" cy="2653134"/>
          </a:xfrm>
          <a:prstGeom prst="rect">
            <a:avLst/>
          </a:prstGeom>
        </p:spPr>
        <p:txBody>
          <a:bodyPr/>
          <a:lstStyle>
            <a:lvl1pPr>
              <a:defRPr/>
            </a:lvl1pPr>
          </a:lstStyle>
          <a:p>
            <a:r>
              <a:rPr lang="fr-CA" dirty="0"/>
              <a:t>conclusion</a:t>
            </a:r>
          </a:p>
        </p:txBody>
      </p:sp>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6977" y="160285"/>
            <a:ext cx="1838257" cy="316793"/>
          </a:xfrm>
          <a:prstGeom prst="rect">
            <a:avLst/>
          </a:prstGeom>
        </p:spPr>
      </p:pic>
      <p:cxnSp>
        <p:nvCxnSpPr>
          <p:cNvPr id="5" name="Connecteur droit 4"/>
          <p:cNvCxnSpPr/>
          <p:nvPr userDrawn="1"/>
        </p:nvCxnSpPr>
        <p:spPr>
          <a:xfrm>
            <a:off x="3996267" y="6447851"/>
            <a:ext cx="120226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52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cxnSp>
        <p:nvCxnSpPr>
          <p:cNvPr id="3" name="Connecteur droit 2"/>
          <p:cNvCxnSpPr/>
          <p:nvPr userDrawn="1"/>
        </p:nvCxnSpPr>
        <p:spPr>
          <a:xfrm flipV="1">
            <a:off x="4847048" y="6408587"/>
            <a:ext cx="0" cy="243038"/>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 name="Titre 1"/>
          <p:cNvSpPr>
            <a:spLocks noGrp="1"/>
          </p:cNvSpPr>
          <p:nvPr>
            <p:ph type="title"/>
          </p:nvPr>
        </p:nvSpPr>
        <p:spPr>
          <a:xfrm>
            <a:off x="457200" y="-47706"/>
            <a:ext cx="8229600" cy="551520"/>
          </a:xfrm>
          <a:prstGeom prst="rect">
            <a:avLst/>
          </a:prstGeom>
        </p:spPr>
        <p:txBody>
          <a:bodyPr/>
          <a:lstStyle>
            <a:lvl1pPr algn="l">
              <a:defRPr sz="3600">
                <a:solidFill>
                  <a:srgbClr val="000000"/>
                </a:solidFill>
              </a:defRPr>
            </a:lvl1pPr>
          </a:lstStyle>
          <a:p>
            <a:r>
              <a:rPr lang="fr-CA" dirty="0"/>
              <a:t>Cliquez et modifiez le titre</a:t>
            </a:r>
          </a:p>
        </p:txBody>
      </p:sp>
      <p:sp>
        <p:nvSpPr>
          <p:cNvPr id="5" name="Espace réservé du contenu 2"/>
          <p:cNvSpPr>
            <a:spLocks noGrp="1"/>
          </p:cNvSpPr>
          <p:nvPr>
            <p:ph idx="1"/>
          </p:nvPr>
        </p:nvSpPr>
        <p:spPr>
          <a:xfrm>
            <a:off x="457200" y="1134533"/>
            <a:ext cx="8229600" cy="4741481"/>
          </a:xfrm>
          <a:prstGeom prst="rect">
            <a:avLst/>
          </a:prstGeom>
        </p:spPr>
        <p:txBody>
          <a:bodyPr/>
          <a:lstStyle>
            <a:lvl1pPr>
              <a:defRPr sz="2800"/>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9544" y="6447851"/>
            <a:ext cx="954603" cy="164510"/>
          </a:xfrm>
          <a:prstGeom prst="rect">
            <a:avLst/>
          </a:prstGeom>
        </p:spPr>
      </p:pic>
    </p:spTree>
    <p:extLst>
      <p:ext uri="{BB962C8B-B14F-4D97-AF65-F5344CB8AC3E}">
        <p14:creationId xmlns:p14="http://schemas.microsoft.com/office/powerpoint/2010/main" val="144931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CA"/>
              <a:t>Cliquez et modifiez le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p:cNvSpPr>
            <a:spLocks noGrp="1"/>
          </p:cNvSpPr>
          <p:nvPr>
            <p:ph type="dt" sz="half" idx="10"/>
          </p:nvPr>
        </p:nvSpPr>
        <p:spPr/>
        <p:txBody>
          <a:bodyPr/>
          <a:lstStyle/>
          <a:p>
            <a:fld id="{4BEE1978-0344-D243-A834-9C4DE05D934F}" type="datetime1">
              <a:rPr lang="fr-CA" smtClean="0"/>
              <a:t>2020-09-08</a:t>
            </a:fld>
            <a:endParaRPr lang="fr-F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r>
              <a:rPr lang="fr-FR"/>
              <a:t>Laurent Renard © </a:t>
            </a:r>
          </a:p>
        </p:txBody>
      </p:sp>
      <p:sp>
        <p:nvSpPr>
          <p:cNvPr id="6" name="Espace réservé du numéro de diapositive 5"/>
          <p:cNvSpPr>
            <a:spLocks noGrp="1"/>
          </p:cNvSpPr>
          <p:nvPr>
            <p:ph type="sldNum" sz="quarter" idx="12"/>
          </p:nvPr>
        </p:nvSpPr>
        <p:spPr/>
        <p:txBody>
          <a:bodyPr/>
          <a:lstStyle/>
          <a:p>
            <a:fld id="{6A917AE9-2579-7140-B89F-DB8C69940798}" type="slidenum">
              <a:rPr lang="fr-FR" smtClean="0"/>
              <a:t>‹#›</a:t>
            </a:fld>
            <a:endParaRPr lang="fr-FR"/>
          </a:p>
        </p:txBody>
      </p:sp>
    </p:spTree>
    <p:extLst>
      <p:ext uri="{BB962C8B-B14F-4D97-AF65-F5344CB8AC3E}">
        <p14:creationId xmlns:p14="http://schemas.microsoft.com/office/powerpoint/2010/main" val="132551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57" name="Shape 57"/>
          <p:cNvSpPr>
            <a:spLocks noGrp="1"/>
          </p:cNvSpPr>
          <p:nvPr>
            <p:ph type="title"/>
          </p:nvPr>
        </p:nvSpPr>
        <p:spPr>
          <a:xfrm>
            <a:off x="669727" y="312539"/>
            <a:ext cx="7804547" cy="964058"/>
          </a:xfrm>
          <a:prstGeom prst="rect">
            <a:avLst/>
          </a:prstGeom>
        </p:spPr>
        <p:txBody>
          <a:bodyPr/>
          <a:lstStyle/>
          <a:p>
            <a:r>
              <a:t>Texte du titre</a:t>
            </a:r>
          </a:p>
        </p:txBody>
      </p:sp>
      <p:sp>
        <p:nvSpPr>
          <p:cNvPr id="58" name="Shape 58"/>
          <p:cNvSpPr>
            <a:spLocks noGrp="1"/>
          </p:cNvSpPr>
          <p:nvPr>
            <p:ph type="body" idx="1"/>
          </p:nvPr>
        </p:nvSpPr>
        <p:spPr>
          <a:xfrm>
            <a:off x="457200" y="1600200"/>
            <a:ext cx="8229600" cy="4525963"/>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3620345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Connecteur droit 5"/>
          <p:cNvCxnSpPr/>
          <p:nvPr userDrawn="1"/>
        </p:nvCxnSpPr>
        <p:spPr>
          <a:xfrm>
            <a:off x="0" y="612250"/>
            <a:ext cx="91440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4" name="Espace réservé du numéro de diapositive 3"/>
          <p:cNvSpPr>
            <a:spLocks noGrp="1"/>
          </p:cNvSpPr>
          <p:nvPr>
            <p:ph type="sldNum" sz="quarter" idx="4"/>
          </p:nvPr>
        </p:nvSpPr>
        <p:spPr>
          <a:xfrm>
            <a:off x="3095977" y="634858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678FE-0901-BF49-827A-159DFE8AC2D8}" type="slidenum">
              <a:rPr lang="fr-FR" smtClean="0"/>
              <a:t>‹#›</a:t>
            </a:fld>
            <a:endParaRPr lang="fr-FR" dirty="0"/>
          </a:p>
        </p:txBody>
      </p:sp>
      <p:sp>
        <p:nvSpPr>
          <p:cNvPr id="5" name="Espace réservé de la date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65FCC-A2BD-F14D-9F2F-4EDC2EB7D1D7}" type="datetimeFigureOut">
              <a:rPr lang="fr-FR" smtClean="0"/>
              <a:t>08/09/2020</a:t>
            </a:fld>
            <a:endParaRPr lang="fr-FR"/>
          </a:p>
        </p:txBody>
      </p:sp>
    </p:spTree>
    <p:extLst>
      <p:ext uri="{BB962C8B-B14F-4D97-AF65-F5344CB8AC3E}">
        <p14:creationId xmlns:p14="http://schemas.microsoft.com/office/powerpoint/2010/main" val="3992704340"/>
      </p:ext>
    </p:extLst>
  </p:cSld>
  <p:clrMap bg1="lt1" tx1="dk1" bg2="lt2" tx2="dk2" accent1="accent1" accent2="accent2" accent3="accent3" accent4="accent4" accent5="accent5" accent6="accent6" hlink="hlink" folHlink="folHlink"/>
  <p:sldLayoutIdLst>
    <p:sldLayoutId id="2147484798" r:id="rId1"/>
    <p:sldLayoutId id="2147484787" r:id="rId2"/>
    <p:sldLayoutId id="2147484800" r:id="rId3"/>
    <p:sldLayoutId id="2147484801" r:id="rId4"/>
    <p:sldLayoutId id="2147484802" r:id="rId5"/>
  </p:sldLayoutIdLst>
  <p:hf hdr="0" ftr="0" dt="0"/>
  <p:txStyles>
    <p:titleStyle>
      <a:lvl1pPr algn="ctr" defTabSz="457200" rtl="0" eaLnBrk="1" latinLnBrk="0" hangingPunct="1">
        <a:spcBef>
          <a:spcPct val="0"/>
        </a:spcBef>
        <a:buNone/>
        <a:defRPr sz="4400" kern="1200">
          <a:solidFill>
            <a:srgbClr val="0066CC"/>
          </a:solidFill>
          <a:latin typeface="Arial"/>
          <a:ea typeface="+mj-ea"/>
          <a:cs typeface="Arial"/>
        </a:defRPr>
      </a:lvl1pPr>
    </p:titleStyle>
    <p:bodyStyle>
      <a:lvl1pPr marL="342900" indent="-342900" algn="l" defTabSz="457200" rtl="0" eaLnBrk="1" latinLnBrk="0" hangingPunct="1">
        <a:spcBef>
          <a:spcPct val="20000"/>
        </a:spcBef>
        <a:buFont typeface="Wingdings" charset="2"/>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SzPct val="50000"/>
        <a:buFont typeface="Wingdings" charset="2"/>
        <a:buChar char="q"/>
        <a:defRPr sz="2800" kern="1200">
          <a:solidFill>
            <a:schemeClr val="tx1"/>
          </a:solidFill>
          <a:latin typeface="+mn-lt"/>
          <a:ea typeface="+mn-ea"/>
          <a:cs typeface="+mn-cs"/>
        </a:defRPr>
      </a:lvl2pPr>
      <a:lvl3pPr marL="1143000" indent="-228600" algn="l" defTabSz="457200" rtl="0" eaLnBrk="1" latinLnBrk="0" hangingPunct="1">
        <a:spcBef>
          <a:spcPct val="20000"/>
        </a:spcBef>
        <a:buSzPct val="100000"/>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SzPct val="80000"/>
        <a:buFont typeface="Courier New"/>
        <a:buChar char="o"/>
        <a:defRPr sz="2000" kern="1200">
          <a:solidFill>
            <a:schemeClr val="tx1"/>
          </a:solidFill>
          <a:latin typeface="+mn-lt"/>
          <a:ea typeface="+mn-ea"/>
          <a:cs typeface="+mn-cs"/>
        </a:defRPr>
      </a:lvl4pPr>
      <a:lvl5pPr marL="2057400" indent="-228600" algn="l" defTabSz="457200" rtl="0" eaLnBrk="1" latinLnBrk="0" hangingPunct="1">
        <a:spcBef>
          <a:spcPct val="20000"/>
        </a:spcBef>
        <a:buSzPct val="45000"/>
        <a:buFont typeface="Wingdings" charset="2"/>
        <a:buChar char="u"/>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labvirtuel.uqam.ca/logon/LogonPoint/index.html" TargetMode="External"/><Relationship Id="rId2" Type="http://schemas.openxmlformats.org/officeDocument/2006/relationships/hyperlink" Target="https://camunda.com/download/modeler/" TargetMode="External"/><Relationship Id="rId1" Type="http://schemas.openxmlformats.org/officeDocument/2006/relationships/slideLayout" Target="../slideLayouts/slideLayout4.xml"/><Relationship Id="rId5" Type="http://schemas.openxmlformats.org/officeDocument/2006/relationships/hyperlink" Target="https://www.tableau.com/fr-fr/trial/tableau-software" TargetMode="External"/><Relationship Id="rId4" Type="http://schemas.openxmlformats.org/officeDocument/2006/relationships/hyperlink" Target="https://servicesinformatiques.uqam.ca/services/5882295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nRTRyfIDp4k"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uqam.zoom.u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oodle2.uqam.ca"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uqam.zoom.u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b="1" dirty="0">
                <a:solidFill>
                  <a:srgbClr val="0066CC"/>
                </a:solidFill>
              </a:rPr>
              <a:t>Introduction au MET1110</a:t>
            </a:r>
            <a:br>
              <a:rPr lang="fr-CA" b="1" dirty="0">
                <a:solidFill>
                  <a:srgbClr val="0066CC"/>
                </a:solidFill>
              </a:rPr>
            </a:br>
            <a:br>
              <a:rPr lang="fr-CA" dirty="0"/>
            </a:br>
            <a:endParaRPr lang="fr-CA" dirty="0"/>
          </a:p>
        </p:txBody>
      </p:sp>
      <p:sp>
        <p:nvSpPr>
          <p:cNvPr id="3" name="Sous-titre 2"/>
          <p:cNvSpPr>
            <a:spLocks noGrp="1"/>
          </p:cNvSpPr>
          <p:nvPr>
            <p:ph type="subTitle" idx="1"/>
          </p:nvPr>
        </p:nvSpPr>
        <p:spPr>
          <a:xfrm>
            <a:off x="685801" y="4586701"/>
            <a:ext cx="7772400" cy="1297263"/>
          </a:xfrm>
        </p:spPr>
        <p:txBody>
          <a:bodyPr/>
          <a:lstStyle/>
          <a:p>
            <a:pPr algn="l"/>
            <a:r>
              <a:rPr lang="fr-CA" sz="2000" dirty="0"/>
              <a:t>Enseignants:</a:t>
            </a:r>
          </a:p>
          <a:p>
            <a:pPr algn="l"/>
            <a:r>
              <a:rPr lang="fr-CA" sz="2000" dirty="0"/>
              <a:t>					Sahbi Bouhkit (gr. 10) </a:t>
            </a:r>
          </a:p>
          <a:p>
            <a:pPr algn="l"/>
            <a:r>
              <a:rPr lang="fr-CA" sz="2000" dirty="0"/>
              <a:t>					Daniel Tomiuk (gr. 30)</a:t>
            </a:r>
          </a:p>
          <a:p>
            <a:pPr algn="l"/>
            <a:r>
              <a:rPr lang="fr-CA" sz="2000" dirty="0"/>
              <a:t>					Sylvain Favreau (gr. 50) </a:t>
            </a:r>
          </a:p>
          <a:p>
            <a:pPr algn="l"/>
            <a:endParaRPr lang="fr-CA" sz="2000" dirty="0"/>
          </a:p>
        </p:txBody>
      </p:sp>
      <p:sp>
        <p:nvSpPr>
          <p:cNvPr id="5" name="Espace réservé du numéro de diapositive 5"/>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1</a:t>
            </a:fld>
            <a:endParaRPr lang="en-US" dirty="0"/>
          </a:p>
        </p:txBody>
      </p:sp>
    </p:spTree>
    <p:extLst>
      <p:ext uri="{BB962C8B-B14F-4D97-AF65-F5344CB8AC3E}">
        <p14:creationId xmlns:p14="http://schemas.microsoft.com/office/powerpoint/2010/main" val="83330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071C-352C-5047-944F-2187816F68C4}"/>
              </a:ext>
            </a:extLst>
          </p:cNvPr>
          <p:cNvSpPr>
            <a:spLocks noGrp="1"/>
          </p:cNvSpPr>
          <p:nvPr>
            <p:ph type="title"/>
          </p:nvPr>
        </p:nvSpPr>
        <p:spPr>
          <a:xfrm>
            <a:off x="457200" y="-30159"/>
            <a:ext cx="8229600" cy="581705"/>
          </a:xfrm>
        </p:spPr>
        <p:txBody>
          <a:bodyPr/>
          <a:lstStyle/>
          <a:p>
            <a:r>
              <a:rPr lang="en-US" b="1" dirty="0"/>
              <a:t>Quiz</a:t>
            </a:r>
          </a:p>
        </p:txBody>
      </p:sp>
      <p:sp>
        <p:nvSpPr>
          <p:cNvPr id="3" name="Content Placeholder 2">
            <a:extLst>
              <a:ext uri="{FF2B5EF4-FFF2-40B4-BE49-F238E27FC236}">
                <a16:creationId xmlns:a16="http://schemas.microsoft.com/office/drawing/2014/main" id="{EE422F1E-6E63-E74A-AB5F-F06DD664DB32}"/>
              </a:ext>
            </a:extLst>
          </p:cNvPr>
          <p:cNvSpPr>
            <a:spLocks noGrp="1"/>
          </p:cNvSpPr>
          <p:nvPr>
            <p:ph idx="1"/>
          </p:nvPr>
        </p:nvSpPr>
        <p:spPr>
          <a:xfrm>
            <a:off x="326573" y="754746"/>
            <a:ext cx="8527143" cy="5110163"/>
          </a:xfrm>
        </p:spPr>
        <p:txBody>
          <a:bodyPr/>
          <a:lstStyle/>
          <a:p>
            <a:r>
              <a:rPr lang="fr-FR" dirty="0"/>
              <a:t>Les quiz porteront exclusivement sur les devoirs. Ils faut faire les devoirs pour réussir les quiz. Les devoirs ne sont pas à remettre</a:t>
            </a:r>
          </a:p>
          <a:p>
            <a:r>
              <a:rPr lang="fr-FR" dirty="0"/>
              <a:t>Quatre (4) quiz (2 avant l’intra et 2 après l’intra): </a:t>
            </a:r>
          </a:p>
          <a:p>
            <a:pPr lvl="1"/>
            <a:r>
              <a:rPr lang="fr-FR" dirty="0"/>
              <a:t>Les questions sur les quiz seront de deux (2) types:</a:t>
            </a:r>
          </a:p>
          <a:p>
            <a:pPr lvl="2"/>
            <a:r>
              <a:rPr lang="fr-FR" dirty="0"/>
              <a:t>(1) Certaines viendront tester votre compréhension des concepts et techniques abordés dans les devoirs</a:t>
            </a:r>
          </a:p>
          <a:p>
            <a:pPr lvl="2"/>
            <a:r>
              <a:rPr lang="fr-FR" dirty="0"/>
              <a:t>(2) D’autres porteront directement sur les résultats obtenus dans les devoirs.</a:t>
            </a:r>
          </a:p>
          <a:p>
            <a:pPr lvl="2"/>
            <a:r>
              <a:rPr lang="fr-FR" dirty="0"/>
              <a:t>Toutes les questions sur les quiz seront de type « choix multiples »</a:t>
            </a:r>
          </a:p>
          <a:p>
            <a:endParaRPr lang="fr-FR" dirty="0"/>
          </a:p>
        </p:txBody>
      </p:sp>
      <p:sp>
        <p:nvSpPr>
          <p:cNvPr id="4" name="Slide Number Placeholder 3">
            <a:extLst>
              <a:ext uri="{FF2B5EF4-FFF2-40B4-BE49-F238E27FC236}">
                <a16:creationId xmlns:a16="http://schemas.microsoft.com/office/drawing/2014/main" id="{53F04A76-D624-7945-AA0C-C1C807C13BBA}"/>
              </a:ext>
            </a:extLst>
          </p:cNvPr>
          <p:cNvSpPr>
            <a:spLocks noGrp="1"/>
          </p:cNvSpPr>
          <p:nvPr>
            <p:ph type="sldNum" sz="quarter" idx="12"/>
          </p:nvPr>
        </p:nvSpPr>
        <p:spPr/>
        <p:txBody>
          <a:bodyPr/>
          <a:lstStyle/>
          <a:p>
            <a:fld id="{6A917AE9-2579-7140-B89F-DB8C69940798}" type="slidenum">
              <a:rPr lang="fr-FR" smtClean="0"/>
              <a:t>10</a:t>
            </a:fld>
            <a:endParaRPr lang="fr-FR"/>
          </a:p>
        </p:txBody>
      </p:sp>
    </p:spTree>
    <p:extLst>
      <p:ext uri="{BB962C8B-B14F-4D97-AF65-F5344CB8AC3E}">
        <p14:creationId xmlns:p14="http://schemas.microsoft.com/office/powerpoint/2010/main" val="395046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424738"/>
          </a:xfrm>
        </p:spPr>
        <p:txBody>
          <a:bodyPr/>
          <a:lstStyle/>
          <a:p>
            <a:r>
              <a:rPr lang="fr-CA" sz="3600" b="1" dirty="0"/>
              <a:t>Devoirs et Quiz (sur Moodle)</a:t>
            </a:r>
            <a:endParaRPr lang="fr-FR" sz="3600" b="1" dirty="0"/>
          </a:p>
        </p:txBody>
      </p:sp>
      <p:sp>
        <p:nvSpPr>
          <p:cNvPr id="3" name="Espace réservé du contenu 2"/>
          <p:cNvSpPr>
            <a:spLocks noGrp="1"/>
          </p:cNvSpPr>
          <p:nvPr>
            <p:ph idx="1"/>
          </p:nvPr>
        </p:nvSpPr>
        <p:spPr>
          <a:xfrm>
            <a:off x="1988456" y="877161"/>
            <a:ext cx="6969663" cy="5483575"/>
          </a:xfrm>
        </p:spPr>
        <p:txBody>
          <a:bodyPr/>
          <a:lstStyle/>
          <a:p>
            <a:r>
              <a:rPr lang="fr-CA" sz="2000" dirty="0">
                <a:solidFill>
                  <a:schemeClr val="bg1">
                    <a:lumMod val="85000"/>
                  </a:schemeClr>
                </a:solidFill>
              </a:rPr>
              <a:t>Devoir 1 – PicnicPlus : Diagramme de contexte organisationnel, organigramme, PESTEL</a:t>
            </a:r>
          </a:p>
          <a:p>
            <a:r>
              <a:rPr lang="fr-CA" sz="2000" dirty="0">
                <a:solidFill>
                  <a:schemeClr val="bg1">
                    <a:lumMod val="85000"/>
                  </a:schemeClr>
                </a:solidFill>
              </a:rPr>
              <a:t>Devoir 2 </a:t>
            </a:r>
            <a:r>
              <a:rPr lang="mr-IN" sz="2000" dirty="0">
                <a:solidFill>
                  <a:schemeClr val="bg1">
                    <a:lumMod val="85000"/>
                  </a:schemeClr>
                </a:solidFill>
              </a:rPr>
              <a:t>–</a:t>
            </a:r>
            <a:r>
              <a:rPr lang="fr-CA" sz="2000" dirty="0">
                <a:solidFill>
                  <a:schemeClr val="bg1">
                    <a:lumMod val="85000"/>
                  </a:schemeClr>
                </a:solidFill>
              </a:rPr>
              <a:t> Achat Magasin ABC – Partie 1 : Diagramme de contexte du processus, tableau de synthèses des activités, identification des ressources</a:t>
            </a:r>
          </a:p>
          <a:p>
            <a:r>
              <a:rPr lang="fr-CA" sz="2000" dirty="0">
                <a:solidFill>
                  <a:schemeClr val="bg1">
                    <a:lumMod val="85000"/>
                  </a:schemeClr>
                </a:solidFill>
              </a:rPr>
              <a:t>Devoir 3 – Achat Magasin ABC – Partie 2 : Diagramme de contexte du processus, tableau synthèse des activités et logigramme</a:t>
            </a:r>
          </a:p>
          <a:p>
            <a:r>
              <a:rPr lang="fr-CA" sz="2000" dirty="0">
                <a:solidFill>
                  <a:schemeClr val="bg1">
                    <a:lumMod val="85000"/>
                  </a:schemeClr>
                </a:solidFill>
              </a:rPr>
              <a:t>Devoir 4 </a:t>
            </a:r>
            <a:r>
              <a:rPr lang="mr-IN" sz="2000" dirty="0">
                <a:solidFill>
                  <a:schemeClr val="bg1">
                    <a:lumMod val="85000"/>
                  </a:schemeClr>
                </a:solidFill>
              </a:rPr>
              <a:t>–</a:t>
            </a:r>
            <a:r>
              <a:rPr lang="fr-CA" sz="2000" dirty="0">
                <a:solidFill>
                  <a:schemeClr val="bg1">
                    <a:lumMod val="85000"/>
                  </a:schemeClr>
                </a:solidFill>
              </a:rPr>
              <a:t> À déterminer</a:t>
            </a:r>
            <a:endParaRPr lang="fr-CA" sz="2800" dirty="0">
              <a:solidFill>
                <a:schemeClr val="bg1">
                  <a:lumMod val="85000"/>
                </a:schemeClr>
              </a:solidFill>
            </a:endParaRPr>
          </a:p>
          <a:p>
            <a:r>
              <a:rPr lang="fr-CA" sz="2000" dirty="0">
                <a:solidFill>
                  <a:schemeClr val="bg1">
                    <a:lumMod val="85000"/>
                  </a:schemeClr>
                </a:solidFill>
              </a:rPr>
              <a:t>Devoir 5 </a:t>
            </a:r>
            <a:r>
              <a:rPr lang="mr-IN" sz="2000" dirty="0">
                <a:solidFill>
                  <a:schemeClr val="bg1">
                    <a:lumMod val="85000"/>
                  </a:schemeClr>
                </a:solidFill>
              </a:rPr>
              <a:t>–</a:t>
            </a:r>
            <a:r>
              <a:rPr lang="fr-CA" sz="2000" dirty="0">
                <a:solidFill>
                  <a:schemeClr val="bg1">
                    <a:lumMod val="85000"/>
                  </a:schemeClr>
                </a:solidFill>
              </a:rPr>
              <a:t> Modélisation BPMN à l'aide du logiciel Camunda</a:t>
            </a:r>
            <a:r>
              <a:rPr lang="fr-CA" sz="2000" baseline="30000" dirty="0">
                <a:solidFill>
                  <a:schemeClr val="bg1">
                    <a:lumMod val="85000"/>
                  </a:schemeClr>
                </a:solidFill>
              </a:rPr>
              <a:t>TM</a:t>
            </a:r>
            <a:r>
              <a:rPr lang="fr-CA" sz="2000" dirty="0">
                <a:solidFill>
                  <a:schemeClr val="bg1">
                    <a:lumMod val="85000"/>
                  </a:schemeClr>
                </a:solidFill>
              </a:rPr>
              <a:t> (GLV-simplifié)</a:t>
            </a:r>
          </a:p>
          <a:p>
            <a:r>
              <a:rPr lang="fr-CA" sz="2000" dirty="0">
                <a:solidFill>
                  <a:schemeClr val="bg1">
                    <a:lumMod val="85000"/>
                  </a:schemeClr>
                </a:solidFill>
              </a:rPr>
              <a:t>Devoir 6 - Conception et Opérationnalisation d’une Base de Données à l’aide du logiciel MS-Access</a:t>
            </a:r>
          </a:p>
          <a:p>
            <a:r>
              <a:rPr lang="fr-CA" sz="2000" dirty="0">
                <a:solidFill>
                  <a:schemeClr val="bg1">
                    <a:lumMod val="85000"/>
                  </a:schemeClr>
                </a:solidFill>
              </a:rPr>
              <a:t>Devoir 7 - Visualisation à l'aide du logiciel Tableau</a:t>
            </a:r>
            <a:r>
              <a:rPr lang="fr-CA" sz="2000" baseline="30000" dirty="0">
                <a:solidFill>
                  <a:schemeClr val="bg1">
                    <a:lumMod val="85000"/>
                  </a:schemeClr>
                </a:solidFill>
              </a:rPr>
              <a:t>TM</a:t>
            </a:r>
            <a:r>
              <a:rPr lang="fr-CA" sz="2000" dirty="0">
                <a:solidFill>
                  <a:schemeClr val="bg1">
                    <a:lumMod val="85000"/>
                  </a:schemeClr>
                </a:solidFill>
              </a:rPr>
              <a:t> </a:t>
            </a:r>
          </a:p>
          <a:p>
            <a:r>
              <a:rPr lang="fr-CA" sz="2000" dirty="0">
                <a:solidFill>
                  <a:schemeClr val="bg1">
                    <a:lumMod val="85000"/>
                  </a:schemeClr>
                </a:solidFill>
              </a:rPr>
              <a:t>Devoir 8 - Intelligence d'affaire - Tableaux Croisés Dynamiques</a:t>
            </a:r>
            <a:r>
              <a:rPr lang="fr-CA" sz="1200" dirty="0">
                <a:solidFill>
                  <a:schemeClr val="bg1">
                    <a:lumMod val="85000"/>
                  </a:schemeClr>
                </a:solidFill>
              </a:rPr>
              <a:t> </a:t>
            </a:r>
            <a:r>
              <a:rPr lang="fr-CA" sz="2000" dirty="0">
                <a:solidFill>
                  <a:schemeClr val="bg1">
                    <a:lumMod val="85000"/>
                  </a:schemeClr>
                </a:solidFill>
              </a:rPr>
              <a:t>et Analyses Prédictives à l’aide du logiciel MS-Excel</a:t>
            </a:r>
          </a:p>
          <a:p>
            <a:pPr marL="0" indent="0">
              <a:buNone/>
            </a:pPr>
            <a:endParaRPr lang="fr-FR" sz="2000" dirty="0">
              <a:solidFill>
                <a:schemeClr val="bg1">
                  <a:lumMod val="85000"/>
                </a:schemeClr>
              </a:solidFill>
            </a:endParaRPr>
          </a:p>
        </p:txBody>
      </p:sp>
      <p:sp>
        <p:nvSpPr>
          <p:cNvPr id="4" name="Espace réservé du numéro de diapositive 3"/>
          <p:cNvSpPr>
            <a:spLocks noGrp="1"/>
          </p:cNvSpPr>
          <p:nvPr>
            <p:ph type="sldNum" sz="quarter" idx="12"/>
          </p:nvPr>
        </p:nvSpPr>
        <p:spPr>
          <a:xfrm>
            <a:off x="7010400" y="6360736"/>
            <a:ext cx="2133600" cy="365125"/>
          </a:xfrm>
        </p:spPr>
        <p:txBody>
          <a:bodyPr/>
          <a:lstStyle/>
          <a:p>
            <a:fld id="{6A917AE9-2579-7140-B89F-DB8C69940798}" type="slidenum">
              <a:rPr lang="fr-FR" smtClean="0">
                <a:solidFill>
                  <a:schemeClr val="bg1">
                    <a:lumMod val="85000"/>
                  </a:schemeClr>
                </a:solidFill>
              </a:rPr>
              <a:t>11</a:t>
            </a:fld>
            <a:endParaRPr lang="fr-FR" dirty="0">
              <a:solidFill>
                <a:schemeClr val="bg1">
                  <a:lumMod val="85000"/>
                </a:schemeClr>
              </a:solidFill>
            </a:endParaRPr>
          </a:p>
        </p:txBody>
      </p:sp>
      <p:sp>
        <p:nvSpPr>
          <p:cNvPr id="7" name="Left Brace 6">
            <a:extLst>
              <a:ext uri="{FF2B5EF4-FFF2-40B4-BE49-F238E27FC236}">
                <a16:creationId xmlns:a16="http://schemas.microsoft.com/office/drawing/2014/main" id="{9ECDB058-75C3-4041-90C3-6F67D87825D0}"/>
              </a:ext>
            </a:extLst>
          </p:cNvPr>
          <p:cNvSpPr/>
          <p:nvPr/>
        </p:nvSpPr>
        <p:spPr>
          <a:xfrm>
            <a:off x="1465942" y="964245"/>
            <a:ext cx="522514" cy="1474145"/>
          </a:xfrm>
          <a:prstGeom prst="leftBrac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8" name="Left Brace 7">
            <a:extLst>
              <a:ext uri="{FF2B5EF4-FFF2-40B4-BE49-F238E27FC236}">
                <a16:creationId xmlns:a16="http://schemas.microsoft.com/office/drawing/2014/main" id="{DE600E47-6D0B-A748-AC73-77C7F06D107E}"/>
              </a:ext>
            </a:extLst>
          </p:cNvPr>
          <p:cNvSpPr/>
          <p:nvPr/>
        </p:nvSpPr>
        <p:spPr>
          <a:xfrm>
            <a:off x="1458688" y="4006603"/>
            <a:ext cx="522514" cy="1140325"/>
          </a:xfrm>
          <a:prstGeom prst="leftBrac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9" name="Left Brace 8">
            <a:extLst>
              <a:ext uri="{FF2B5EF4-FFF2-40B4-BE49-F238E27FC236}">
                <a16:creationId xmlns:a16="http://schemas.microsoft.com/office/drawing/2014/main" id="{27401E6B-1734-2941-B896-7C9A687CFFC3}"/>
              </a:ext>
            </a:extLst>
          </p:cNvPr>
          <p:cNvSpPr/>
          <p:nvPr/>
        </p:nvSpPr>
        <p:spPr>
          <a:xfrm>
            <a:off x="1465942" y="5323430"/>
            <a:ext cx="522514" cy="1124390"/>
          </a:xfrm>
          <a:prstGeom prst="leftBrac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0" name="Left Brace 9">
            <a:extLst>
              <a:ext uri="{FF2B5EF4-FFF2-40B4-BE49-F238E27FC236}">
                <a16:creationId xmlns:a16="http://schemas.microsoft.com/office/drawing/2014/main" id="{7458F9E7-3F60-DD48-92D0-0147600E50E5}"/>
              </a:ext>
            </a:extLst>
          </p:cNvPr>
          <p:cNvSpPr/>
          <p:nvPr/>
        </p:nvSpPr>
        <p:spPr>
          <a:xfrm>
            <a:off x="1458687" y="2674877"/>
            <a:ext cx="522514" cy="1059231"/>
          </a:xfrm>
          <a:prstGeom prst="leftBrac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1" name="TextBox 10">
            <a:extLst>
              <a:ext uri="{FF2B5EF4-FFF2-40B4-BE49-F238E27FC236}">
                <a16:creationId xmlns:a16="http://schemas.microsoft.com/office/drawing/2014/main" id="{502B8CB5-06BC-C240-9C5B-8BBCDC787C08}"/>
              </a:ext>
            </a:extLst>
          </p:cNvPr>
          <p:cNvSpPr txBox="1"/>
          <p:nvPr/>
        </p:nvSpPr>
        <p:spPr>
          <a:xfrm>
            <a:off x="503886" y="1506002"/>
            <a:ext cx="776175" cy="861774"/>
          </a:xfrm>
          <a:prstGeom prst="rect">
            <a:avLst/>
          </a:prstGeom>
          <a:noFill/>
        </p:spPr>
        <p:txBody>
          <a:bodyPr wrap="none" rtlCol="0">
            <a:spAutoFit/>
          </a:bodyPr>
          <a:lstStyle/>
          <a:p>
            <a:r>
              <a:rPr lang="en-US" dirty="0">
                <a:solidFill>
                  <a:schemeClr val="bg1">
                    <a:lumMod val="85000"/>
                  </a:schemeClr>
                </a:solidFill>
              </a:rPr>
              <a:t>Quiz 1</a:t>
            </a:r>
          </a:p>
          <a:p>
            <a:r>
              <a:rPr lang="en-US" sz="1200" dirty="0">
                <a:solidFill>
                  <a:schemeClr val="bg1">
                    <a:lumMod val="85000"/>
                  </a:schemeClr>
                </a:solidFill>
              </a:rPr>
              <a:t>3/4 Oct</a:t>
            </a:r>
          </a:p>
          <a:p>
            <a:endParaRPr lang="en-US" dirty="0">
              <a:solidFill>
                <a:schemeClr val="bg1">
                  <a:lumMod val="85000"/>
                </a:schemeClr>
              </a:solidFill>
            </a:endParaRPr>
          </a:p>
        </p:txBody>
      </p:sp>
      <p:sp>
        <p:nvSpPr>
          <p:cNvPr id="13" name="TextBox 12">
            <a:extLst>
              <a:ext uri="{FF2B5EF4-FFF2-40B4-BE49-F238E27FC236}">
                <a16:creationId xmlns:a16="http://schemas.microsoft.com/office/drawing/2014/main" id="{9F96E793-D667-5F49-98AC-6F0E060876D4}"/>
              </a:ext>
            </a:extLst>
          </p:cNvPr>
          <p:cNvSpPr txBox="1"/>
          <p:nvPr/>
        </p:nvSpPr>
        <p:spPr>
          <a:xfrm>
            <a:off x="514943" y="2979456"/>
            <a:ext cx="813043" cy="830997"/>
          </a:xfrm>
          <a:prstGeom prst="rect">
            <a:avLst/>
          </a:prstGeom>
          <a:noFill/>
        </p:spPr>
        <p:txBody>
          <a:bodyPr wrap="none" rtlCol="0">
            <a:spAutoFit/>
          </a:bodyPr>
          <a:lstStyle/>
          <a:p>
            <a:r>
              <a:rPr lang="en-US" dirty="0">
                <a:solidFill>
                  <a:schemeClr val="bg1">
                    <a:lumMod val="85000"/>
                  </a:schemeClr>
                </a:solidFill>
              </a:rPr>
              <a:t>Quiz 2</a:t>
            </a:r>
          </a:p>
          <a:p>
            <a:r>
              <a:rPr lang="en-US" sz="1200" dirty="0">
                <a:solidFill>
                  <a:schemeClr val="bg1">
                    <a:lumMod val="85000"/>
                  </a:schemeClr>
                </a:solidFill>
              </a:rPr>
              <a:t>17/18 Oct</a:t>
            </a:r>
          </a:p>
          <a:p>
            <a:endParaRPr lang="en-US" dirty="0">
              <a:solidFill>
                <a:schemeClr val="bg1">
                  <a:lumMod val="85000"/>
                </a:schemeClr>
              </a:solidFill>
            </a:endParaRPr>
          </a:p>
        </p:txBody>
      </p:sp>
      <p:sp>
        <p:nvSpPr>
          <p:cNvPr id="14" name="TextBox 13">
            <a:extLst>
              <a:ext uri="{FF2B5EF4-FFF2-40B4-BE49-F238E27FC236}">
                <a16:creationId xmlns:a16="http://schemas.microsoft.com/office/drawing/2014/main" id="{2B307EB5-2613-5F4E-8A97-8FEE49985559}"/>
              </a:ext>
            </a:extLst>
          </p:cNvPr>
          <p:cNvSpPr txBox="1"/>
          <p:nvPr/>
        </p:nvSpPr>
        <p:spPr>
          <a:xfrm>
            <a:off x="511146" y="4367001"/>
            <a:ext cx="842795" cy="830997"/>
          </a:xfrm>
          <a:prstGeom prst="rect">
            <a:avLst/>
          </a:prstGeom>
          <a:noFill/>
        </p:spPr>
        <p:txBody>
          <a:bodyPr wrap="none" rtlCol="0">
            <a:spAutoFit/>
          </a:bodyPr>
          <a:lstStyle/>
          <a:p>
            <a:r>
              <a:rPr lang="en-US" dirty="0">
                <a:solidFill>
                  <a:schemeClr val="bg1">
                    <a:lumMod val="85000"/>
                  </a:schemeClr>
                </a:solidFill>
              </a:rPr>
              <a:t>Quiz 3</a:t>
            </a:r>
          </a:p>
          <a:p>
            <a:r>
              <a:rPr lang="en-US" sz="1200" dirty="0">
                <a:solidFill>
                  <a:schemeClr val="bg1">
                    <a:lumMod val="85000"/>
                  </a:schemeClr>
                </a:solidFill>
              </a:rPr>
              <a:t>21/22 Nov</a:t>
            </a:r>
          </a:p>
          <a:p>
            <a:endParaRPr lang="en-US" dirty="0">
              <a:solidFill>
                <a:schemeClr val="bg1">
                  <a:lumMod val="85000"/>
                </a:schemeClr>
              </a:solidFill>
            </a:endParaRPr>
          </a:p>
        </p:txBody>
      </p:sp>
      <p:sp>
        <p:nvSpPr>
          <p:cNvPr id="15" name="TextBox 14">
            <a:extLst>
              <a:ext uri="{FF2B5EF4-FFF2-40B4-BE49-F238E27FC236}">
                <a16:creationId xmlns:a16="http://schemas.microsoft.com/office/drawing/2014/main" id="{80C772F2-D013-A045-8807-89FD532B2309}"/>
              </a:ext>
            </a:extLst>
          </p:cNvPr>
          <p:cNvSpPr txBox="1"/>
          <p:nvPr/>
        </p:nvSpPr>
        <p:spPr>
          <a:xfrm>
            <a:off x="503886" y="5710126"/>
            <a:ext cx="776175" cy="553998"/>
          </a:xfrm>
          <a:prstGeom prst="rect">
            <a:avLst/>
          </a:prstGeom>
          <a:noFill/>
        </p:spPr>
        <p:txBody>
          <a:bodyPr wrap="none" rtlCol="0">
            <a:spAutoFit/>
          </a:bodyPr>
          <a:lstStyle/>
          <a:p>
            <a:r>
              <a:rPr lang="en-US" dirty="0">
                <a:solidFill>
                  <a:schemeClr val="bg1">
                    <a:lumMod val="85000"/>
                  </a:schemeClr>
                </a:solidFill>
              </a:rPr>
              <a:t>Quiz 4</a:t>
            </a:r>
          </a:p>
          <a:p>
            <a:r>
              <a:rPr lang="en-US" sz="1200" dirty="0">
                <a:solidFill>
                  <a:schemeClr val="bg1">
                    <a:lumMod val="85000"/>
                  </a:schemeClr>
                </a:solidFill>
              </a:rPr>
              <a:t>5/6 Déc</a:t>
            </a:r>
          </a:p>
        </p:txBody>
      </p:sp>
      <p:sp>
        <p:nvSpPr>
          <p:cNvPr id="5" name="TextBox 4">
            <a:extLst>
              <a:ext uri="{FF2B5EF4-FFF2-40B4-BE49-F238E27FC236}">
                <a16:creationId xmlns:a16="http://schemas.microsoft.com/office/drawing/2014/main" id="{ADA5B503-BE17-F54A-8F02-9FF5BB24E11C}"/>
              </a:ext>
            </a:extLst>
          </p:cNvPr>
          <p:cNvSpPr txBox="1"/>
          <p:nvPr/>
        </p:nvSpPr>
        <p:spPr>
          <a:xfrm rot="19715223">
            <a:off x="1046362" y="2361684"/>
            <a:ext cx="7937499" cy="2062103"/>
          </a:xfrm>
          <a:prstGeom prst="rect">
            <a:avLst/>
          </a:prstGeom>
          <a:solidFill>
            <a:srgbClr val="FFFBC1"/>
          </a:solidFill>
        </p:spPr>
        <p:txBody>
          <a:bodyPr wrap="square" rtlCol="0">
            <a:spAutoFit/>
          </a:bodyPr>
          <a:lstStyle/>
          <a:p>
            <a:r>
              <a:rPr lang="fr-FR" sz="3200" b="1" dirty="0">
                <a:solidFill>
                  <a:srgbClr val="FF0000"/>
                </a:solidFill>
              </a:rPr>
              <a:t>Important:</a:t>
            </a:r>
            <a:r>
              <a:rPr lang="fr-FR" sz="3200" b="1" dirty="0"/>
              <a:t> C’est à travers </a:t>
            </a:r>
            <a:r>
              <a:rPr lang="fr-FR" sz="3200" b="1" u="sng" dirty="0"/>
              <a:t>les quiz</a:t>
            </a:r>
            <a:r>
              <a:rPr lang="fr-FR" sz="3200" b="1" dirty="0"/>
              <a:t> sur la plateforme Moodle que nous viendrons tester si vous avez fait vos devoirs correctement ou non…</a:t>
            </a:r>
          </a:p>
        </p:txBody>
      </p:sp>
    </p:spTree>
    <p:extLst>
      <p:ext uri="{BB962C8B-B14F-4D97-AF65-F5344CB8AC3E}">
        <p14:creationId xmlns:p14="http://schemas.microsoft.com/office/powerpoint/2010/main" val="231188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424738"/>
          </a:xfrm>
        </p:spPr>
        <p:txBody>
          <a:bodyPr/>
          <a:lstStyle/>
          <a:p>
            <a:r>
              <a:rPr lang="fr-CA" sz="3600" b="1" dirty="0"/>
              <a:t>Devoirs et Quiz (sur Moodle)</a:t>
            </a:r>
            <a:endParaRPr lang="fr-FR" sz="3600" b="1" dirty="0"/>
          </a:p>
        </p:txBody>
      </p:sp>
      <p:sp>
        <p:nvSpPr>
          <p:cNvPr id="3" name="Espace réservé du contenu 2"/>
          <p:cNvSpPr>
            <a:spLocks noGrp="1"/>
          </p:cNvSpPr>
          <p:nvPr>
            <p:ph idx="1"/>
          </p:nvPr>
        </p:nvSpPr>
        <p:spPr>
          <a:xfrm>
            <a:off x="1988456" y="877161"/>
            <a:ext cx="6969663" cy="5483575"/>
          </a:xfrm>
        </p:spPr>
        <p:txBody>
          <a:bodyPr/>
          <a:lstStyle/>
          <a:p>
            <a:r>
              <a:rPr lang="fr-CA" sz="2000" dirty="0"/>
              <a:t>Devoir 1 – PicnicPlus : Diagramme de contexte organisationnel, organigramme, PESTEL</a:t>
            </a:r>
          </a:p>
          <a:p>
            <a:r>
              <a:rPr lang="fr-CA" sz="2000" dirty="0"/>
              <a:t>Devoir 2 </a:t>
            </a:r>
            <a:r>
              <a:rPr lang="mr-IN" sz="2000" dirty="0"/>
              <a:t>–</a:t>
            </a:r>
            <a:r>
              <a:rPr lang="fr-CA" sz="2000" dirty="0"/>
              <a:t> Achat Magasin ABC – Partie 1 : Diagramme de contexte du processus, tableau de synthèses des activités, identification des ressources</a:t>
            </a:r>
          </a:p>
          <a:p>
            <a:r>
              <a:rPr lang="fr-CA" sz="2000" dirty="0"/>
              <a:t>Devoir 3 – Achat Magasin ABC – Partie 2 : Diagramme de contexte du processus, tableau synthèse des activités et logigramme</a:t>
            </a:r>
          </a:p>
          <a:p>
            <a:r>
              <a:rPr lang="fr-CA" sz="2000" dirty="0"/>
              <a:t>Devoir 4 </a:t>
            </a:r>
            <a:r>
              <a:rPr lang="mr-IN" sz="2000" dirty="0"/>
              <a:t>–</a:t>
            </a:r>
            <a:r>
              <a:rPr lang="fr-CA" sz="2000" dirty="0"/>
              <a:t> À déterminer</a:t>
            </a:r>
            <a:endParaRPr lang="fr-CA" sz="2800" dirty="0"/>
          </a:p>
          <a:p>
            <a:r>
              <a:rPr lang="fr-CA" sz="2000" dirty="0"/>
              <a:t>Devoir 5 </a:t>
            </a:r>
            <a:r>
              <a:rPr lang="mr-IN" sz="2000" dirty="0"/>
              <a:t>–</a:t>
            </a:r>
            <a:r>
              <a:rPr lang="fr-CA" sz="2000" dirty="0"/>
              <a:t> Modélisation BPMN à l'aide du logiciel Camunda</a:t>
            </a:r>
            <a:r>
              <a:rPr lang="fr-CA" sz="2000" baseline="30000" dirty="0"/>
              <a:t>TM</a:t>
            </a:r>
            <a:r>
              <a:rPr lang="fr-CA" sz="2000" dirty="0"/>
              <a:t> (GLV-simplifié)</a:t>
            </a:r>
          </a:p>
          <a:p>
            <a:r>
              <a:rPr lang="fr-CA" sz="2000" dirty="0"/>
              <a:t>Devoir 6 - Conception et Opérationnalisation d’une Base de Données à l’aide du logiciel MS-Access</a:t>
            </a:r>
          </a:p>
          <a:p>
            <a:r>
              <a:rPr lang="fr-CA" sz="2000" dirty="0"/>
              <a:t>Devoir 7 - Visualisation à l'aide du logiciel Tableau</a:t>
            </a:r>
            <a:r>
              <a:rPr lang="fr-CA" sz="2000" baseline="30000" dirty="0"/>
              <a:t>TM</a:t>
            </a:r>
            <a:r>
              <a:rPr lang="fr-CA" sz="2000" dirty="0"/>
              <a:t> </a:t>
            </a:r>
          </a:p>
          <a:p>
            <a:r>
              <a:rPr lang="fr-CA" sz="2000" dirty="0"/>
              <a:t>Devoir 8 - Intelligence d'affaire - Tableaux Croisés Dynamiques</a:t>
            </a:r>
            <a:r>
              <a:rPr lang="fr-CA" sz="1200" dirty="0"/>
              <a:t> </a:t>
            </a:r>
            <a:r>
              <a:rPr lang="fr-CA" sz="2000" dirty="0"/>
              <a:t>et Analyses Prédictives à l’aide du logiciel MS-Excel</a:t>
            </a:r>
          </a:p>
          <a:p>
            <a:pPr marL="0" indent="0">
              <a:buNone/>
            </a:pPr>
            <a:endParaRPr lang="fr-FR" sz="2000" dirty="0"/>
          </a:p>
        </p:txBody>
      </p:sp>
      <p:sp>
        <p:nvSpPr>
          <p:cNvPr id="4" name="Espace réservé du numéro de diapositive 3"/>
          <p:cNvSpPr>
            <a:spLocks noGrp="1"/>
          </p:cNvSpPr>
          <p:nvPr>
            <p:ph type="sldNum" sz="quarter" idx="12"/>
          </p:nvPr>
        </p:nvSpPr>
        <p:spPr>
          <a:xfrm>
            <a:off x="7010400" y="6360736"/>
            <a:ext cx="2133600" cy="365125"/>
          </a:xfrm>
        </p:spPr>
        <p:txBody>
          <a:bodyPr/>
          <a:lstStyle/>
          <a:p>
            <a:fld id="{6A917AE9-2579-7140-B89F-DB8C69940798}" type="slidenum">
              <a:rPr lang="fr-FR" smtClean="0"/>
              <a:t>12</a:t>
            </a:fld>
            <a:endParaRPr lang="fr-FR" dirty="0"/>
          </a:p>
        </p:txBody>
      </p:sp>
      <p:sp>
        <p:nvSpPr>
          <p:cNvPr id="7" name="Left Brace 6">
            <a:extLst>
              <a:ext uri="{FF2B5EF4-FFF2-40B4-BE49-F238E27FC236}">
                <a16:creationId xmlns:a16="http://schemas.microsoft.com/office/drawing/2014/main" id="{9ECDB058-75C3-4041-90C3-6F67D87825D0}"/>
              </a:ext>
            </a:extLst>
          </p:cNvPr>
          <p:cNvSpPr/>
          <p:nvPr/>
        </p:nvSpPr>
        <p:spPr>
          <a:xfrm>
            <a:off x="1465942" y="964245"/>
            <a:ext cx="522514" cy="147414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DE600E47-6D0B-A748-AC73-77C7F06D107E}"/>
              </a:ext>
            </a:extLst>
          </p:cNvPr>
          <p:cNvSpPr/>
          <p:nvPr/>
        </p:nvSpPr>
        <p:spPr>
          <a:xfrm>
            <a:off x="1458688" y="4006603"/>
            <a:ext cx="522514" cy="11403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27401E6B-1734-2941-B896-7C9A687CFFC3}"/>
              </a:ext>
            </a:extLst>
          </p:cNvPr>
          <p:cNvSpPr/>
          <p:nvPr/>
        </p:nvSpPr>
        <p:spPr>
          <a:xfrm>
            <a:off x="1465942" y="5323430"/>
            <a:ext cx="522514" cy="112439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7458F9E7-3F60-DD48-92D0-0147600E50E5}"/>
              </a:ext>
            </a:extLst>
          </p:cNvPr>
          <p:cNvSpPr/>
          <p:nvPr/>
        </p:nvSpPr>
        <p:spPr>
          <a:xfrm>
            <a:off x="1458687" y="2674877"/>
            <a:ext cx="522514" cy="105923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502B8CB5-06BC-C240-9C5B-8BBCDC787C08}"/>
              </a:ext>
            </a:extLst>
          </p:cNvPr>
          <p:cNvSpPr txBox="1"/>
          <p:nvPr/>
        </p:nvSpPr>
        <p:spPr>
          <a:xfrm>
            <a:off x="503886" y="1506002"/>
            <a:ext cx="776175" cy="861774"/>
          </a:xfrm>
          <a:prstGeom prst="rect">
            <a:avLst/>
          </a:prstGeom>
          <a:noFill/>
        </p:spPr>
        <p:txBody>
          <a:bodyPr wrap="none" rtlCol="0">
            <a:spAutoFit/>
          </a:bodyPr>
          <a:lstStyle/>
          <a:p>
            <a:r>
              <a:rPr lang="en-US" dirty="0"/>
              <a:t>Quiz 1</a:t>
            </a:r>
          </a:p>
          <a:p>
            <a:r>
              <a:rPr lang="en-US" sz="1200" dirty="0"/>
              <a:t>3/4 Oct</a:t>
            </a:r>
          </a:p>
          <a:p>
            <a:endParaRPr lang="en-US" dirty="0"/>
          </a:p>
        </p:txBody>
      </p:sp>
      <p:sp>
        <p:nvSpPr>
          <p:cNvPr id="13" name="TextBox 12">
            <a:extLst>
              <a:ext uri="{FF2B5EF4-FFF2-40B4-BE49-F238E27FC236}">
                <a16:creationId xmlns:a16="http://schemas.microsoft.com/office/drawing/2014/main" id="{9F96E793-D667-5F49-98AC-6F0E060876D4}"/>
              </a:ext>
            </a:extLst>
          </p:cNvPr>
          <p:cNvSpPr txBox="1"/>
          <p:nvPr/>
        </p:nvSpPr>
        <p:spPr>
          <a:xfrm>
            <a:off x="514943" y="2979456"/>
            <a:ext cx="813043" cy="830997"/>
          </a:xfrm>
          <a:prstGeom prst="rect">
            <a:avLst/>
          </a:prstGeom>
          <a:noFill/>
        </p:spPr>
        <p:txBody>
          <a:bodyPr wrap="none" rtlCol="0">
            <a:spAutoFit/>
          </a:bodyPr>
          <a:lstStyle/>
          <a:p>
            <a:r>
              <a:rPr lang="en-US" dirty="0"/>
              <a:t>Quiz 2</a:t>
            </a:r>
          </a:p>
          <a:p>
            <a:r>
              <a:rPr lang="en-US" sz="1200" dirty="0"/>
              <a:t>17/18 Oct</a:t>
            </a:r>
          </a:p>
          <a:p>
            <a:endParaRPr lang="en-US" dirty="0"/>
          </a:p>
        </p:txBody>
      </p:sp>
      <p:sp>
        <p:nvSpPr>
          <p:cNvPr id="14" name="TextBox 13">
            <a:extLst>
              <a:ext uri="{FF2B5EF4-FFF2-40B4-BE49-F238E27FC236}">
                <a16:creationId xmlns:a16="http://schemas.microsoft.com/office/drawing/2014/main" id="{2B307EB5-2613-5F4E-8A97-8FEE49985559}"/>
              </a:ext>
            </a:extLst>
          </p:cNvPr>
          <p:cNvSpPr txBox="1"/>
          <p:nvPr/>
        </p:nvSpPr>
        <p:spPr>
          <a:xfrm>
            <a:off x="511146" y="4367001"/>
            <a:ext cx="842795" cy="830997"/>
          </a:xfrm>
          <a:prstGeom prst="rect">
            <a:avLst/>
          </a:prstGeom>
          <a:noFill/>
        </p:spPr>
        <p:txBody>
          <a:bodyPr wrap="none" rtlCol="0">
            <a:spAutoFit/>
          </a:bodyPr>
          <a:lstStyle/>
          <a:p>
            <a:r>
              <a:rPr lang="en-US" dirty="0"/>
              <a:t>Quiz 3</a:t>
            </a:r>
          </a:p>
          <a:p>
            <a:r>
              <a:rPr lang="en-US" sz="1200" dirty="0"/>
              <a:t>21/22 Nov</a:t>
            </a:r>
          </a:p>
          <a:p>
            <a:endParaRPr lang="en-US" dirty="0"/>
          </a:p>
        </p:txBody>
      </p:sp>
      <p:sp>
        <p:nvSpPr>
          <p:cNvPr id="15" name="TextBox 14">
            <a:extLst>
              <a:ext uri="{FF2B5EF4-FFF2-40B4-BE49-F238E27FC236}">
                <a16:creationId xmlns:a16="http://schemas.microsoft.com/office/drawing/2014/main" id="{80C772F2-D013-A045-8807-89FD532B2309}"/>
              </a:ext>
            </a:extLst>
          </p:cNvPr>
          <p:cNvSpPr txBox="1"/>
          <p:nvPr/>
        </p:nvSpPr>
        <p:spPr>
          <a:xfrm>
            <a:off x="503886" y="5710126"/>
            <a:ext cx="776175" cy="553998"/>
          </a:xfrm>
          <a:prstGeom prst="rect">
            <a:avLst/>
          </a:prstGeom>
          <a:noFill/>
        </p:spPr>
        <p:txBody>
          <a:bodyPr wrap="none" rtlCol="0">
            <a:spAutoFit/>
          </a:bodyPr>
          <a:lstStyle/>
          <a:p>
            <a:r>
              <a:rPr lang="en-US" dirty="0"/>
              <a:t>Quiz 4</a:t>
            </a:r>
          </a:p>
          <a:p>
            <a:r>
              <a:rPr lang="en-US" sz="1200" dirty="0"/>
              <a:t>5/6 Déc</a:t>
            </a:r>
          </a:p>
        </p:txBody>
      </p:sp>
    </p:spTree>
    <p:extLst>
      <p:ext uri="{BB962C8B-B14F-4D97-AF65-F5344CB8AC3E}">
        <p14:creationId xmlns:p14="http://schemas.microsoft.com/office/powerpoint/2010/main" val="2610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F75C-DB72-0C49-8DD5-FAE03002071C}"/>
              </a:ext>
            </a:extLst>
          </p:cNvPr>
          <p:cNvSpPr>
            <a:spLocks noGrp="1"/>
          </p:cNvSpPr>
          <p:nvPr>
            <p:ph type="title"/>
          </p:nvPr>
        </p:nvSpPr>
        <p:spPr>
          <a:xfrm>
            <a:off x="457200" y="-80962"/>
            <a:ext cx="8229600" cy="1143000"/>
          </a:xfrm>
        </p:spPr>
        <p:txBody>
          <a:bodyPr/>
          <a:lstStyle/>
          <a:p>
            <a:r>
              <a:rPr lang="fr-FR"/>
              <a:t>Logiciels nécéssaires</a:t>
            </a:r>
          </a:p>
        </p:txBody>
      </p:sp>
      <p:sp>
        <p:nvSpPr>
          <p:cNvPr id="3" name="Content Placeholder 2">
            <a:extLst>
              <a:ext uri="{FF2B5EF4-FFF2-40B4-BE49-F238E27FC236}">
                <a16:creationId xmlns:a16="http://schemas.microsoft.com/office/drawing/2014/main" id="{59E571EC-B275-BF43-B486-031C0460D6F3}"/>
              </a:ext>
            </a:extLst>
          </p:cNvPr>
          <p:cNvSpPr>
            <a:spLocks noGrp="1"/>
          </p:cNvSpPr>
          <p:nvPr>
            <p:ph idx="1"/>
          </p:nvPr>
        </p:nvSpPr>
        <p:spPr>
          <a:xfrm>
            <a:off x="152400" y="635000"/>
            <a:ext cx="8813800" cy="5186363"/>
          </a:xfrm>
        </p:spPr>
        <p:txBody>
          <a:bodyPr/>
          <a:lstStyle/>
          <a:p>
            <a:r>
              <a:rPr lang="fr-FR" sz="2400" dirty="0"/>
              <a:t>Pour compléter les devoirs du cours, vous allez avoir besoin des logiciels suivants:</a:t>
            </a:r>
          </a:p>
          <a:p>
            <a:pPr lvl="1"/>
            <a:r>
              <a:rPr lang="fr-FR" sz="2400" dirty="0"/>
              <a:t>Camunda</a:t>
            </a:r>
            <a:r>
              <a:rPr lang="fr-FR" sz="2400" baseline="30000" dirty="0"/>
              <a:t>TM</a:t>
            </a:r>
          </a:p>
          <a:p>
            <a:pPr lvl="2"/>
            <a:r>
              <a:rPr lang="fr-FR" sz="1600" dirty="0"/>
              <a:t>Gratuit (open-source / code-source ouvert)</a:t>
            </a:r>
          </a:p>
          <a:p>
            <a:pPr lvl="2"/>
            <a:r>
              <a:rPr lang="fr-FR" sz="1600" dirty="0">
                <a:hlinkClick r:id="rId2"/>
              </a:rPr>
              <a:t>https://camunda.com/download/modeler/</a:t>
            </a:r>
            <a:endParaRPr lang="fr-FR" sz="1600" dirty="0"/>
          </a:p>
          <a:p>
            <a:pPr lvl="1"/>
            <a:r>
              <a:rPr lang="fr-FR" sz="2400" dirty="0"/>
              <a:t>Microsoft Acces</a:t>
            </a:r>
          </a:p>
          <a:p>
            <a:pPr lvl="2"/>
            <a:r>
              <a:rPr lang="fr-FR" sz="1600" dirty="0"/>
              <a:t>Disponible sur plusieurs versions MS Office sur PC, pas disponible sur MS Office pour Mac</a:t>
            </a:r>
          </a:p>
          <a:p>
            <a:pPr lvl="2"/>
            <a:r>
              <a:rPr lang="fr-FR" sz="1600" dirty="0"/>
              <a:t>Disponible au laboratoire virtuel: (</a:t>
            </a:r>
            <a:r>
              <a:rPr lang="fr-FR" sz="1600" dirty="0">
                <a:hlinkClick r:id="rId3"/>
              </a:rPr>
              <a:t>https://labvirtuel.uqam.ca/logon/LogonPoint/index.html</a:t>
            </a:r>
            <a:r>
              <a:rPr lang="fr-FR" sz="1600" dirty="0"/>
              <a:t>)</a:t>
            </a:r>
          </a:p>
          <a:p>
            <a:pPr lvl="2"/>
            <a:r>
              <a:rPr lang="fr-FR" sz="1600" dirty="0"/>
              <a:t>Disponible sur les ordinateurs dans la majorité des laboratoires de l’UQAM (</a:t>
            </a:r>
            <a:r>
              <a:rPr lang="fr-FR" sz="1600" i="1" dirty="0"/>
              <a:t>n’oubliez pas votre masque!</a:t>
            </a:r>
            <a:r>
              <a:rPr lang="fr-FR" sz="1600" dirty="0"/>
              <a:t>)</a:t>
            </a:r>
          </a:p>
          <a:p>
            <a:pPr lvl="1"/>
            <a:r>
              <a:rPr lang="fr-FR" sz="2400" dirty="0"/>
              <a:t>Microsoft Excel</a:t>
            </a:r>
          </a:p>
          <a:p>
            <a:pPr lvl="2"/>
            <a:r>
              <a:rPr lang="fr-FR" sz="1600" dirty="0"/>
              <a:t>Disponible avec toutes les versions MS Office (PC et Mac)</a:t>
            </a:r>
          </a:p>
          <a:p>
            <a:pPr lvl="2"/>
            <a:r>
              <a:rPr lang="fr-FR" sz="1600" dirty="0"/>
              <a:t>Dispo en ligne à l’UQAM: </a:t>
            </a:r>
            <a:r>
              <a:rPr lang="fr-FR" sz="1600" dirty="0">
                <a:hlinkClick r:id="rId4"/>
              </a:rPr>
              <a:t>https://servicesinformatiques.uqam.ca/services/58822954</a:t>
            </a:r>
            <a:endParaRPr lang="fr-FR" sz="1600" dirty="0"/>
          </a:p>
          <a:p>
            <a:pPr lvl="2"/>
            <a:r>
              <a:rPr lang="fr-FR" sz="1600" dirty="0"/>
              <a:t>Disponible dans la majorité des laboratoires de l’UQAM (</a:t>
            </a:r>
            <a:r>
              <a:rPr lang="fr-FR" sz="1600" i="1" dirty="0"/>
              <a:t>n’oubliez pas votre masque!</a:t>
            </a:r>
            <a:r>
              <a:rPr lang="fr-FR" sz="1600" dirty="0"/>
              <a:t>)</a:t>
            </a:r>
          </a:p>
          <a:p>
            <a:pPr lvl="1"/>
            <a:r>
              <a:rPr lang="fr-FR" sz="2400" dirty="0"/>
              <a:t>Tableau</a:t>
            </a:r>
            <a:r>
              <a:rPr lang="fr-FR" sz="2400" baseline="30000" dirty="0"/>
              <a:t>TM </a:t>
            </a:r>
          </a:p>
          <a:p>
            <a:pPr lvl="2"/>
            <a:r>
              <a:rPr lang="fr-FR" sz="1600" dirty="0"/>
              <a:t>Gratuit (open-source / code-source ouvert)</a:t>
            </a:r>
          </a:p>
          <a:p>
            <a:pPr lvl="2"/>
            <a:r>
              <a:rPr lang="fr-FR" sz="1600" dirty="0">
                <a:hlinkClick r:id="rId5"/>
              </a:rPr>
              <a:t>https://www.tableau.com/fr-fr/trial/tableau-software</a:t>
            </a:r>
            <a:endParaRPr lang="fr-FR" sz="1600" dirty="0"/>
          </a:p>
          <a:p>
            <a:pPr lvl="1"/>
            <a:endParaRPr lang="fr-FR" sz="2400" baseline="30000" dirty="0"/>
          </a:p>
          <a:p>
            <a:pPr marL="457200" lvl="1" indent="0">
              <a:buNone/>
            </a:pPr>
            <a:endParaRPr lang="fr-FR" sz="2400" dirty="0"/>
          </a:p>
        </p:txBody>
      </p:sp>
      <p:sp>
        <p:nvSpPr>
          <p:cNvPr id="4" name="Slide Number Placeholder 3">
            <a:extLst>
              <a:ext uri="{FF2B5EF4-FFF2-40B4-BE49-F238E27FC236}">
                <a16:creationId xmlns:a16="http://schemas.microsoft.com/office/drawing/2014/main" id="{661D8B73-1BCD-6248-B232-040DBA23CC1A}"/>
              </a:ext>
            </a:extLst>
          </p:cNvPr>
          <p:cNvSpPr>
            <a:spLocks noGrp="1"/>
          </p:cNvSpPr>
          <p:nvPr>
            <p:ph type="sldNum" sz="quarter" idx="12"/>
          </p:nvPr>
        </p:nvSpPr>
        <p:spPr/>
        <p:txBody>
          <a:bodyPr/>
          <a:lstStyle/>
          <a:p>
            <a:fld id="{6A917AE9-2579-7140-B89F-DB8C69940798}" type="slidenum">
              <a:rPr lang="fr-FR" smtClean="0"/>
              <a:t>13</a:t>
            </a:fld>
            <a:endParaRPr lang="fr-FR"/>
          </a:p>
        </p:txBody>
      </p:sp>
    </p:spTree>
    <p:extLst>
      <p:ext uri="{BB962C8B-B14F-4D97-AF65-F5344CB8AC3E}">
        <p14:creationId xmlns:p14="http://schemas.microsoft.com/office/powerpoint/2010/main" val="223381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071C-352C-5047-944F-2187816F68C4}"/>
              </a:ext>
            </a:extLst>
          </p:cNvPr>
          <p:cNvSpPr>
            <a:spLocks noGrp="1"/>
          </p:cNvSpPr>
          <p:nvPr>
            <p:ph type="title"/>
          </p:nvPr>
        </p:nvSpPr>
        <p:spPr>
          <a:xfrm>
            <a:off x="457200" y="-30159"/>
            <a:ext cx="8229600" cy="581705"/>
          </a:xfrm>
        </p:spPr>
        <p:txBody>
          <a:bodyPr/>
          <a:lstStyle/>
          <a:p>
            <a:r>
              <a:rPr lang="en-US" b="1" dirty="0"/>
              <a:t>À noter…</a:t>
            </a:r>
          </a:p>
        </p:txBody>
      </p:sp>
      <p:sp>
        <p:nvSpPr>
          <p:cNvPr id="3" name="Content Placeholder 2">
            <a:extLst>
              <a:ext uri="{FF2B5EF4-FFF2-40B4-BE49-F238E27FC236}">
                <a16:creationId xmlns:a16="http://schemas.microsoft.com/office/drawing/2014/main" id="{EE422F1E-6E63-E74A-AB5F-F06DD664DB32}"/>
              </a:ext>
            </a:extLst>
          </p:cNvPr>
          <p:cNvSpPr>
            <a:spLocks noGrp="1"/>
          </p:cNvSpPr>
          <p:nvPr>
            <p:ph idx="1"/>
          </p:nvPr>
        </p:nvSpPr>
        <p:spPr>
          <a:xfrm>
            <a:off x="326573" y="754746"/>
            <a:ext cx="8527143" cy="5110163"/>
          </a:xfrm>
        </p:spPr>
        <p:txBody>
          <a:bodyPr/>
          <a:lstStyle/>
          <a:p>
            <a:r>
              <a:rPr lang="fr-FR" sz="2400" dirty="0"/>
              <a:t>Il est à noter que, pendant les sessions régulières, ce cours comporte un travail de session (travail de groupe).</a:t>
            </a:r>
          </a:p>
          <a:p>
            <a:pPr lvl="1"/>
            <a:r>
              <a:rPr lang="fr-FR" sz="2000" dirty="0"/>
              <a:t>Ce travail consistait à analyser un processus organisationnel, à le modéliser et à suggérer des améliorations</a:t>
            </a:r>
          </a:p>
          <a:p>
            <a:pPr lvl="1"/>
            <a:endParaRPr lang="fr-FR" sz="2000" dirty="0"/>
          </a:p>
          <a:p>
            <a:r>
              <a:rPr lang="fr-FR" sz="2400" dirty="0"/>
              <a:t>Étant donné la pandémie, les enseignants du MET1110 ont décidé de ne pas inclure ce type de travail dans les évaluations du cours pour l’automne 2020</a:t>
            </a:r>
          </a:p>
          <a:p>
            <a:endParaRPr lang="fr-FR" sz="2400" dirty="0"/>
          </a:p>
          <a:p>
            <a:r>
              <a:rPr lang="fr-FR" sz="2400" dirty="0"/>
              <a:t>Néanmoins, les étudiants vont quand même apprendre les concepts et techniques nécessaires pour accomplir une analyse de processus:</a:t>
            </a:r>
          </a:p>
          <a:p>
            <a:pPr lvl="1"/>
            <a:r>
              <a:rPr lang="fr-FR" sz="2000" dirty="0"/>
              <a:t>Analyse de l’organisation et son environnement interne et externe</a:t>
            </a:r>
          </a:p>
          <a:p>
            <a:pPr lvl="1"/>
            <a:r>
              <a:rPr lang="fr-FR" sz="2000" dirty="0"/>
              <a:t> Modélisation à l’aide de techniques telles que le logigramme et le BPMN (</a:t>
            </a:r>
            <a:r>
              <a:rPr lang="fr-FR" sz="2000" i="1" u="sng" dirty="0"/>
              <a:t>B</a:t>
            </a:r>
            <a:r>
              <a:rPr lang="fr-FR" sz="2000" i="1" dirty="0"/>
              <a:t>usiness </a:t>
            </a:r>
            <a:r>
              <a:rPr lang="fr-FR" sz="2000" i="1" u="sng" dirty="0"/>
              <a:t>P</a:t>
            </a:r>
            <a:r>
              <a:rPr lang="fr-FR" sz="2000" i="1" dirty="0"/>
              <a:t>rocess </a:t>
            </a:r>
            <a:r>
              <a:rPr lang="fr-FR" sz="2000" i="1" u="sng" dirty="0"/>
              <a:t>M</a:t>
            </a:r>
            <a:r>
              <a:rPr lang="fr-FR" sz="2000" i="1" dirty="0"/>
              <a:t>odeling </a:t>
            </a:r>
            <a:r>
              <a:rPr lang="fr-FR" sz="2000" i="1" u="sng" dirty="0"/>
              <a:t>N</a:t>
            </a:r>
            <a:r>
              <a:rPr lang="fr-FR" sz="2000" i="1" dirty="0"/>
              <a:t>otation</a:t>
            </a:r>
            <a:r>
              <a:rPr lang="fr-FR" sz="2000" dirty="0"/>
              <a:t>)</a:t>
            </a:r>
          </a:p>
          <a:p>
            <a:endParaRPr lang="fr-FR" sz="2400" dirty="0"/>
          </a:p>
        </p:txBody>
      </p:sp>
      <p:sp>
        <p:nvSpPr>
          <p:cNvPr id="4" name="Slide Number Placeholder 3">
            <a:extLst>
              <a:ext uri="{FF2B5EF4-FFF2-40B4-BE49-F238E27FC236}">
                <a16:creationId xmlns:a16="http://schemas.microsoft.com/office/drawing/2014/main" id="{53F04A76-D624-7945-AA0C-C1C807C13BBA}"/>
              </a:ext>
            </a:extLst>
          </p:cNvPr>
          <p:cNvSpPr>
            <a:spLocks noGrp="1"/>
          </p:cNvSpPr>
          <p:nvPr>
            <p:ph type="sldNum" sz="quarter" idx="12"/>
          </p:nvPr>
        </p:nvSpPr>
        <p:spPr/>
        <p:txBody>
          <a:bodyPr/>
          <a:lstStyle/>
          <a:p>
            <a:fld id="{6A917AE9-2579-7140-B89F-DB8C69940798}" type="slidenum">
              <a:rPr lang="fr-FR" smtClean="0"/>
              <a:t>14</a:t>
            </a:fld>
            <a:endParaRPr lang="fr-FR"/>
          </a:p>
        </p:txBody>
      </p:sp>
    </p:spTree>
    <p:extLst>
      <p:ext uri="{BB962C8B-B14F-4D97-AF65-F5344CB8AC3E}">
        <p14:creationId xmlns:p14="http://schemas.microsoft.com/office/powerpoint/2010/main" val="236908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Conflits et Conditions</a:t>
            </a:r>
          </a:p>
        </p:txBody>
      </p:sp>
      <p:sp>
        <p:nvSpPr>
          <p:cNvPr id="3" name="Espace réservé du contenu 2"/>
          <p:cNvSpPr>
            <a:spLocks noGrp="1"/>
          </p:cNvSpPr>
          <p:nvPr>
            <p:ph idx="1"/>
          </p:nvPr>
        </p:nvSpPr>
        <p:spPr>
          <a:xfrm>
            <a:off x="224681" y="1014643"/>
            <a:ext cx="8686801" cy="5004476"/>
          </a:xfrm>
        </p:spPr>
        <p:txBody>
          <a:bodyPr/>
          <a:lstStyle/>
          <a:p>
            <a:pPr marL="0" indent="0" algn="ctr">
              <a:buNone/>
            </a:pPr>
            <a:r>
              <a:rPr lang="fr-FR" sz="3200" dirty="0">
                <a:solidFill>
                  <a:srgbClr val="FF0000"/>
                </a:solidFill>
              </a:rPr>
              <a:t>TRÈS IMPORTANT</a:t>
            </a:r>
          </a:p>
          <a:p>
            <a:pPr marL="0" indent="0" algn="ctr">
              <a:buNone/>
            </a:pPr>
            <a:r>
              <a:rPr lang="fr-FR" sz="2400" u="sng" dirty="0">
                <a:solidFill>
                  <a:srgbClr val="FF0000"/>
                </a:solidFill>
              </a:rPr>
              <a:t>CONFLITS </a:t>
            </a:r>
            <a:r>
              <a:rPr lang="fr-FR" sz="2400" dirty="0">
                <a:solidFill>
                  <a:srgbClr val="FF0000"/>
                </a:solidFill>
              </a:rPr>
              <a:t>: Assurez-vous de ne pas avoir de conflits d’horaire avec les examens d’autres cours. Si un conflit existe, il faut abandonner l’un des deux cours. Vous informer au bureau des études au R-1020</a:t>
            </a:r>
          </a:p>
          <a:p>
            <a:pPr marL="0" indent="0" algn="ctr">
              <a:buNone/>
            </a:pPr>
            <a:endParaRPr lang="fr-FR" sz="2400" dirty="0">
              <a:solidFill>
                <a:srgbClr val="FF0000"/>
              </a:solidFill>
            </a:endParaRPr>
          </a:p>
          <a:p>
            <a:pPr marL="0" indent="0" algn="ctr">
              <a:buNone/>
            </a:pPr>
            <a:r>
              <a:rPr lang="fr-FR" sz="2400" b="1" dirty="0">
                <a:solidFill>
                  <a:srgbClr val="FF0000"/>
                </a:solidFill>
              </a:rPr>
              <a:t>RÉUSSITE:</a:t>
            </a:r>
            <a:r>
              <a:rPr lang="fr-FR" sz="2400" dirty="0">
                <a:solidFill>
                  <a:srgbClr val="FF0000"/>
                </a:solidFill>
              </a:rPr>
              <a:t> </a:t>
            </a:r>
          </a:p>
          <a:p>
            <a:pPr marL="0" indent="0" algn="ctr">
              <a:buNone/>
            </a:pPr>
            <a:r>
              <a:rPr lang="fr-FR" sz="2400" dirty="0">
                <a:solidFill>
                  <a:srgbClr val="FF0000"/>
                </a:solidFill>
              </a:rPr>
              <a:t>L’étudiante, l’étudiant doit obtenir une moyenne de 55 % ou plus dans toutes ses évaluations afin de réussir le cours ET une moyenne d’au moins 50 % aux examens intra et final. </a:t>
            </a:r>
          </a:p>
          <a:p>
            <a:pPr marL="0" indent="0" algn="ctr">
              <a:buNone/>
            </a:pPr>
            <a:r>
              <a:rPr lang="fr-FR" sz="2400" u="sng" dirty="0">
                <a:solidFill>
                  <a:srgbClr val="FF0000"/>
                </a:solidFill>
              </a:rPr>
              <a:t>Si ces deux conditions ne sont pas réalisées, la note E (échec) sera attribuée</a:t>
            </a:r>
            <a:r>
              <a:rPr lang="fr-FR" sz="2400" dirty="0">
                <a:solidFill>
                  <a:srgbClr val="FF0000"/>
                </a:solidFill>
              </a:rPr>
              <a:t>.</a:t>
            </a:r>
          </a:p>
        </p:txBody>
      </p:sp>
      <p:sp>
        <p:nvSpPr>
          <p:cNvPr id="4" name="Espace réservé du numéro de diapositive 5">
            <a:extLst>
              <a:ext uri="{FF2B5EF4-FFF2-40B4-BE49-F238E27FC236}">
                <a16:creationId xmlns:a16="http://schemas.microsoft.com/office/drawing/2014/main" id="{8A706D25-8BFF-D845-B360-EB565AB433D0}"/>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15</a:t>
            </a:fld>
            <a:endParaRPr lang="en-US" dirty="0"/>
          </a:p>
        </p:txBody>
      </p:sp>
    </p:spTree>
    <p:extLst>
      <p:ext uri="{BB962C8B-B14F-4D97-AF65-F5344CB8AC3E}">
        <p14:creationId xmlns:p14="http://schemas.microsoft.com/office/powerpoint/2010/main" val="324154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Thèmes du cours</a:t>
            </a:r>
          </a:p>
        </p:txBody>
      </p:sp>
      <p:sp>
        <p:nvSpPr>
          <p:cNvPr id="3" name="Espace réservé du contenu 2"/>
          <p:cNvSpPr>
            <a:spLocks noGrp="1"/>
          </p:cNvSpPr>
          <p:nvPr>
            <p:ph idx="1"/>
          </p:nvPr>
        </p:nvSpPr>
        <p:spPr>
          <a:xfrm>
            <a:off x="457199" y="1134533"/>
            <a:ext cx="8415589" cy="4741481"/>
          </a:xfrm>
        </p:spPr>
        <p:txBody>
          <a:bodyPr/>
          <a:lstStyle/>
          <a:p>
            <a:pPr marL="0" lvl="0" indent="0">
              <a:buNone/>
            </a:pPr>
            <a:r>
              <a:rPr lang="fr-CA" dirty="0"/>
              <a:t>Le plan de cours</a:t>
            </a:r>
            <a:r>
              <a:rPr lang="mr-IN" dirty="0"/>
              <a:t>…</a:t>
            </a:r>
            <a:endParaRPr lang="fr-CA" dirty="0"/>
          </a:p>
          <a:p>
            <a:pPr marL="0" lvl="0" indent="0">
              <a:buNone/>
            </a:pPr>
            <a:endParaRPr lang="fr-CA" dirty="0"/>
          </a:p>
          <a:p>
            <a:pPr marL="0" lvl="0" indent="0">
              <a:buNone/>
            </a:pPr>
            <a:r>
              <a:rPr lang="fr-CA" dirty="0"/>
              <a:t>Allons voir ensemble le plan des séances hebdomadaires pour comprendre ce qu’on abordera de semaine en semaine pendant cette session</a:t>
            </a:r>
            <a:endParaRPr lang="fr-FR" dirty="0"/>
          </a:p>
        </p:txBody>
      </p:sp>
      <p:sp>
        <p:nvSpPr>
          <p:cNvPr id="4" name="Espace réservé du numéro de diapositive 5">
            <a:extLst>
              <a:ext uri="{FF2B5EF4-FFF2-40B4-BE49-F238E27FC236}">
                <a16:creationId xmlns:a16="http://schemas.microsoft.com/office/drawing/2014/main" id="{8A706D25-8BFF-D845-B360-EB565AB433D0}"/>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16</a:t>
            </a:fld>
            <a:endParaRPr lang="en-US" dirty="0"/>
          </a:p>
        </p:txBody>
      </p:sp>
    </p:spTree>
    <p:extLst>
      <p:ext uri="{BB962C8B-B14F-4D97-AF65-F5344CB8AC3E}">
        <p14:creationId xmlns:p14="http://schemas.microsoft.com/office/powerpoint/2010/main" val="32517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En somme</a:t>
            </a:r>
            <a:r>
              <a:rPr lang="mr-IN" b="1" dirty="0">
                <a:solidFill>
                  <a:srgbClr val="0066CC"/>
                </a:solidFill>
              </a:rPr>
              <a:t>…</a:t>
            </a:r>
            <a:r>
              <a:rPr lang="fr-CA" b="1" dirty="0">
                <a:solidFill>
                  <a:srgbClr val="0066CC"/>
                </a:solidFill>
              </a:rPr>
              <a:t> </a:t>
            </a:r>
            <a:r>
              <a:rPr lang="fr-FR" b="1" dirty="0">
                <a:solidFill>
                  <a:srgbClr val="0066CC"/>
                </a:solidFill>
              </a:rPr>
              <a:t>1</a:t>
            </a:r>
            <a:r>
              <a:rPr lang="fr-FR" b="1" baseline="30000" dirty="0">
                <a:solidFill>
                  <a:srgbClr val="0066CC"/>
                </a:solidFill>
              </a:rPr>
              <a:t>ère</a:t>
            </a:r>
            <a:r>
              <a:rPr lang="fr-FR" b="1" dirty="0">
                <a:solidFill>
                  <a:srgbClr val="0066CC"/>
                </a:solidFill>
              </a:rPr>
              <a:t> partie du cours</a:t>
            </a:r>
          </a:p>
        </p:txBody>
      </p:sp>
      <p:sp>
        <p:nvSpPr>
          <p:cNvPr id="3" name="Espace réservé du contenu 2"/>
          <p:cNvSpPr>
            <a:spLocks noGrp="1"/>
          </p:cNvSpPr>
          <p:nvPr>
            <p:ph idx="1"/>
          </p:nvPr>
        </p:nvSpPr>
        <p:spPr/>
        <p:txBody>
          <a:bodyPr/>
          <a:lstStyle/>
          <a:p>
            <a:r>
              <a:rPr lang="fr-CA" b="1" dirty="0"/>
              <a:t>Plus un focus sur les processus, les activités, et la modélisation des processus</a:t>
            </a:r>
          </a:p>
          <a:p>
            <a:pPr lvl="1"/>
            <a:r>
              <a:rPr lang="fr-CA" dirty="0"/>
              <a:t>Techniques:</a:t>
            </a:r>
          </a:p>
          <a:p>
            <a:pPr lvl="2"/>
            <a:r>
              <a:rPr lang="fr-CA" dirty="0"/>
              <a:t>Organigramme</a:t>
            </a:r>
          </a:p>
          <a:p>
            <a:pPr lvl="2"/>
            <a:r>
              <a:rPr lang="fr-CA" dirty="0"/>
              <a:t>Diagramme de contexte</a:t>
            </a:r>
          </a:p>
          <a:p>
            <a:pPr lvl="2"/>
            <a:r>
              <a:rPr lang="fr-CA" dirty="0"/>
              <a:t>Logigramme</a:t>
            </a:r>
          </a:p>
          <a:p>
            <a:pPr lvl="2"/>
            <a:r>
              <a:rPr lang="fr-CA" dirty="0"/>
              <a:t>BPMN</a:t>
            </a:r>
          </a:p>
          <a:p>
            <a:pPr lvl="2"/>
            <a:r>
              <a:rPr lang="fr-CA" dirty="0"/>
              <a:t>Etc.</a:t>
            </a:r>
          </a:p>
          <a:p>
            <a:pPr lvl="1"/>
            <a:r>
              <a:rPr lang="fr-CA" dirty="0"/>
              <a:t>Ces techniques vous seront nécessaires pour réussir les examens</a:t>
            </a:r>
            <a:endParaRPr lang="fr-FR" dirty="0"/>
          </a:p>
          <a:p>
            <a:endParaRPr lang="fr-FR" dirty="0"/>
          </a:p>
        </p:txBody>
      </p:sp>
    </p:spTree>
    <p:extLst>
      <p:ext uri="{BB962C8B-B14F-4D97-AF65-F5344CB8AC3E}">
        <p14:creationId xmlns:p14="http://schemas.microsoft.com/office/powerpoint/2010/main" val="195345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solidFill>
                  <a:srgbClr val="0066CC"/>
                </a:solidFill>
              </a:rPr>
              <a:t>Processus - Définition</a:t>
            </a:r>
            <a:r>
              <a:rPr lang="fr-CA" dirty="0"/>
              <a:t>	</a:t>
            </a:r>
          </a:p>
        </p:txBody>
      </p:sp>
      <p:sp>
        <p:nvSpPr>
          <p:cNvPr id="3" name="Espace réservé du contenu 2"/>
          <p:cNvSpPr>
            <a:spLocks noGrp="1"/>
          </p:cNvSpPr>
          <p:nvPr>
            <p:ph idx="1"/>
          </p:nvPr>
        </p:nvSpPr>
        <p:spPr>
          <a:xfrm>
            <a:off x="457200" y="739425"/>
            <a:ext cx="8229600" cy="4741481"/>
          </a:xfrm>
        </p:spPr>
        <p:txBody>
          <a:bodyPr/>
          <a:lstStyle/>
          <a:p>
            <a:r>
              <a:rPr lang="fr-FR" dirty="0"/>
              <a:t>C’est quoi un processus?</a:t>
            </a:r>
          </a:p>
          <a:p>
            <a:pPr lvl="1"/>
            <a:r>
              <a:rPr lang="fr-FR" dirty="0"/>
              <a:t>Un </a:t>
            </a:r>
            <a:r>
              <a:rPr lang="fr-FR" b="1" dirty="0"/>
              <a:t>processus</a:t>
            </a:r>
            <a:r>
              <a:rPr lang="fr-FR" dirty="0"/>
              <a:t> </a:t>
            </a:r>
            <a:r>
              <a:rPr lang="fr-FR" b="1" dirty="0"/>
              <a:t>est un </a:t>
            </a:r>
            <a:r>
              <a:rPr lang="fr-FR" b="1" i="1" u="sng" dirty="0"/>
              <a:t>réseau d’activités</a:t>
            </a:r>
            <a:r>
              <a:rPr lang="fr-FR" i="1" dirty="0"/>
              <a:t> générales</a:t>
            </a:r>
            <a:r>
              <a:rPr lang="fr-FR" dirty="0"/>
              <a:t> qui </a:t>
            </a:r>
            <a:r>
              <a:rPr lang="fr-FR" b="1" dirty="0"/>
              <a:t>transforme</a:t>
            </a:r>
            <a:r>
              <a:rPr lang="fr-FR" dirty="0"/>
              <a:t> selon des </a:t>
            </a:r>
            <a:r>
              <a:rPr lang="fr-FR" i="1" dirty="0"/>
              <a:t>objectifs de performance</a:t>
            </a:r>
            <a:r>
              <a:rPr lang="fr-FR" dirty="0"/>
              <a:t>, </a:t>
            </a:r>
            <a:r>
              <a:rPr lang="fr-FR" b="1" dirty="0"/>
              <a:t>un ou plusieurs </a:t>
            </a:r>
            <a:r>
              <a:rPr lang="fr-FR" b="1" i="1" dirty="0"/>
              <a:t>intrants</a:t>
            </a:r>
            <a:r>
              <a:rPr lang="fr-FR" b="1" dirty="0"/>
              <a:t> </a:t>
            </a:r>
            <a:r>
              <a:rPr lang="fr-FR" dirty="0"/>
              <a:t>en provenance d’une ou plusieurs </a:t>
            </a:r>
            <a:r>
              <a:rPr lang="fr-FR" i="1" dirty="0"/>
              <a:t>entités (internes et/ou externes)</a:t>
            </a:r>
            <a:r>
              <a:rPr lang="fr-FR" dirty="0"/>
              <a:t>, </a:t>
            </a:r>
            <a:r>
              <a:rPr lang="fr-FR" b="1" dirty="0"/>
              <a:t>en</a:t>
            </a:r>
            <a:r>
              <a:rPr lang="fr-FR" dirty="0"/>
              <a:t> un ou plusieurs </a:t>
            </a:r>
            <a:r>
              <a:rPr lang="fr-FR" b="1" i="1" dirty="0"/>
              <a:t>extrants</a:t>
            </a:r>
            <a:r>
              <a:rPr lang="fr-FR" i="1" dirty="0"/>
              <a:t> destinés </a:t>
            </a:r>
            <a:r>
              <a:rPr lang="fr-FR" dirty="0"/>
              <a:t>à une ou plusieurs entités (internes et/ou externes) considérées comme </a:t>
            </a:r>
            <a:r>
              <a:rPr lang="fr-FR" i="1" dirty="0"/>
              <a:t>« clients »</a:t>
            </a:r>
            <a:r>
              <a:rPr lang="fr-FR" dirty="0"/>
              <a:t>.</a:t>
            </a:r>
          </a:p>
          <a:p>
            <a:endParaRPr lang="fr-CA" dirty="0">
              <a:solidFill>
                <a:srgbClr val="0000FF"/>
              </a:solidFill>
            </a:endParaRPr>
          </a:p>
          <a:p>
            <a:endParaRPr lang="fr-CA" dirty="0">
              <a:solidFill>
                <a:srgbClr val="0000FF"/>
              </a:solidFill>
            </a:endParaRPr>
          </a:p>
          <a:p>
            <a:endParaRPr lang="fr-CA" dirty="0">
              <a:solidFill>
                <a:srgbClr val="0000FF"/>
              </a:solidFill>
            </a:endParaRPr>
          </a:p>
          <a:p>
            <a:r>
              <a:rPr lang="fr-CA" dirty="0">
                <a:solidFill>
                  <a:srgbClr val="3366FF"/>
                </a:solidFill>
              </a:rPr>
              <a:t>Donnez-moi des exemples de processus organisationnels? À l’UQAM?</a:t>
            </a:r>
          </a:p>
        </p:txBody>
      </p:sp>
      <p:sp>
        <p:nvSpPr>
          <p:cNvPr id="5" name="ZoneTexte 4"/>
          <p:cNvSpPr txBox="1"/>
          <p:nvPr/>
        </p:nvSpPr>
        <p:spPr>
          <a:xfrm>
            <a:off x="620328" y="6629358"/>
            <a:ext cx="8468323" cy="338554"/>
          </a:xfrm>
          <a:prstGeom prst="rect">
            <a:avLst/>
          </a:prstGeom>
          <a:noFill/>
        </p:spPr>
        <p:txBody>
          <a:bodyPr wrap="square" rtlCol="0">
            <a:spAutoFit/>
          </a:bodyPr>
          <a:lstStyle/>
          <a:p>
            <a:pPr marL="0" lvl="1" algn="r"/>
            <a:r>
              <a:rPr lang="fr-CA" sz="800" b="1" dirty="0">
                <a:solidFill>
                  <a:srgbClr val="000000"/>
                </a:solidFill>
                <a:latin typeface="Arial"/>
                <a:cs typeface="Arial"/>
              </a:rPr>
              <a:t>Source</a:t>
            </a:r>
            <a:r>
              <a:rPr lang="fr-CA" sz="800" dirty="0">
                <a:solidFill>
                  <a:srgbClr val="000000"/>
                </a:solidFill>
                <a:latin typeface="Arial"/>
                <a:cs typeface="Arial"/>
              </a:rPr>
              <a:t>:  Renard, L. (2016) – MET5201 – Management, Information et Systèmes</a:t>
            </a:r>
          </a:p>
          <a:p>
            <a:endParaRPr lang="fr-FR" sz="800" dirty="0">
              <a:latin typeface="Arial"/>
              <a:cs typeface="Arial"/>
            </a:endParaRPr>
          </a:p>
        </p:txBody>
      </p:sp>
      <p:pic>
        <p:nvPicPr>
          <p:cNvPr id="4" name="Image 3"/>
          <p:cNvPicPr>
            <a:picLocks noChangeAspect="1"/>
          </p:cNvPicPr>
          <p:nvPr/>
        </p:nvPicPr>
        <p:blipFill>
          <a:blip r:embed="rId3"/>
          <a:stretch>
            <a:fillRect/>
          </a:stretch>
        </p:blipFill>
        <p:spPr>
          <a:xfrm>
            <a:off x="2825182" y="3540221"/>
            <a:ext cx="6167066" cy="1940685"/>
          </a:xfrm>
          <a:prstGeom prst="rect">
            <a:avLst/>
          </a:prstGeom>
        </p:spPr>
      </p:pic>
      <p:sp>
        <p:nvSpPr>
          <p:cNvPr id="6" name="Espace réservé du numéro de diapositive 5">
            <a:extLst>
              <a:ext uri="{FF2B5EF4-FFF2-40B4-BE49-F238E27FC236}">
                <a16:creationId xmlns:a16="http://schemas.microsoft.com/office/drawing/2014/main" id="{930E39F5-A444-864D-8F40-67FE68D42828}"/>
              </a:ext>
            </a:extLst>
          </p:cNvPr>
          <p:cNvSpPr txBox="1">
            <a:spLocks/>
          </p:cNvSpPr>
          <p:nvPr/>
        </p:nvSpPr>
        <p:spPr>
          <a:xfrm>
            <a:off x="6905974" y="6402921"/>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18</a:t>
            </a:fld>
            <a:endParaRPr lang="en-US" dirty="0"/>
          </a:p>
        </p:txBody>
      </p:sp>
      <p:sp>
        <p:nvSpPr>
          <p:cNvPr id="7" name="TextBox 6">
            <a:extLst>
              <a:ext uri="{FF2B5EF4-FFF2-40B4-BE49-F238E27FC236}">
                <a16:creationId xmlns:a16="http://schemas.microsoft.com/office/drawing/2014/main" id="{867B3786-AC2A-F342-8977-6DEF43C72624}"/>
              </a:ext>
            </a:extLst>
          </p:cNvPr>
          <p:cNvSpPr txBox="1"/>
          <p:nvPr/>
        </p:nvSpPr>
        <p:spPr>
          <a:xfrm>
            <a:off x="6188767" y="3617845"/>
            <a:ext cx="2204899" cy="307777"/>
          </a:xfrm>
          <a:prstGeom prst="rect">
            <a:avLst/>
          </a:prstGeom>
          <a:noFill/>
        </p:spPr>
        <p:txBody>
          <a:bodyPr wrap="none" rtlCol="0">
            <a:spAutoFit/>
          </a:bodyPr>
          <a:lstStyle/>
          <a:p>
            <a:r>
              <a:rPr lang="fr-FR" sz="1400" i="1" dirty="0"/>
              <a:t>(amélioration du processus)</a:t>
            </a:r>
          </a:p>
        </p:txBody>
      </p:sp>
      <p:pic>
        <p:nvPicPr>
          <p:cNvPr id="9" name="Picture 8" descr="A close up of a device&#10;&#10;Description automatically generated">
            <a:extLst>
              <a:ext uri="{FF2B5EF4-FFF2-40B4-BE49-F238E27FC236}">
                <a16:creationId xmlns:a16="http://schemas.microsoft.com/office/drawing/2014/main" id="{B9EF7A52-331D-B346-93D1-529A96E89207}"/>
              </a:ext>
            </a:extLst>
          </p:cNvPr>
          <p:cNvPicPr>
            <a:picLocks noChangeAspect="1"/>
          </p:cNvPicPr>
          <p:nvPr/>
        </p:nvPicPr>
        <p:blipFill>
          <a:blip r:embed="rId4"/>
          <a:stretch>
            <a:fillRect/>
          </a:stretch>
        </p:blipFill>
        <p:spPr>
          <a:xfrm>
            <a:off x="5718220" y="3951574"/>
            <a:ext cx="168376" cy="414465"/>
          </a:xfrm>
          <a:prstGeom prst="rect">
            <a:avLst/>
          </a:prstGeom>
        </p:spPr>
      </p:pic>
    </p:spTree>
    <p:extLst>
      <p:ext uri="{BB962C8B-B14F-4D97-AF65-F5344CB8AC3E}">
        <p14:creationId xmlns:p14="http://schemas.microsoft.com/office/powerpoint/2010/main" val="349558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970798" y="1233154"/>
            <a:ext cx="7042234" cy="5181154"/>
          </a:xfrm>
          <a:prstGeom prst="rect">
            <a:avLst/>
          </a:prstGeom>
        </p:spPr>
      </p:pic>
      <p:sp>
        <p:nvSpPr>
          <p:cNvPr id="5" name="Titre 1"/>
          <p:cNvSpPr>
            <a:spLocks noGrp="1"/>
          </p:cNvSpPr>
          <p:nvPr>
            <p:ph type="title"/>
          </p:nvPr>
        </p:nvSpPr>
        <p:spPr>
          <a:xfrm>
            <a:off x="87550" y="31789"/>
            <a:ext cx="8229600" cy="532416"/>
          </a:xfrm>
          <a:noFill/>
          <a:ln>
            <a:noFill/>
          </a:ln>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fr-FR" dirty="0">
                <a:solidFill>
                  <a:srgbClr val="0066CC"/>
                </a:solidFill>
              </a:rPr>
              <a:t>Diagramme de contexte d’une pizzéria</a:t>
            </a:r>
            <a:endParaRPr lang="fr-FR" sz="3600" b="1" dirty="0">
              <a:solidFill>
                <a:srgbClr val="0066CC"/>
              </a:solidFill>
            </a:endParaRPr>
          </a:p>
        </p:txBody>
      </p:sp>
      <p:sp>
        <p:nvSpPr>
          <p:cNvPr id="6" name="Espace réservé du pied de page 4"/>
          <p:cNvSpPr txBox="1">
            <a:spLocks/>
          </p:cNvSpPr>
          <p:nvPr/>
        </p:nvSpPr>
        <p:spPr>
          <a:xfrm>
            <a:off x="0" y="6636183"/>
            <a:ext cx="2895600" cy="212088"/>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800" dirty="0"/>
              <a:t>Laurent Renard © </a:t>
            </a:r>
          </a:p>
        </p:txBody>
      </p:sp>
      <p:sp>
        <p:nvSpPr>
          <p:cNvPr id="7" name="Bulle ronde 33">
            <a:extLst>
              <a:ext uri="{FF2B5EF4-FFF2-40B4-BE49-F238E27FC236}">
                <a16:creationId xmlns:a16="http://schemas.microsoft.com/office/drawing/2014/main" id="{496FA610-B597-4144-A661-B8B663063568}"/>
              </a:ext>
            </a:extLst>
          </p:cNvPr>
          <p:cNvSpPr/>
          <p:nvPr/>
        </p:nvSpPr>
        <p:spPr>
          <a:xfrm>
            <a:off x="1130968" y="4924790"/>
            <a:ext cx="1159307" cy="700056"/>
          </a:xfrm>
          <a:prstGeom prst="wedgeEllipseCallout">
            <a:avLst>
              <a:gd name="adj1" fmla="val 87065"/>
              <a:gd name="adj2" fmla="val -1703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FF00"/>
                </a:solidFill>
              </a:rPr>
              <a:t>Intrant</a:t>
            </a:r>
          </a:p>
        </p:txBody>
      </p:sp>
      <p:sp>
        <p:nvSpPr>
          <p:cNvPr id="8" name="Bulle ronde 34">
            <a:extLst>
              <a:ext uri="{FF2B5EF4-FFF2-40B4-BE49-F238E27FC236}">
                <a16:creationId xmlns:a16="http://schemas.microsoft.com/office/drawing/2014/main" id="{CA9C1CB6-F67A-6B4A-8681-45959B56B74E}"/>
              </a:ext>
            </a:extLst>
          </p:cNvPr>
          <p:cNvSpPr/>
          <p:nvPr/>
        </p:nvSpPr>
        <p:spPr>
          <a:xfrm>
            <a:off x="6362576" y="1558512"/>
            <a:ext cx="1341346" cy="466528"/>
          </a:xfrm>
          <a:prstGeom prst="wedgeEllipseCallout">
            <a:avLst>
              <a:gd name="adj1" fmla="val -50338"/>
              <a:gd name="adj2" fmla="val 2308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FF00"/>
                </a:solidFill>
              </a:rPr>
              <a:t>Extrant</a:t>
            </a:r>
          </a:p>
        </p:txBody>
      </p:sp>
    </p:spTree>
    <p:extLst>
      <p:ext uri="{BB962C8B-B14F-4D97-AF65-F5344CB8AC3E}">
        <p14:creationId xmlns:p14="http://schemas.microsoft.com/office/powerpoint/2010/main" val="61092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solidFill>
                  <a:srgbClr val="0066CC"/>
                </a:solidFill>
              </a:rPr>
              <a:t>Plan de cours</a:t>
            </a:r>
          </a:p>
        </p:txBody>
      </p:sp>
      <p:sp>
        <p:nvSpPr>
          <p:cNvPr id="3" name="Sous-titre 2"/>
          <p:cNvSpPr>
            <a:spLocks noGrp="1"/>
          </p:cNvSpPr>
          <p:nvPr>
            <p:ph type="subTitle" idx="1"/>
          </p:nvPr>
        </p:nvSpPr>
        <p:spPr/>
        <p:txBody>
          <a:bodyPr/>
          <a:lstStyle/>
          <a:p>
            <a:pPr algn="l"/>
            <a:r>
              <a:rPr lang="fr-FR" dirty="0"/>
              <a:t>Objectifs du cours</a:t>
            </a:r>
          </a:p>
          <a:p>
            <a:pPr algn="l"/>
            <a:r>
              <a:rPr lang="fr-FR" dirty="0"/>
              <a:t>Thèmes et séances</a:t>
            </a:r>
          </a:p>
          <a:p>
            <a:pPr algn="l"/>
            <a:r>
              <a:rPr lang="fr-FR" dirty="0"/>
              <a:t>Évaluations</a:t>
            </a:r>
          </a:p>
        </p:txBody>
      </p:sp>
      <p:sp>
        <p:nvSpPr>
          <p:cNvPr id="4" name="Espace réservé du numéro de diapositive 5">
            <a:extLst>
              <a:ext uri="{FF2B5EF4-FFF2-40B4-BE49-F238E27FC236}">
                <a16:creationId xmlns:a16="http://schemas.microsoft.com/office/drawing/2014/main" id="{3B3D63B6-CB23-FF4E-AE2F-09D174B68335}"/>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a:t>
            </a:fld>
            <a:endParaRPr lang="en-US" dirty="0"/>
          </a:p>
        </p:txBody>
      </p:sp>
    </p:spTree>
    <p:extLst>
      <p:ext uri="{BB962C8B-B14F-4D97-AF65-F5344CB8AC3E}">
        <p14:creationId xmlns:p14="http://schemas.microsoft.com/office/powerpoint/2010/main" val="4265766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u contenu 10" descr="cartographie processus.pdf"/>
          <p:cNvPicPr>
            <a:picLocks noGrp="1" noChangeAspect="1"/>
          </p:cNvPicPr>
          <p:nvPr>
            <p:ph idx="1"/>
          </p:nvPr>
        </p:nvPicPr>
        <p:blipFill rotWithShape="1">
          <a:blip r:embed="rId2">
            <a:extLst>
              <a:ext uri="{28A0092B-C50C-407E-A947-70E740481C1C}">
                <a14:useLocalDpi xmlns:a14="http://schemas.microsoft.com/office/drawing/2010/main" val="0"/>
              </a:ext>
            </a:extLst>
          </a:blip>
          <a:srcRect t="-140"/>
          <a:stretch/>
        </p:blipFill>
        <p:spPr>
          <a:xfrm>
            <a:off x="561245" y="937453"/>
            <a:ext cx="8229600" cy="5418897"/>
          </a:xfrm>
        </p:spPr>
      </p:pic>
      <p:sp>
        <p:nvSpPr>
          <p:cNvPr id="6" name="Espace réservé du numéro de diapositive 5"/>
          <p:cNvSpPr>
            <a:spLocks noGrp="1"/>
          </p:cNvSpPr>
          <p:nvPr>
            <p:ph type="sldNum" sz="quarter" idx="12"/>
          </p:nvPr>
        </p:nvSpPr>
        <p:spPr/>
        <p:txBody>
          <a:bodyPr/>
          <a:lstStyle/>
          <a:p>
            <a:fld id="{D5E92D6E-7D0D-6D42-94BF-F74E84C95E2F}" type="slidenum">
              <a:rPr lang="fr-FR" smtClean="0"/>
              <a:t>20</a:t>
            </a:fld>
            <a:endParaRPr lang="fr-FR"/>
          </a:p>
        </p:txBody>
      </p:sp>
      <p:sp>
        <p:nvSpPr>
          <p:cNvPr id="8" name="Cadre 7"/>
          <p:cNvSpPr/>
          <p:nvPr/>
        </p:nvSpPr>
        <p:spPr>
          <a:xfrm>
            <a:off x="5601913" y="2990327"/>
            <a:ext cx="1262711" cy="707030"/>
          </a:xfrm>
          <a:prstGeom prst="frame">
            <a:avLst>
              <a:gd name="adj1" fmla="val 3005"/>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9" name="Espace réservé du pied de page 4">
            <a:extLst>
              <a:ext uri="{FF2B5EF4-FFF2-40B4-BE49-F238E27FC236}">
                <a16:creationId xmlns:a16="http://schemas.microsoft.com/office/drawing/2014/main" id="{28D6E14C-B27C-F74C-A3BF-2FF61BD98802}"/>
              </a:ext>
            </a:extLst>
          </p:cNvPr>
          <p:cNvSpPr txBox="1">
            <a:spLocks/>
          </p:cNvSpPr>
          <p:nvPr/>
        </p:nvSpPr>
        <p:spPr>
          <a:xfrm>
            <a:off x="0" y="6636183"/>
            <a:ext cx="2895600" cy="212088"/>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800" dirty="0"/>
              <a:t>Laurent Renard © </a:t>
            </a:r>
          </a:p>
        </p:txBody>
      </p:sp>
      <p:sp>
        <p:nvSpPr>
          <p:cNvPr id="10" name="Titre 1">
            <a:extLst>
              <a:ext uri="{FF2B5EF4-FFF2-40B4-BE49-F238E27FC236}">
                <a16:creationId xmlns:a16="http://schemas.microsoft.com/office/drawing/2014/main" id="{E2342C5C-A21C-4648-9426-C021A3DCD6B7}"/>
              </a:ext>
            </a:extLst>
          </p:cNvPr>
          <p:cNvSpPr txBox="1">
            <a:spLocks/>
          </p:cNvSpPr>
          <p:nvPr/>
        </p:nvSpPr>
        <p:spPr>
          <a:xfrm>
            <a:off x="0" y="92865"/>
            <a:ext cx="8229600" cy="532416"/>
          </a:xfrm>
          <a:prstGeom prst="rect">
            <a:avLst/>
          </a:prstGeom>
          <a:noFill/>
          <a:ln w="25400" cap="flat" cmpd="sng" algn="ctr">
            <a:noFill/>
            <a:prstDash val="solid"/>
          </a:ln>
        </p:spPr>
        <p:style>
          <a:lnRef idx="2">
            <a:schemeClr val="accent2">
              <a:shade val="50000"/>
            </a:schemeClr>
          </a:lnRef>
          <a:fillRef idx="1">
            <a:schemeClr val="accent2"/>
          </a:fillRef>
          <a:effectRef idx="0">
            <a:schemeClr val="accent2"/>
          </a:effectRef>
          <a:fontRef idx="minor">
            <a:schemeClr val="lt1"/>
          </a:fontRef>
        </p:style>
        <p:txBody>
          <a:bodyPr>
            <a:normAutofit fontScale="67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fr-FR" dirty="0">
                <a:solidFill>
                  <a:srgbClr val="0066CC"/>
                </a:solidFill>
              </a:rPr>
              <a:t>Diagramme des processus de l’organisation pizzéria</a:t>
            </a:r>
            <a:endParaRPr lang="fr-FR" sz="3600" dirty="0">
              <a:solidFill>
                <a:srgbClr val="0066CC"/>
              </a:solidFill>
            </a:endParaRPr>
          </a:p>
        </p:txBody>
      </p:sp>
      <p:sp>
        <p:nvSpPr>
          <p:cNvPr id="12" name="TextBox 11">
            <a:extLst>
              <a:ext uri="{FF2B5EF4-FFF2-40B4-BE49-F238E27FC236}">
                <a16:creationId xmlns:a16="http://schemas.microsoft.com/office/drawing/2014/main" id="{82C087F7-F195-CF45-AF6A-C3F8002E6FAD}"/>
              </a:ext>
            </a:extLst>
          </p:cNvPr>
          <p:cNvSpPr txBox="1"/>
          <p:nvPr/>
        </p:nvSpPr>
        <p:spPr>
          <a:xfrm>
            <a:off x="6233268" y="4876800"/>
            <a:ext cx="2153920" cy="1200329"/>
          </a:xfrm>
          <a:prstGeom prst="rect">
            <a:avLst/>
          </a:prstGeom>
          <a:solidFill>
            <a:schemeClr val="accent6">
              <a:lumMod val="40000"/>
              <a:lumOff val="60000"/>
            </a:schemeClr>
          </a:solidFill>
        </p:spPr>
        <p:txBody>
          <a:bodyPr wrap="square" rtlCol="0">
            <a:spAutoFit/>
          </a:bodyPr>
          <a:lstStyle/>
          <a:p>
            <a:r>
              <a:rPr lang="fr-FR"/>
              <a:t>Notez que l’extrant d’un processus peut être l’intrant d’un autre processus</a:t>
            </a:r>
          </a:p>
        </p:txBody>
      </p:sp>
    </p:spTree>
    <p:extLst>
      <p:ext uri="{BB962C8B-B14F-4D97-AF65-F5344CB8AC3E}">
        <p14:creationId xmlns:p14="http://schemas.microsoft.com/office/powerpoint/2010/main" val="366419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121084" y="60528"/>
            <a:ext cx="8918489" cy="110192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lvl1pPr defTabSz="560831">
              <a:defRPr sz="4800"/>
            </a:lvl1pPr>
          </a:lstStyle>
          <a:p>
            <a:r>
              <a:rPr lang="fr-CA" sz="3600" dirty="0">
                <a:solidFill>
                  <a:srgbClr val="0066CC"/>
                </a:solidFill>
              </a:rPr>
              <a:t>Diagramme de contexte du processus de livraison d’une pizza</a:t>
            </a:r>
          </a:p>
        </p:txBody>
      </p:sp>
      <p:sp>
        <p:nvSpPr>
          <p:cNvPr id="229" name="Shape 22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grpSp>
        <p:nvGrpSpPr>
          <p:cNvPr id="232" name="Group 232"/>
          <p:cNvGrpSpPr/>
          <p:nvPr/>
        </p:nvGrpSpPr>
        <p:grpSpPr>
          <a:xfrm>
            <a:off x="3316140" y="2955727"/>
            <a:ext cx="2511720" cy="1107281"/>
            <a:chOff x="0" y="0"/>
            <a:chExt cx="3572222" cy="1574799"/>
          </a:xfrm>
        </p:grpSpPr>
        <p:sp>
          <p:nvSpPr>
            <p:cNvPr id="231" name="Shape 231"/>
            <p:cNvSpPr/>
            <p:nvPr/>
          </p:nvSpPr>
          <p:spPr>
            <a:xfrm>
              <a:off x="38100" y="38100"/>
              <a:ext cx="3496023" cy="1498600"/>
            </a:xfrm>
            <a:prstGeom prst="ellipse">
              <a:avLst/>
            </a:prstGeom>
            <a:noFill/>
            <a:ln>
              <a:noFill/>
            </a:ln>
            <a:effectLst/>
            <a:extLst>
              <a:ext uri="{C572A759-6A51-4108-AA02-DFA0A04FC94B}">
                <ma14:wrappingTextBoxFlag xmlns:ma14="http://schemas.microsoft.com/office/mac/drawingml/2011/main" xmlns="" val="1"/>
              </a:ext>
            </a:extLst>
          </p:spPr>
          <p:txBody>
            <a:bodyPr wrap="square" lIns="35719" tIns="35719" rIns="35719" bIns="35719" numCol="1" anchor="ctr">
              <a:noAutofit/>
            </a:bodyPr>
            <a:lstStyle>
              <a:lvl1pPr>
                <a:defRPr sz="2400"/>
              </a:lvl1pPr>
            </a:lstStyle>
            <a:p>
              <a:r>
                <a:rPr sz="1687"/>
                <a:t>Processus de livraison d’une pizza</a:t>
              </a:r>
            </a:p>
          </p:txBody>
        </p:sp>
        <p:pic>
          <p:nvPicPr>
            <p:cNvPr id="230" name="Image 229"/>
            <p:cNvPicPr>
              <a:picLocks/>
            </p:cNvPicPr>
            <p:nvPr/>
          </p:nvPicPr>
          <p:blipFill>
            <a:blip r:embed="rId2"/>
            <a:stretch>
              <a:fillRect/>
            </a:stretch>
          </p:blipFill>
          <p:spPr>
            <a:xfrm>
              <a:off x="0" y="0"/>
              <a:ext cx="3572223" cy="1574800"/>
            </a:xfrm>
            <a:prstGeom prst="rect">
              <a:avLst/>
            </a:prstGeom>
            <a:effectLst/>
          </p:spPr>
        </p:pic>
      </p:grpSp>
      <p:grpSp>
        <p:nvGrpSpPr>
          <p:cNvPr id="235" name="Group 235"/>
          <p:cNvGrpSpPr/>
          <p:nvPr/>
        </p:nvGrpSpPr>
        <p:grpSpPr>
          <a:xfrm>
            <a:off x="7505534" y="3094268"/>
            <a:ext cx="968740" cy="968740"/>
            <a:chOff x="0" y="0"/>
            <a:chExt cx="1377763" cy="1377763"/>
          </a:xfrm>
        </p:grpSpPr>
        <p:sp>
          <p:nvSpPr>
            <p:cNvPr id="234" name="Shape 234"/>
            <p:cNvSpPr/>
            <p:nvPr/>
          </p:nvSpPr>
          <p:spPr>
            <a:xfrm>
              <a:off x="53881" y="53881"/>
              <a:ext cx="1270001" cy="1270001"/>
            </a:xfrm>
            <a:prstGeom prst="rect">
              <a:avLst/>
            </a:prstGeom>
            <a:noFill/>
            <a:ln>
              <a:noFill/>
            </a:ln>
            <a:effectLst/>
            <a:extLst>
              <a:ext uri="{C572A759-6A51-4108-AA02-DFA0A04FC94B}">
                <ma14:wrappingTextBoxFlag xmlns:ma14="http://schemas.microsoft.com/office/mac/drawingml/2011/main" xmlns="" val="1"/>
              </a:ext>
            </a:extLst>
          </p:spPr>
          <p:txBody>
            <a:bodyPr wrap="square" lIns="35719" tIns="35719" rIns="35719" bIns="35719" numCol="1" anchor="ctr">
              <a:noAutofit/>
            </a:bodyPr>
            <a:lstStyle>
              <a:lvl1pPr>
                <a:defRPr sz="2400"/>
              </a:lvl1pPr>
            </a:lstStyle>
            <a:p>
              <a:r>
                <a:rPr sz="1687"/>
                <a:t>Client</a:t>
              </a:r>
            </a:p>
          </p:txBody>
        </p:sp>
        <p:pic>
          <p:nvPicPr>
            <p:cNvPr id="233" name="Image 232"/>
            <p:cNvPicPr>
              <a:picLocks/>
            </p:cNvPicPr>
            <p:nvPr/>
          </p:nvPicPr>
          <p:blipFill>
            <a:blip r:embed="rId3"/>
            <a:stretch>
              <a:fillRect/>
            </a:stretch>
          </p:blipFill>
          <p:spPr>
            <a:xfrm>
              <a:off x="-1" y="-1"/>
              <a:ext cx="1377765" cy="1377765"/>
            </a:xfrm>
            <a:prstGeom prst="rect">
              <a:avLst/>
            </a:prstGeom>
            <a:effectLst/>
          </p:spPr>
        </p:pic>
      </p:grpSp>
      <p:grpSp>
        <p:nvGrpSpPr>
          <p:cNvPr id="238" name="Group 238"/>
          <p:cNvGrpSpPr/>
          <p:nvPr/>
        </p:nvGrpSpPr>
        <p:grpSpPr>
          <a:xfrm>
            <a:off x="669726" y="1830586"/>
            <a:ext cx="968741" cy="968740"/>
            <a:chOff x="0" y="0"/>
            <a:chExt cx="1377763" cy="1377763"/>
          </a:xfrm>
        </p:grpSpPr>
        <p:sp>
          <p:nvSpPr>
            <p:cNvPr id="237" name="Shape 237"/>
            <p:cNvSpPr/>
            <p:nvPr/>
          </p:nvSpPr>
          <p:spPr>
            <a:xfrm>
              <a:off x="53881" y="53881"/>
              <a:ext cx="1270001" cy="1270001"/>
            </a:xfrm>
            <a:prstGeom prst="rect">
              <a:avLst/>
            </a:prstGeom>
            <a:noFill/>
            <a:ln>
              <a:noFill/>
            </a:ln>
            <a:effectLst/>
            <a:extLst>
              <a:ext uri="{C572A759-6A51-4108-AA02-DFA0A04FC94B}">
                <ma14:wrappingTextBoxFlag xmlns:ma14="http://schemas.microsoft.com/office/mac/drawingml/2011/main" xmlns="" val="1"/>
              </a:ext>
            </a:extLst>
          </p:spPr>
          <p:txBody>
            <a:bodyPr wrap="square" lIns="35719" tIns="35719" rIns="35719" bIns="35719" numCol="1" anchor="ctr">
              <a:noAutofit/>
            </a:bodyPr>
            <a:lstStyle>
              <a:lvl1pPr>
                <a:defRPr sz="1500"/>
              </a:lvl1pPr>
            </a:lstStyle>
            <a:p>
              <a:r>
                <a:rPr sz="1055"/>
                <a:t>Processus de prise de commande de pizzas</a:t>
              </a:r>
            </a:p>
          </p:txBody>
        </p:sp>
        <p:pic>
          <p:nvPicPr>
            <p:cNvPr id="236" name="Image 235"/>
            <p:cNvPicPr>
              <a:picLocks/>
            </p:cNvPicPr>
            <p:nvPr/>
          </p:nvPicPr>
          <p:blipFill>
            <a:blip r:embed="rId3"/>
            <a:stretch>
              <a:fillRect/>
            </a:stretch>
          </p:blipFill>
          <p:spPr>
            <a:xfrm>
              <a:off x="-1" y="-1"/>
              <a:ext cx="1377765" cy="1377765"/>
            </a:xfrm>
            <a:prstGeom prst="rect">
              <a:avLst/>
            </a:prstGeom>
            <a:effectLst/>
          </p:spPr>
        </p:pic>
      </p:grpSp>
      <p:grpSp>
        <p:nvGrpSpPr>
          <p:cNvPr id="241" name="Group 241"/>
          <p:cNvGrpSpPr/>
          <p:nvPr/>
        </p:nvGrpSpPr>
        <p:grpSpPr>
          <a:xfrm>
            <a:off x="669726" y="3201293"/>
            <a:ext cx="968741" cy="968740"/>
            <a:chOff x="0" y="0"/>
            <a:chExt cx="1377763" cy="1377763"/>
          </a:xfrm>
        </p:grpSpPr>
        <p:sp>
          <p:nvSpPr>
            <p:cNvPr id="240" name="Shape 240"/>
            <p:cNvSpPr/>
            <p:nvPr/>
          </p:nvSpPr>
          <p:spPr>
            <a:xfrm>
              <a:off x="53881" y="53881"/>
              <a:ext cx="1270001" cy="1270001"/>
            </a:xfrm>
            <a:prstGeom prst="rect">
              <a:avLst/>
            </a:prstGeom>
            <a:noFill/>
            <a:ln>
              <a:noFill/>
            </a:ln>
            <a:effectLst/>
            <a:extLst>
              <a:ext uri="{C572A759-6A51-4108-AA02-DFA0A04FC94B}">
                <ma14:wrappingTextBoxFlag xmlns:ma14="http://schemas.microsoft.com/office/mac/drawingml/2011/main" xmlns="" val="1"/>
              </a:ext>
            </a:extLst>
          </p:spPr>
          <p:txBody>
            <a:bodyPr wrap="square" lIns="35719" tIns="35719" rIns="35719" bIns="35719" numCol="1" anchor="ctr">
              <a:noAutofit/>
            </a:bodyPr>
            <a:lstStyle>
              <a:lvl1pPr>
                <a:defRPr sz="1500"/>
              </a:lvl1pPr>
            </a:lstStyle>
            <a:p>
              <a:r>
                <a:rPr sz="1055"/>
                <a:t>Processus de préparation  de pizzas</a:t>
              </a:r>
            </a:p>
          </p:txBody>
        </p:sp>
        <p:pic>
          <p:nvPicPr>
            <p:cNvPr id="239" name="Image 238"/>
            <p:cNvPicPr>
              <a:picLocks/>
            </p:cNvPicPr>
            <p:nvPr/>
          </p:nvPicPr>
          <p:blipFill>
            <a:blip r:embed="rId3"/>
            <a:stretch>
              <a:fillRect/>
            </a:stretch>
          </p:blipFill>
          <p:spPr>
            <a:xfrm>
              <a:off x="-1" y="-1"/>
              <a:ext cx="1377765" cy="1377765"/>
            </a:xfrm>
            <a:prstGeom prst="rect">
              <a:avLst/>
            </a:prstGeom>
            <a:effectLst/>
          </p:spPr>
        </p:pic>
      </p:grpSp>
      <p:grpSp>
        <p:nvGrpSpPr>
          <p:cNvPr id="244" name="Group 244"/>
          <p:cNvGrpSpPr/>
          <p:nvPr/>
        </p:nvGrpSpPr>
        <p:grpSpPr>
          <a:xfrm>
            <a:off x="669726" y="4572000"/>
            <a:ext cx="968741" cy="968740"/>
            <a:chOff x="0" y="0"/>
            <a:chExt cx="1377763" cy="1377763"/>
          </a:xfrm>
        </p:grpSpPr>
        <p:sp>
          <p:nvSpPr>
            <p:cNvPr id="243" name="Shape 243"/>
            <p:cNvSpPr/>
            <p:nvPr/>
          </p:nvSpPr>
          <p:spPr>
            <a:xfrm>
              <a:off x="53881" y="53881"/>
              <a:ext cx="1270001" cy="1270001"/>
            </a:xfrm>
            <a:prstGeom prst="rect">
              <a:avLst/>
            </a:prstGeom>
            <a:noFill/>
            <a:ln>
              <a:noFill/>
            </a:ln>
            <a:effectLst/>
            <a:extLst>
              <a:ext uri="{C572A759-6A51-4108-AA02-DFA0A04FC94B}">
                <ma14:wrappingTextBoxFlag xmlns:ma14="http://schemas.microsoft.com/office/mac/drawingml/2011/main" xmlns="" val="1"/>
              </a:ext>
            </a:extLst>
          </p:spPr>
          <p:txBody>
            <a:bodyPr wrap="square" lIns="35719" tIns="35719" rIns="35719" bIns="35719" numCol="1" anchor="ctr">
              <a:noAutofit/>
            </a:bodyPr>
            <a:lstStyle>
              <a:lvl1pPr>
                <a:defRPr sz="1500"/>
              </a:lvl1pPr>
            </a:lstStyle>
            <a:p>
              <a:r>
                <a:rPr sz="1055"/>
                <a:t>Processus de comptabilité</a:t>
              </a:r>
            </a:p>
          </p:txBody>
        </p:sp>
        <p:pic>
          <p:nvPicPr>
            <p:cNvPr id="242" name="Image 241"/>
            <p:cNvPicPr>
              <a:picLocks/>
            </p:cNvPicPr>
            <p:nvPr/>
          </p:nvPicPr>
          <p:blipFill>
            <a:blip r:embed="rId3"/>
            <a:stretch>
              <a:fillRect/>
            </a:stretch>
          </p:blipFill>
          <p:spPr>
            <a:xfrm>
              <a:off x="-1" y="-1"/>
              <a:ext cx="1377765" cy="1377765"/>
            </a:xfrm>
            <a:prstGeom prst="rect">
              <a:avLst/>
            </a:prstGeom>
            <a:effectLst/>
          </p:spPr>
        </p:pic>
      </p:grpSp>
      <p:pic>
        <p:nvPicPr>
          <p:cNvPr id="245" name="Image 244"/>
          <p:cNvPicPr>
            <a:picLocks/>
          </p:cNvPicPr>
          <p:nvPr/>
        </p:nvPicPr>
        <p:blipFill>
          <a:blip r:embed="rId4"/>
          <a:stretch>
            <a:fillRect/>
          </a:stretch>
        </p:blipFill>
        <p:spPr>
          <a:xfrm>
            <a:off x="5686817" y="3229742"/>
            <a:ext cx="1838357" cy="173365"/>
          </a:xfrm>
          <a:prstGeom prst="rect">
            <a:avLst/>
          </a:prstGeom>
        </p:spPr>
      </p:pic>
      <p:pic>
        <p:nvPicPr>
          <p:cNvPr id="247" name="Image 246"/>
          <p:cNvPicPr>
            <a:picLocks/>
          </p:cNvPicPr>
          <p:nvPr/>
        </p:nvPicPr>
        <p:blipFill>
          <a:blip r:embed="rId5"/>
          <a:stretch>
            <a:fillRect/>
          </a:stretch>
        </p:blipFill>
        <p:spPr>
          <a:xfrm rot="21350019">
            <a:off x="1549974" y="3522094"/>
            <a:ext cx="1843556" cy="173365"/>
          </a:xfrm>
          <a:prstGeom prst="rect">
            <a:avLst/>
          </a:prstGeom>
        </p:spPr>
      </p:pic>
      <p:pic>
        <p:nvPicPr>
          <p:cNvPr id="249" name="Image 248"/>
          <p:cNvPicPr>
            <a:picLocks/>
          </p:cNvPicPr>
          <p:nvPr/>
        </p:nvPicPr>
        <p:blipFill>
          <a:blip r:embed="rId6"/>
          <a:stretch>
            <a:fillRect/>
          </a:stretch>
        </p:blipFill>
        <p:spPr>
          <a:xfrm rot="9141141">
            <a:off x="1480833" y="4382905"/>
            <a:ext cx="2487780" cy="173366"/>
          </a:xfrm>
          <a:prstGeom prst="rect">
            <a:avLst/>
          </a:prstGeom>
        </p:spPr>
      </p:pic>
      <p:pic>
        <p:nvPicPr>
          <p:cNvPr id="251" name="Image 250"/>
          <p:cNvPicPr>
            <a:picLocks/>
          </p:cNvPicPr>
          <p:nvPr/>
        </p:nvPicPr>
        <p:blipFill>
          <a:blip r:embed="rId7"/>
          <a:stretch>
            <a:fillRect/>
          </a:stretch>
        </p:blipFill>
        <p:spPr>
          <a:xfrm rot="1395826">
            <a:off x="1556176" y="2665517"/>
            <a:ext cx="2139974" cy="173366"/>
          </a:xfrm>
          <a:prstGeom prst="rect">
            <a:avLst/>
          </a:prstGeom>
        </p:spPr>
      </p:pic>
      <p:pic>
        <p:nvPicPr>
          <p:cNvPr id="253" name="Image 252"/>
          <p:cNvPicPr>
            <a:picLocks/>
          </p:cNvPicPr>
          <p:nvPr/>
        </p:nvPicPr>
        <p:blipFill>
          <a:blip r:embed="rId8"/>
          <a:stretch>
            <a:fillRect/>
          </a:stretch>
        </p:blipFill>
        <p:spPr>
          <a:xfrm rot="10800000">
            <a:off x="5716860" y="3519066"/>
            <a:ext cx="1788674" cy="173365"/>
          </a:xfrm>
          <a:prstGeom prst="rect">
            <a:avLst/>
          </a:prstGeom>
        </p:spPr>
      </p:pic>
      <p:pic>
        <p:nvPicPr>
          <p:cNvPr id="255" name="Image 254"/>
          <p:cNvPicPr>
            <a:picLocks/>
          </p:cNvPicPr>
          <p:nvPr/>
        </p:nvPicPr>
        <p:blipFill>
          <a:blip r:embed="rId9"/>
          <a:stretch>
            <a:fillRect/>
          </a:stretch>
        </p:blipFill>
        <p:spPr>
          <a:xfrm>
            <a:off x="5427856" y="3796015"/>
            <a:ext cx="2097318" cy="173365"/>
          </a:xfrm>
          <a:prstGeom prst="rect">
            <a:avLst/>
          </a:prstGeom>
        </p:spPr>
      </p:pic>
      <p:sp>
        <p:nvSpPr>
          <p:cNvPr id="257" name="Shape 257"/>
          <p:cNvSpPr/>
          <p:nvPr/>
        </p:nvSpPr>
        <p:spPr>
          <a:xfrm>
            <a:off x="2000072" y="2170718"/>
            <a:ext cx="1447640" cy="28847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000"/>
            </a:lvl1pPr>
          </a:lstStyle>
          <a:p>
            <a:r>
              <a:rPr sz="1406"/>
              <a:t>Bon de commande</a:t>
            </a:r>
          </a:p>
        </p:txBody>
      </p:sp>
      <p:sp>
        <p:nvSpPr>
          <p:cNvPr id="258" name="Shape 258"/>
          <p:cNvSpPr/>
          <p:nvPr/>
        </p:nvSpPr>
        <p:spPr>
          <a:xfrm>
            <a:off x="1979802" y="3321504"/>
            <a:ext cx="431401" cy="28847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000"/>
            </a:lvl1pPr>
          </a:lstStyle>
          <a:p>
            <a:r>
              <a:rPr sz="1406"/>
              <a:t>Pizza</a:t>
            </a:r>
          </a:p>
        </p:txBody>
      </p:sp>
      <p:sp>
        <p:nvSpPr>
          <p:cNvPr id="259" name="Shape 259"/>
          <p:cNvSpPr/>
          <p:nvPr/>
        </p:nvSpPr>
        <p:spPr>
          <a:xfrm>
            <a:off x="1979802" y="4201863"/>
            <a:ext cx="767134" cy="28847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000"/>
            </a:lvl1pPr>
          </a:lstStyle>
          <a:p>
            <a:r>
              <a:rPr sz="1406"/>
              <a:t>Paiement</a:t>
            </a:r>
          </a:p>
        </p:txBody>
      </p:sp>
      <p:sp>
        <p:nvSpPr>
          <p:cNvPr id="260" name="Shape 260"/>
          <p:cNvSpPr/>
          <p:nvPr/>
        </p:nvSpPr>
        <p:spPr>
          <a:xfrm>
            <a:off x="6367503" y="3010907"/>
            <a:ext cx="431401" cy="28847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000"/>
            </a:lvl1pPr>
          </a:lstStyle>
          <a:p>
            <a:r>
              <a:rPr sz="1406"/>
              <a:t>Pizza</a:t>
            </a:r>
          </a:p>
        </p:txBody>
      </p:sp>
      <p:sp>
        <p:nvSpPr>
          <p:cNvPr id="261" name="Shape 261"/>
          <p:cNvSpPr/>
          <p:nvPr/>
        </p:nvSpPr>
        <p:spPr>
          <a:xfrm>
            <a:off x="6342662" y="3318636"/>
            <a:ext cx="767134" cy="28847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000"/>
            </a:lvl1pPr>
          </a:lstStyle>
          <a:p>
            <a:r>
              <a:rPr sz="1406"/>
              <a:t>Paiement</a:t>
            </a:r>
          </a:p>
        </p:txBody>
      </p:sp>
      <p:sp>
        <p:nvSpPr>
          <p:cNvPr id="262" name="Shape 262"/>
          <p:cNvSpPr/>
          <p:nvPr/>
        </p:nvSpPr>
        <p:spPr>
          <a:xfrm>
            <a:off x="6367504" y="3881334"/>
            <a:ext cx="619530" cy="28847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000"/>
            </a:lvl1pPr>
          </a:lstStyle>
          <a:p>
            <a:r>
              <a:rPr sz="1406"/>
              <a:t>Facture</a:t>
            </a:r>
          </a:p>
        </p:txBody>
      </p:sp>
      <p:sp>
        <p:nvSpPr>
          <p:cNvPr id="263" name="Shape 263"/>
          <p:cNvSpPr/>
          <p:nvPr/>
        </p:nvSpPr>
        <p:spPr>
          <a:xfrm>
            <a:off x="3673860" y="4719780"/>
            <a:ext cx="4685311" cy="1284159"/>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marL="444500" indent="-444500" algn="l">
              <a:buSzPct val="75000"/>
              <a:buChar char="•"/>
              <a:defRPr sz="2800"/>
            </a:lvl1pPr>
          </a:lstStyle>
          <a:p>
            <a:r>
              <a:rPr lang="fr-CA" sz="1969" dirty="0"/>
              <a:t>Dans le diagramme de contexte, o</a:t>
            </a:r>
            <a:r>
              <a:rPr sz="1969" dirty="0"/>
              <a:t>n modélise le processus comme une « boîte noire »</a:t>
            </a:r>
            <a:r>
              <a:rPr lang="mr-IN" sz="1969" dirty="0"/>
              <a:t>…</a:t>
            </a:r>
            <a:r>
              <a:rPr lang="fr-CA" sz="1969" dirty="0"/>
              <a:t> mais dans la boîte noire, il y a des activités</a:t>
            </a:r>
            <a:r>
              <a:rPr lang="mr-IN" sz="1969" dirty="0"/>
              <a:t>…</a:t>
            </a:r>
            <a:endParaRPr sz="1969" dirty="0"/>
          </a:p>
        </p:txBody>
      </p:sp>
      <p:sp>
        <p:nvSpPr>
          <p:cNvPr id="264" name="Shape 264"/>
          <p:cNvSpPr/>
          <p:nvPr/>
        </p:nvSpPr>
        <p:spPr>
          <a:xfrm>
            <a:off x="1979802" y="2758149"/>
            <a:ext cx="619530" cy="28847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000"/>
            </a:lvl1pPr>
          </a:lstStyle>
          <a:p>
            <a:r>
              <a:rPr sz="1406"/>
              <a:t>Facture</a:t>
            </a:r>
          </a:p>
        </p:txBody>
      </p:sp>
      <p:sp>
        <p:nvSpPr>
          <p:cNvPr id="33" name="Bulle ronde 32"/>
          <p:cNvSpPr/>
          <p:nvPr/>
        </p:nvSpPr>
        <p:spPr>
          <a:xfrm>
            <a:off x="7184588" y="1904998"/>
            <a:ext cx="1108086" cy="648362"/>
          </a:xfrm>
          <a:prstGeom prst="wedgeEllipseCallout">
            <a:avLst>
              <a:gd name="adj1" fmla="val 33465"/>
              <a:gd name="adj2" fmla="val 1246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FF00"/>
                </a:solidFill>
              </a:rPr>
              <a:t>Entité</a:t>
            </a:r>
          </a:p>
        </p:txBody>
      </p:sp>
      <p:sp>
        <p:nvSpPr>
          <p:cNvPr id="34" name="Bulle ronde 33"/>
          <p:cNvSpPr/>
          <p:nvPr/>
        </p:nvSpPr>
        <p:spPr>
          <a:xfrm>
            <a:off x="3316140" y="1243730"/>
            <a:ext cx="1159307" cy="700056"/>
          </a:xfrm>
          <a:prstGeom prst="wedgeEllipseCallout">
            <a:avLst>
              <a:gd name="adj1" fmla="val -32123"/>
              <a:gd name="adj2" fmla="val 1866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FF00"/>
                </a:solidFill>
              </a:rPr>
              <a:t>Intrant</a:t>
            </a:r>
          </a:p>
        </p:txBody>
      </p:sp>
      <p:sp>
        <p:nvSpPr>
          <p:cNvPr id="35" name="Bulle ronde 34"/>
          <p:cNvSpPr/>
          <p:nvPr/>
        </p:nvSpPr>
        <p:spPr>
          <a:xfrm>
            <a:off x="5427856" y="2086832"/>
            <a:ext cx="1341346" cy="466528"/>
          </a:xfrm>
          <a:prstGeom prst="wedgeEllipseCallout">
            <a:avLst>
              <a:gd name="adj1" fmla="val 82973"/>
              <a:gd name="adj2" fmla="val 187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FF00"/>
                </a:solidFill>
              </a:rPr>
              <a:t>Extrant</a:t>
            </a:r>
          </a:p>
        </p:txBody>
      </p:sp>
      <p:sp>
        <p:nvSpPr>
          <p:cNvPr id="36" name="Espace réservé du numéro de diapositive 5">
            <a:extLst>
              <a:ext uri="{FF2B5EF4-FFF2-40B4-BE49-F238E27FC236}">
                <a16:creationId xmlns:a16="http://schemas.microsoft.com/office/drawing/2014/main" id="{B9CDE33D-B49D-9349-82B3-FE7CD4DD6B5C}"/>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21</a:t>
            </a:fld>
            <a:endParaRPr lang="en-US" dirty="0"/>
          </a:p>
        </p:txBody>
      </p:sp>
      <p:sp>
        <p:nvSpPr>
          <p:cNvPr id="37" name="Bulle ronde 36"/>
          <p:cNvSpPr/>
          <p:nvPr/>
        </p:nvSpPr>
        <p:spPr>
          <a:xfrm>
            <a:off x="2302047" y="5198288"/>
            <a:ext cx="1341346" cy="466528"/>
          </a:xfrm>
          <a:prstGeom prst="wedgeEllipseCallout">
            <a:avLst>
              <a:gd name="adj1" fmla="val -78961"/>
              <a:gd name="adj2" fmla="val -849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FF00"/>
                </a:solidFill>
              </a:rPr>
              <a:t>Extrant</a:t>
            </a:r>
          </a:p>
        </p:txBody>
      </p:sp>
    </p:spTree>
    <p:extLst>
      <p:ext uri="{BB962C8B-B14F-4D97-AF65-F5344CB8AC3E}">
        <p14:creationId xmlns:p14="http://schemas.microsoft.com/office/powerpoint/2010/main" val="162310530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sz="4000" dirty="0"/>
              <a:t>Combien de types de processus existent-ils?</a:t>
            </a:r>
          </a:p>
        </p:txBody>
      </p:sp>
      <p:sp>
        <p:nvSpPr>
          <p:cNvPr id="4" name="Espace réservé du numéro de diapositive 3"/>
          <p:cNvSpPr>
            <a:spLocks noGrp="1"/>
          </p:cNvSpPr>
          <p:nvPr>
            <p:ph type="sldNum" sz="quarter" idx="12"/>
          </p:nvPr>
        </p:nvSpPr>
        <p:spPr/>
        <p:txBody>
          <a:bodyPr/>
          <a:lstStyle/>
          <a:p>
            <a:fld id="{6A917AE9-2579-7140-B89F-DB8C69940798}" type="slidenum">
              <a:rPr lang="fr-FR" smtClean="0"/>
              <a:t>22</a:t>
            </a:fld>
            <a:endParaRPr lang="fr-FR"/>
          </a:p>
        </p:txBody>
      </p:sp>
      <p:sp>
        <p:nvSpPr>
          <p:cNvPr id="5" name="Espace réservé du numéro de diapositive 5">
            <a:extLst>
              <a:ext uri="{FF2B5EF4-FFF2-40B4-BE49-F238E27FC236}">
                <a16:creationId xmlns:a16="http://schemas.microsoft.com/office/drawing/2014/main" id="{02600781-A94A-3D4D-8E13-B214706CE87A}"/>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22</a:t>
            </a:fld>
            <a:endParaRPr lang="en-US" dirty="0"/>
          </a:p>
        </p:txBody>
      </p:sp>
    </p:spTree>
    <p:extLst>
      <p:ext uri="{BB962C8B-B14F-4D97-AF65-F5344CB8AC3E}">
        <p14:creationId xmlns:p14="http://schemas.microsoft.com/office/powerpoint/2010/main" val="759197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Typologie des processus</a:t>
            </a:r>
          </a:p>
        </p:txBody>
      </p:sp>
      <p:graphicFrame>
        <p:nvGraphicFramePr>
          <p:cNvPr id="4" name="Group 63"/>
          <p:cNvGraphicFramePr>
            <a:graphicFrameLocks/>
          </p:cNvGraphicFramePr>
          <p:nvPr>
            <p:extLst>
              <p:ext uri="{D42A27DB-BD31-4B8C-83A1-F6EECF244321}">
                <p14:modId xmlns:p14="http://schemas.microsoft.com/office/powerpoint/2010/main" val="3738474618"/>
              </p:ext>
            </p:extLst>
          </p:nvPr>
        </p:nvGraphicFramePr>
        <p:xfrm>
          <a:off x="457200" y="938831"/>
          <a:ext cx="8229600" cy="5138928"/>
        </p:xfrm>
        <a:graphic>
          <a:graphicData uri="http://schemas.openxmlformats.org/drawingml/2006/table">
            <a:tbl>
              <a:tblPr/>
              <a:tblGrid>
                <a:gridCol w="2057400">
                  <a:extLst>
                    <a:ext uri="{9D8B030D-6E8A-4147-A177-3AD203B41FA5}">
                      <a16:colId xmlns:a16="http://schemas.microsoft.com/office/drawing/2014/main" val="20000"/>
                    </a:ext>
                  </a:extLst>
                </a:gridCol>
                <a:gridCol w="2131328">
                  <a:extLst>
                    <a:ext uri="{9D8B030D-6E8A-4147-A177-3AD203B41FA5}">
                      <a16:colId xmlns:a16="http://schemas.microsoft.com/office/drawing/2014/main" val="20001"/>
                    </a:ext>
                  </a:extLst>
                </a:gridCol>
                <a:gridCol w="1983472">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chemeClr val="tx1"/>
                          </a:solidFill>
                          <a:effectLst/>
                          <a:latin typeface="Arial"/>
                          <a:ea typeface="ＭＳ Ｐゴシック" charset="0"/>
                          <a:cs typeface="Arial"/>
                        </a:rPr>
                        <a:t>Processus de gestion</a:t>
                      </a:r>
                    </a:p>
                  </a:txBody>
                  <a:tcPr marL="90601" marR="90601"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2D2D8A"/>
                      </a:solidFill>
                      <a:prstDash val="solid"/>
                      <a:round/>
                      <a:headEnd type="none" w="med" len="med"/>
                      <a:tailEnd type="none" w="med" len="med"/>
                    </a:lnB>
                    <a:lnTlToBr>
                      <a:noFill/>
                    </a:lnTlToBr>
                    <a:lnBlToTr>
                      <a:noFill/>
                    </a:lnBlToTr>
                    <a:solidFill>
                      <a:srgbClr val="A5C7C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chemeClr val="tx1"/>
                          </a:solidFill>
                          <a:effectLst/>
                          <a:latin typeface="Arial"/>
                          <a:ea typeface="ＭＳ Ｐゴシック" charset="0"/>
                          <a:cs typeface="Arial"/>
                        </a:rPr>
                        <a:t>Processus opérationnel</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A5C7C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chemeClr val="tx1"/>
                          </a:solidFill>
                          <a:effectLst/>
                          <a:latin typeface="Arial"/>
                          <a:ea typeface="ＭＳ Ｐゴシック" charset="0"/>
                          <a:cs typeface="Arial"/>
                        </a:rPr>
                        <a:t>Processus de support</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A5C7C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chemeClr val="tx1"/>
                          </a:solidFill>
                          <a:effectLst/>
                          <a:latin typeface="Arial"/>
                          <a:ea typeface="ＭＳ Ｐゴシック" charset="0"/>
                          <a:cs typeface="Arial"/>
                        </a:rPr>
                        <a:t>Processus de mesure</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A5C7C9"/>
                    </a:solidFill>
                  </a:tcPr>
                </a:tc>
                <a:extLst>
                  <a:ext uri="{0D108BD9-81ED-4DB2-BD59-A6C34878D82A}">
                    <a16:rowId xmlns:a16="http://schemas.microsoft.com/office/drawing/2014/main" val="10000"/>
                  </a:ext>
                </a:extLst>
              </a:tr>
              <a:tr h="2449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sng" strike="noStrike" cap="none" normalizeH="0" baseline="0" dirty="0">
                          <a:ln>
                            <a:noFill/>
                          </a:ln>
                          <a:solidFill>
                            <a:schemeClr val="tx1"/>
                          </a:solidFill>
                          <a:effectLst/>
                          <a:latin typeface="Arial"/>
                          <a:ea typeface="ＭＳ Ｐゴシック" charset="0"/>
                          <a:cs typeface="Arial"/>
                        </a:rPr>
                        <a:t>Pour conduire et guider l</a:t>
                      </a:r>
                      <a:r>
                        <a:rPr kumimoji="0" lang="fr-CA" sz="1800" b="0" i="0" u="sng" strike="noStrike" cap="none" normalizeH="0" baseline="0" dirty="0">
                          <a:ln>
                            <a:noFill/>
                          </a:ln>
                          <a:solidFill>
                            <a:schemeClr val="tx1"/>
                          </a:solidFill>
                          <a:effectLst/>
                          <a:latin typeface="Arial"/>
                          <a:ea typeface="ＭＳ Ｐゴシック" charset="0"/>
                          <a:cs typeface="Arial"/>
                        </a:rPr>
                        <a:t>’</a:t>
                      </a:r>
                      <a:r>
                        <a:rPr kumimoji="0" lang="fr-FR" sz="1800" b="0" i="0" u="sng" strike="noStrike" cap="none" normalizeH="0" baseline="0" dirty="0">
                          <a:ln>
                            <a:noFill/>
                          </a:ln>
                          <a:solidFill>
                            <a:schemeClr val="tx1"/>
                          </a:solidFill>
                          <a:effectLst/>
                          <a:latin typeface="Arial"/>
                          <a:ea typeface="ＭＳ Ｐゴシック" charset="0"/>
                          <a:cs typeface="Arial"/>
                        </a:rPr>
                        <a:t>organisation</a:t>
                      </a:r>
                      <a:r>
                        <a:rPr kumimoji="0" lang="fr-FR" sz="1800" b="0" i="0" u="none" strike="noStrike" cap="none" normalizeH="0" baseline="0" dirty="0">
                          <a:ln>
                            <a:noFill/>
                          </a:ln>
                          <a:solidFill>
                            <a:schemeClr val="tx1"/>
                          </a:solidFill>
                          <a:effectLst/>
                          <a:latin typeface="Arial"/>
                          <a:ea typeface="ＭＳ Ｐゴシック" charset="0"/>
                          <a:cs typeface="Arial"/>
                        </a:rPr>
                        <a:t>, vérifier si les décisions prises sont cohérentes avec les objectifs stratégiques poursuivis</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2D2D8A"/>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sng" strike="noStrike" cap="none" normalizeH="0" baseline="0" dirty="0">
                          <a:ln>
                            <a:noFill/>
                          </a:ln>
                          <a:solidFill>
                            <a:schemeClr val="tx1"/>
                          </a:solidFill>
                          <a:effectLst/>
                          <a:latin typeface="Arial"/>
                          <a:ea typeface="ＭＳ Ｐゴシック" charset="0"/>
                          <a:cs typeface="Arial"/>
                        </a:rPr>
                        <a:t>Pour réaliser les produits et/ou services</a:t>
                      </a:r>
                      <a:r>
                        <a:rPr kumimoji="0" lang="fr-FR" sz="1800" b="0" i="0" u="none" strike="noStrike" cap="none" normalizeH="0" baseline="0" dirty="0">
                          <a:ln>
                            <a:noFill/>
                          </a:ln>
                          <a:solidFill>
                            <a:schemeClr val="tx1"/>
                          </a:solidFill>
                          <a:effectLst/>
                          <a:latin typeface="Arial"/>
                          <a:ea typeface="ＭＳ Ｐゴシック" charset="0"/>
                          <a:cs typeface="Arial"/>
                        </a:rPr>
                        <a:t> (cycle de vie)</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sng" strike="noStrike" cap="none" normalizeH="0" baseline="0" dirty="0">
                          <a:ln>
                            <a:noFill/>
                          </a:ln>
                          <a:solidFill>
                            <a:schemeClr val="tx1"/>
                          </a:solidFill>
                          <a:effectLst/>
                          <a:latin typeface="Arial"/>
                          <a:ea typeface="ＭＳ Ｐゴシック" charset="0"/>
                          <a:cs typeface="Arial"/>
                        </a:rPr>
                        <a:t>Pour contribuer au bon fonctionnement des autres processus</a:t>
                      </a:r>
                      <a:r>
                        <a:rPr kumimoji="0" lang="fr-FR" sz="1800" b="0" i="0" u="none" strike="noStrike" cap="none" normalizeH="0" baseline="0" dirty="0">
                          <a:ln>
                            <a:noFill/>
                          </a:ln>
                          <a:solidFill>
                            <a:schemeClr val="tx1"/>
                          </a:solidFill>
                          <a:effectLst/>
                          <a:latin typeface="Arial"/>
                          <a:ea typeface="ＭＳ Ｐゴシック" charset="0"/>
                          <a:cs typeface="Arial"/>
                        </a:rPr>
                        <a:t> en leur apportant les ressources de support nécessaires</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sng" strike="noStrike" cap="none" normalizeH="0" baseline="0" dirty="0">
                          <a:ln>
                            <a:noFill/>
                          </a:ln>
                          <a:solidFill>
                            <a:schemeClr val="tx1"/>
                          </a:solidFill>
                          <a:effectLst/>
                          <a:latin typeface="Arial"/>
                          <a:ea typeface="ＭＳ Ｐゴシック" charset="0"/>
                          <a:cs typeface="Arial"/>
                        </a:rPr>
                        <a:t>Pour ma</a:t>
                      </a:r>
                      <a:r>
                        <a:rPr kumimoji="0" lang="fr-FR" altLang="ja-JP" sz="1800" b="0" i="0" u="sng" strike="noStrike" cap="none" normalizeH="0" baseline="0" dirty="0">
                          <a:ln>
                            <a:noFill/>
                          </a:ln>
                          <a:solidFill>
                            <a:schemeClr val="tx1"/>
                          </a:solidFill>
                          <a:effectLst/>
                          <a:latin typeface="Arial"/>
                          <a:ea typeface="ＭＳ Ｐゴシック" charset="0"/>
                          <a:cs typeface="Arial"/>
                        </a:rPr>
                        <a:t>îtriser et améliorer le fonctionnement des autres processus</a:t>
                      </a:r>
                      <a:endParaRPr kumimoji="0" lang="fr-FR" sz="1800" b="0" i="0" u="sng" strike="noStrike" cap="none" normalizeH="0" baseline="0" dirty="0">
                        <a:ln>
                          <a:noFill/>
                        </a:ln>
                        <a:solidFill>
                          <a:schemeClr val="tx1"/>
                        </a:solidFill>
                        <a:effectLst/>
                        <a:latin typeface="Arial"/>
                        <a:ea typeface="ＭＳ Ｐゴシック" charset="0"/>
                        <a:cs typeface="Arial"/>
                      </a:endParaRP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2D2D8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7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0" u="sng" strike="noStrike" cap="none" normalizeH="0" baseline="0" dirty="0">
                          <a:ln>
                            <a:noFill/>
                          </a:ln>
                          <a:solidFill>
                            <a:schemeClr val="tx1"/>
                          </a:solidFill>
                          <a:effectLst/>
                          <a:latin typeface="Arial"/>
                          <a:ea typeface="ＭＳ Ｐゴシック" charset="0"/>
                          <a:cs typeface="Arial"/>
                        </a:rPr>
                        <a:t>Exemples: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Définir et déployer la stratégie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Piloter les activités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Gérer l</a:t>
                      </a:r>
                      <a:r>
                        <a:rPr kumimoji="0" lang="fr-CA" sz="1400" b="0" i="0" u="none" strike="noStrike" cap="none" normalizeH="0" baseline="0" dirty="0">
                          <a:ln>
                            <a:noFill/>
                          </a:ln>
                          <a:solidFill>
                            <a:schemeClr val="tx1"/>
                          </a:solidFill>
                          <a:effectLst/>
                          <a:latin typeface="Arial"/>
                          <a:ea typeface="ＭＳ Ｐゴシック" charset="0"/>
                          <a:cs typeface="Arial"/>
                        </a:rPr>
                        <a:t>’</a:t>
                      </a:r>
                      <a:r>
                        <a:rPr kumimoji="0" lang="fr-FR" sz="1400" b="0" i="0" u="none" strike="noStrike" cap="none" normalizeH="0" baseline="0" dirty="0">
                          <a:ln>
                            <a:noFill/>
                          </a:ln>
                          <a:solidFill>
                            <a:schemeClr val="tx1"/>
                          </a:solidFill>
                          <a:effectLst/>
                          <a:latin typeface="Arial"/>
                          <a:ea typeface="ＭＳ Ｐゴシック" charset="0"/>
                          <a:cs typeface="Arial"/>
                        </a:rPr>
                        <a:t>amélioration continue</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FR" sz="1400" b="0" i="0" u="sng" strike="noStrike" cap="none" normalizeH="0" baseline="0" dirty="0">
                          <a:ln>
                            <a:noFill/>
                          </a:ln>
                          <a:solidFill>
                            <a:schemeClr val="tx1"/>
                          </a:solidFill>
                          <a:effectLst/>
                          <a:latin typeface="Arial"/>
                          <a:ea typeface="ＭＳ Ｐゴシック" charset="0"/>
                          <a:cs typeface="Arial"/>
                        </a:rPr>
                        <a:t>Exemples: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Développer un produit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Vendre un produit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Approvisionner un client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Fournir les services associés aux produits</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FR" sz="1400" b="0" i="0" u="sng" strike="noStrike" cap="none" normalizeH="0" baseline="0" dirty="0">
                          <a:ln>
                            <a:noFill/>
                          </a:ln>
                          <a:solidFill>
                            <a:schemeClr val="tx1"/>
                          </a:solidFill>
                          <a:effectLst/>
                          <a:latin typeface="Arial"/>
                          <a:ea typeface="ＭＳ Ｐゴシック" charset="0"/>
                          <a:cs typeface="Arial"/>
                        </a:rPr>
                        <a:t>Exemples: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Gérer le personnel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Dispenser une formation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Gérer les systèmes informatiques</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fr-FR" sz="1400" b="0" i="0" u="none" strike="noStrike" cap="none" normalizeH="0" baseline="0" dirty="0">
                        <a:ln>
                          <a:noFill/>
                        </a:ln>
                        <a:solidFill>
                          <a:schemeClr val="tx1"/>
                        </a:solidFill>
                        <a:effectLst/>
                        <a:latin typeface="Arial"/>
                        <a:ea typeface="ＭＳ Ｐゴシック" charset="0"/>
                        <a:cs typeface="Arial"/>
                      </a:endParaRP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FR" sz="1400" b="0" i="0" u="sng" strike="noStrike" cap="none" normalizeH="0" baseline="0" dirty="0">
                          <a:ln>
                            <a:noFill/>
                          </a:ln>
                          <a:solidFill>
                            <a:schemeClr val="tx1"/>
                          </a:solidFill>
                          <a:effectLst/>
                          <a:latin typeface="Arial"/>
                          <a:ea typeface="ＭＳ Ｐゴシック" charset="0"/>
                          <a:cs typeface="Arial"/>
                        </a:rPr>
                        <a:t>Exemples: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Mesurer la satisfaction client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fr-FR" sz="1400" b="0" i="0" u="none" strike="noStrike" cap="none" normalizeH="0" baseline="0" dirty="0">
                          <a:ln>
                            <a:noFill/>
                          </a:ln>
                          <a:solidFill>
                            <a:schemeClr val="tx1"/>
                          </a:solidFill>
                          <a:effectLst/>
                          <a:latin typeface="Arial"/>
                          <a:ea typeface="ＭＳ Ｐゴシック" charset="0"/>
                          <a:cs typeface="Arial"/>
                        </a:rPr>
                        <a:t>Mesurer l</a:t>
                      </a:r>
                      <a:r>
                        <a:rPr kumimoji="0" lang="fr-CA" sz="1400" b="0" i="0" u="none" strike="noStrike" cap="none" normalizeH="0" baseline="0" dirty="0">
                          <a:ln>
                            <a:noFill/>
                          </a:ln>
                          <a:solidFill>
                            <a:schemeClr val="tx1"/>
                          </a:solidFill>
                          <a:effectLst/>
                          <a:latin typeface="Arial"/>
                          <a:ea typeface="ＭＳ Ｐゴシック" charset="0"/>
                          <a:cs typeface="Arial"/>
                        </a:rPr>
                        <a:t>’</a:t>
                      </a:r>
                      <a:r>
                        <a:rPr kumimoji="0" lang="fr-FR" sz="1400" b="0" i="0" u="none" strike="noStrike" cap="none" normalizeH="0" baseline="0" dirty="0">
                          <a:ln>
                            <a:noFill/>
                          </a:ln>
                          <a:solidFill>
                            <a:schemeClr val="tx1"/>
                          </a:solidFill>
                          <a:effectLst/>
                          <a:latin typeface="Arial"/>
                          <a:ea typeface="ＭＳ Ｐゴシック" charset="0"/>
                          <a:cs typeface="Arial"/>
                        </a:rPr>
                        <a:t>efficacité des processus</a:t>
                      </a:r>
                    </a:p>
                  </a:txBody>
                  <a:tcPr marL="90601" marR="90601"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2D2D8A"/>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ZoneTexte 4"/>
          <p:cNvSpPr txBox="1"/>
          <p:nvPr/>
        </p:nvSpPr>
        <p:spPr>
          <a:xfrm>
            <a:off x="620328" y="6629358"/>
            <a:ext cx="8468323" cy="338554"/>
          </a:xfrm>
          <a:prstGeom prst="rect">
            <a:avLst/>
          </a:prstGeom>
          <a:noFill/>
        </p:spPr>
        <p:txBody>
          <a:bodyPr wrap="square" rtlCol="0">
            <a:spAutoFit/>
          </a:bodyPr>
          <a:lstStyle/>
          <a:p>
            <a:pPr marL="0" lvl="1" algn="r"/>
            <a:r>
              <a:rPr lang="fr-CA" sz="800" b="1" dirty="0">
                <a:solidFill>
                  <a:srgbClr val="000000"/>
                </a:solidFill>
                <a:latin typeface="Arial"/>
                <a:cs typeface="Arial"/>
              </a:rPr>
              <a:t>Source</a:t>
            </a:r>
            <a:r>
              <a:rPr lang="fr-CA" sz="800" dirty="0">
                <a:solidFill>
                  <a:srgbClr val="000000"/>
                </a:solidFill>
                <a:latin typeface="Arial"/>
                <a:cs typeface="Arial"/>
              </a:rPr>
              <a:t>:  Renard, L. (2016) – MET5201 – Management, Information et Systèmes</a:t>
            </a:r>
          </a:p>
          <a:p>
            <a:endParaRPr lang="fr-FR" sz="800" dirty="0">
              <a:latin typeface="Arial"/>
              <a:cs typeface="Arial"/>
            </a:endParaRPr>
          </a:p>
        </p:txBody>
      </p:sp>
      <p:sp>
        <p:nvSpPr>
          <p:cNvPr id="6" name="Espace réservé du numéro de diapositive 5">
            <a:extLst>
              <a:ext uri="{FF2B5EF4-FFF2-40B4-BE49-F238E27FC236}">
                <a16:creationId xmlns:a16="http://schemas.microsoft.com/office/drawing/2014/main" id="{FD1E2B61-5A22-984A-96E6-6A2BC30D774E}"/>
              </a:ext>
            </a:extLst>
          </p:cNvPr>
          <p:cNvSpPr txBox="1">
            <a:spLocks/>
          </p:cNvSpPr>
          <p:nvPr/>
        </p:nvSpPr>
        <p:spPr>
          <a:xfrm>
            <a:off x="6905974" y="6402923"/>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23</a:t>
            </a:fld>
            <a:endParaRPr lang="en-US" dirty="0"/>
          </a:p>
        </p:txBody>
      </p:sp>
    </p:spTree>
    <p:extLst>
      <p:ext uri="{BB962C8B-B14F-4D97-AF65-F5344CB8AC3E}">
        <p14:creationId xmlns:p14="http://schemas.microsoft.com/office/powerpoint/2010/main" val="407092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4 types de processus (inter-reliés)</a:t>
            </a:r>
          </a:p>
        </p:txBody>
      </p:sp>
      <p:sp>
        <p:nvSpPr>
          <p:cNvPr id="4" name="AutoShape 2"/>
          <p:cNvSpPr>
            <a:spLocks noChangeArrowheads="1"/>
          </p:cNvSpPr>
          <p:nvPr/>
        </p:nvSpPr>
        <p:spPr bwMode="auto">
          <a:xfrm>
            <a:off x="2628900" y="2814462"/>
            <a:ext cx="2374900" cy="892175"/>
          </a:xfrm>
          <a:prstGeom prst="homePlate">
            <a:avLst>
              <a:gd name="adj" fmla="val 32029"/>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CA" sz="1800" dirty="0">
                <a:solidFill>
                  <a:srgbClr val="000000"/>
                </a:solidFill>
                <a:latin typeface="Arial"/>
                <a:cs typeface="Arial"/>
              </a:rPr>
              <a:t>Processus</a:t>
            </a:r>
          </a:p>
          <a:p>
            <a:pPr algn="ctr" eaLnBrk="1" hangingPunct="1"/>
            <a:r>
              <a:rPr lang="fr-CA" sz="1800" b="1" dirty="0">
                <a:solidFill>
                  <a:srgbClr val="000000"/>
                </a:solidFill>
                <a:latin typeface="Arial"/>
                <a:cs typeface="Arial"/>
              </a:rPr>
              <a:t>OPÉRATIONNEL</a:t>
            </a:r>
          </a:p>
        </p:txBody>
      </p:sp>
      <p:sp>
        <p:nvSpPr>
          <p:cNvPr id="5" name="Text Box 4"/>
          <p:cNvSpPr txBox="1">
            <a:spLocks noChangeArrowheads="1"/>
          </p:cNvSpPr>
          <p:nvPr/>
        </p:nvSpPr>
        <p:spPr bwMode="auto">
          <a:xfrm>
            <a:off x="1212746" y="2096912"/>
            <a:ext cx="844758" cy="2791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200" b="1" dirty="0">
                <a:solidFill>
                  <a:srgbClr val="000000"/>
                </a:solidFill>
                <a:latin typeface="Arial"/>
                <a:cs typeface="Arial"/>
              </a:rPr>
              <a:t>Directives</a:t>
            </a:r>
            <a:endParaRPr lang="fr-CA" sz="1200" b="1" dirty="0">
              <a:solidFill>
                <a:srgbClr val="000000"/>
              </a:solidFill>
              <a:latin typeface="Arial"/>
              <a:cs typeface="Arial"/>
            </a:endParaRPr>
          </a:p>
        </p:txBody>
      </p:sp>
      <p:sp>
        <p:nvSpPr>
          <p:cNvPr id="6" name="Text Box 5"/>
          <p:cNvSpPr txBox="1">
            <a:spLocks noChangeArrowheads="1"/>
          </p:cNvSpPr>
          <p:nvPr/>
        </p:nvSpPr>
        <p:spPr bwMode="auto">
          <a:xfrm>
            <a:off x="1172112" y="3943175"/>
            <a:ext cx="981589" cy="2791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200" b="1" dirty="0">
                <a:solidFill>
                  <a:srgbClr val="000000"/>
                </a:solidFill>
                <a:latin typeface="Arial"/>
                <a:cs typeface="Arial"/>
              </a:rPr>
              <a:t>Ressources</a:t>
            </a:r>
            <a:endParaRPr lang="fr-CA" sz="1200" b="1" dirty="0">
              <a:solidFill>
                <a:srgbClr val="000000"/>
              </a:solidFill>
              <a:latin typeface="Arial"/>
              <a:cs typeface="Arial"/>
            </a:endParaRPr>
          </a:p>
        </p:txBody>
      </p:sp>
      <p:sp>
        <p:nvSpPr>
          <p:cNvPr id="7" name="Text Box 6"/>
          <p:cNvSpPr txBox="1">
            <a:spLocks noChangeArrowheads="1"/>
          </p:cNvSpPr>
          <p:nvPr/>
        </p:nvSpPr>
        <p:spPr bwMode="auto">
          <a:xfrm>
            <a:off x="5353810" y="3852687"/>
            <a:ext cx="930343" cy="46384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200" b="1" dirty="0">
                <a:solidFill>
                  <a:srgbClr val="000000"/>
                </a:solidFill>
                <a:latin typeface="Arial"/>
                <a:cs typeface="Arial"/>
              </a:rPr>
              <a:t>Besoin en</a:t>
            </a:r>
            <a:br>
              <a:rPr lang="en-CA" sz="1200" b="1" dirty="0">
                <a:solidFill>
                  <a:srgbClr val="000000"/>
                </a:solidFill>
                <a:latin typeface="Arial"/>
                <a:cs typeface="Arial"/>
              </a:rPr>
            </a:br>
            <a:r>
              <a:rPr lang="en-CA" sz="1200" b="1" dirty="0">
                <a:solidFill>
                  <a:srgbClr val="000000"/>
                </a:solidFill>
                <a:latin typeface="Arial"/>
                <a:cs typeface="Arial"/>
              </a:rPr>
              <a:t>ressources</a:t>
            </a:r>
            <a:endParaRPr lang="fr-CA" sz="1200" b="1" dirty="0">
              <a:solidFill>
                <a:srgbClr val="000000"/>
              </a:solidFill>
              <a:latin typeface="Arial"/>
              <a:cs typeface="Arial"/>
            </a:endParaRPr>
          </a:p>
        </p:txBody>
      </p:sp>
      <p:sp>
        <p:nvSpPr>
          <p:cNvPr id="8" name="Text Box 7"/>
          <p:cNvSpPr txBox="1">
            <a:spLocks noChangeArrowheads="1"/>
          </p:cNvSpPr>
          <p:nvPr/>
        </p:nvSpPr>
        <p:spPr bwMode="auto">
          <a:xfrm>
            <a:off x="524943" y="3093862"/>
            <a:ext cx="861464" cy="34073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600" b="1">
                <a:solidFill>
                  <a:srgbClr val="000000"/>
                </a:solidFill>
                <a:latin typeface="Arial"/>
                <a:cs typeface="Arial"/>
              </a:rPr>
              <a:t>Intrants</a:t>
            </a:r>
            <a:endParaRPr lang="fr-CA" sz="1600" b="1">
              <a:solidFill>
                <a:srgbClr val="000000"/>
              </a:solidFill>
              <a:latin typeface="Arial"/>
              <a:cs typeface="Arial"/>
            </a:endParaRPr>
          </a:p>
        </p:txBody>
      </p:sp>
      <p:sp>
        <p:nvSpPr>
          <p:cNvPr id="9" name="Text Box 8"/>
          <p:cNvSpPr txBox="1">
            <a:spLocks noChangeArrowheads="1"/>
          </p:cNvSpPr>
          <p:nvPr/>
        </p:nvSpPr>
        <p:spPr bwMode="auto">
          <a:xfrm>
            <a:off x="6193722" y="3093862"/>
            <a:ext cx="930093" cy="34073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600" b="1">
                <a:solidFill>
                  <a:srgbClr val="000000"/>
                </a:solidFill>
                <a:latin typeface="Arial"/>
                <a:cs typeface="Arial"/>
              </a:rPr>
              <a:t>Extrants</a:t>
            </a:r>
            <a:endParaRPr lang="fr-CA" sz="1600" b="1">
              <a:solidFill>
                <a:srgbClr val="000000"/>
              </a:solidFill>
              <a:latin typeface="Arial"/>
              <a:cs typeface="Arial"/>
            </a:endParaRPr>
          </a:p>
        </p:txBody>
      </p:sp>
      <p:cxnSp>
        <p:nvCxnSpPr>
          <p:cNvPr id="10" name="AutoShape 9"/>
          <p:cNvCxnSpPr>
            <a:cxnSpLocks noChangeShapeType="1"/>
          </p:cNvCxnSpPr>
          <p:nvPr/>
        </p:nvCxnSpPr>
        <p:spPr bwMode="auto">
          <a:xfrm rot="10800000" flipV="1">
            <a:off x="1635125" y="1523824"/>
            <a:ext cx="993776" cy="573087"/>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 name="AutoShape 10"/>
          <p:cNvCxnSpPr>
            <a:cxnSpLocks noChangeShapeType="1"/>
            <a:stCxn id="5" idx="2"/>
          </p:cNvCxnSpPr>
          <p:nvPr/>
        </p:nvCxnSpPr>
        <p:spPr bwMode="auto">
          <a:xfrm rot="16200000" flipH="1">
            <a:off x="1823927" y="2187290"/>
            <a:ext cx="616170" cy="993774"/>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 name="AutoShape 11"/>
          <p:cNvCxnSpPr>
            <a:cxnSpLocks noChangeShapeType="1"/>
            <a:stCxn id="6" idx="0"/>
          </p:cNvCxnSpPr>
          <p:nvPr/>
        </p:nvCxnSpPr>
        <p:spPr bwMode="auto">
          <a:xfrm rot="5400000" flipH="1" flipV="1">
            <a:off x="1922068" y="3236344"/>
            <a:ext cx="447671" cy="96599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 name="AutoShape 12"/>
          <p:cNvCxnSpPr>
            <a:cxnSpLocks noChangeShapeType="1"/>
            <a:stCxn id="8" idx="3"/>
          </p:cNvCxnSpPr>
          <p:nvPr/>
        </p:nvCxnSpPr>
        <p:spPr bwMode="auto">
          <a:xfrm flipV="1">
            <a:off x="1386407" y="3260551"/>
            <a:ext cx="1242493" cy="367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13"/>
          <p:cNvCxnSpPr>
            <a:cxnSpLocks noChangeShapeType="1"/>
          </p:cNvCxnSpPr>
          <p:nvPr/>
        </p:nvCxnSpPr>
        <p:spPr bwMode="auto">
          <a:xfrm>
            <a:off x="5003800" y="3260550"/>
            <a:ext cx="1189922" cy="368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 name="AutoShape 14"/>
          <p:cNvCxnSpPr>
            <a:cxnSpLocks noChangeShapeType="1"/>
          </p:cNvCxnSpPr>
          <p:nvPr/>
        </p:nvCxnSpPr>
        <p:spPr bwMode="auto">
          <a:xfrm rot="10800000">
            <a:off x="1662908" y="4222355"/>
            <a:ext cx="965993" cy="77968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 name="AutoShape 15"/>
          <p:cNvCxnSpPr>
            <a:cxnSpLocks noChangeShapeType="1"/>
            <a:stCxn id="7" idx="2"/>
          </p:cNvCxnSpPr>
          <p:nvPr/>
        </p:nvCxnSpPr>
        <p:spPr bwMode="auto">
          <a:xfrm rot="5400000">
            <a:off x="5071021" y="4254076"/>
            <a:ext cx="685504" cy="810419"/>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16"/>
          <p:cNvCxnSpPr>
            <a:cxnSpLocks noChangeShapeType="1"/>
          </p:cNvCxnSpPr>
          <p:nvPr/>
        </p:nvCxnSpPr>
        <p:spPr bwMode="auto">
          <a:xfrm rot="5400000" flipH="1">
            <a:off x="5178425" y="1328562"/>
            <a:ext cx="671512" cy="865188"/>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17"/>
          <p:cNvCxnSpPr>
            <a:cxnSpLocks noChangeShapeType="1"/>
          </p:cNvCxnSpPr>
          <p:nvPr/>
        </p:nvCxnSpPr>
        <p:spPr bwMode="auto">
          <a:xfrm flipV="1">
            <a:off x="4994275" y="2371550"/>
            <a:ext cx="952500" cy="62071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AutoShape 18"/>
          <p:cNvCxnSpPr>
            <a:cxnSpLocks noChangeShapeType="1"/>
          </p:cNvCxnSpPr>
          <p:nvPr/>
        </p:nvCxnSpPr>
        <p:spPr bwMode="auto">
          <a:xfrm>
            <a:off x="5003800" y="3479625"/>
            <a:ext cx="815182" cy="37306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 name="AutoShape 20"/>
          <p:cNvSpPr>
            <a:spLocks noChangeArrowheads="1"/>
          </p:cNvSpPr>
          <p:nvPr/>
        </p:nvSpPr>
        <p:spPr bwMode="auto">
          <a:xfrm flipH="1">
            <a:off x="2586037" y="4552775"/>
            <a:ext cx="2373313" cy="879475"/>
          </a:xfrm>
          <a:prstGeom prst="homePlate">
            <a:avLst>
              <a:gd name="adj" fmla="val 26173"/>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pitchFamily="34" charset="0"/>
                <a:ea typeface="ＭＳ Ｐゴシック" pitchFamily="34" charset="-128"/>
              </a:defRPr>
            </a:lvl1pPr>
            <a:lvl2pPr marL="37931725" indent="-37474525">
              <a:defRPr sz="2400">
                <a:solidFill>
                  <a:schemeClr val="tx1"/>
                </a:solidFill>
                <a:latin typeface="Arial" pitchFamily="34" charset="0"/>
                <a:ea typeface="ＭＳ Ｐゴシック" pitchFamily="34" charset="-128"/>
              </a:defRPr>
            </a:lvl2pPr>
            <a:lvl3pPr>
              <a:defRPr sz="2400">
                <a:solidFill>
                  <a:schemeClr val="tx1"/>
                </a:solidFill>
                <a:latin typeface="Arial" pitchFamily="34" charset="0"/>
                <a:ea typeface="ＭＳ Ｐゴシック" pitchFamily="34" charset="-128"/>
              </a:defRPr>
            </a:lvl3pPr>
            <a:lvl4pPr>
              <a:defRPr sz="2400">
                <a:solidFill>
                  <a:schemeClr val="tx1"/>
                </a:solidFill>
                <a:latin typeface="Arial" pitchFamily="34" charset="0"/>
                <a:ea typeface="ＭＳ Ｐゴシック" pitchFamily="34" charset="-128"/>
              </a:defRPr>
            </a:lvl4pPr>
            <a:lvl5pPr>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CA" sz="1800" dirty="0">
                <a:solidFill>
                  <a:srgbClr val="000000"/>
                </a:solidFill>
                <a:latin typeface="Arial"/>
                <a:cs typeface="Arial"/>
              </a:rPr>
              <a:t>Processus de</a:t>
            </a:r>
            <a:br>
              <a:rPr lang="en-CA" sz="1800" dirty="0">
                <a:solidFill>
                  <a:srgbClr val="000000"/>
                </a:solidFill>
                <a:latin typeface="Arial"/>
                <a:cs typeface="Arial"/>
              </a:rPr>
            </a:br>
            <a:r>
              <a:rPr lang="en-CA" sz="1800" b="1" dirty="0">
                <a:solidFill>
                  <a:srgbClr val="000000"/>
                </a:solidFill>
                <a:latin typeface="Arial"/>
                <a:cs typeface="Arial"/>
              </a:rPr>
              <a:t>SUPPORT</a:t>
            </a:r>
            <a:endParaRPr lang="fr-CA" sz="1800" b="1" dirty="0">
              <a:solidFill>
                <a:srgbClr val="000000"/>
              </a:solidFill>
              <a:latin typeface="Arial"/>
              <a:cs typeface="Arial"/>
            </a:endParaRPr>
          </a:p>
        </p:txBody>
      </p:sp>
      <p:sp>
        <p:nvSpPr>
          <p:cNvPr id="21" name="AutoShape 21"/>
          <p:cNvSpPr>
            <a:spLocks noChangeArrowheads="1"/>
          </p:cNvSpPr>
          <p:nvPr/>
        </p:nvSpPr>
        <p:spPr bwMode="auto">
          <a:xfrm flipH="1">
            <a:off x="2640012" y="1079325"/>
            <a:ext cx="2373313" cy="879475"/>
          </a:xfrm>
          <a:prstGeom prst="homePlate">
            <a:avLst>
              <a:gd name="adj" fmla="val 26173"/>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pitchFamily="34" charset="0"/>
                <a:ea typeface="ＭＳ Ｐゴシック" pitchFamily="34" charset="-128"/>
              </a:defRPr>
            </a:lvl1pPr>
            <a:lvl2pPr marL="37931725" indent="-37474525">
              <a:defRPr sz="2400">
                <a:solidFill>
                  <a:schemeClr val="tx1"/>
                </a:solidFill>
                <a:latin typeface="Arial" pitchFamily="34" charset="0"/>
                <a:ea typeface="ＭＳ Ｐゴシック" pitchFamily="34" charset="-128"/>
              </a:defRPr>
            </a:lvl2pPr>
            <a:lvl3pPr>
              <a:defRPr sz="2400">
                <a:solidFill>
                  <a:schemeClr val="tx1"/>
                </a:solidFill>
                <a:latin typeface="Arial" pitchFamily="34" charset="0"/>
                <a:ea typeface="ＭＳ Ｐゴシック" pitchFamily="34" charset="-128"/>
              </a:defRPr>
            </a:lvl3pPr>
            <a:lvl4pPr>
              <a:defRPr sz="2400">
                <a:solidFill>
                  <a:schemeClr val="tx1"/>
                </a:solidFill>
                <a:latin typeface="Arial" pitchFamily="34" charset="0"/>
                <a:ea typeface="ＭＳ Ｐゴシック" pitchFamily="34" charset="-128"/>
              </a:defRPr>
            </a:lvl4pPr>
            <a:lvl5pPr>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CA" sz="1800" dirty="0">
                <a:solidFill>
                  <a:srgbClr val="000000"/>
                </a:solidFill>
                <a:latin typeface="Arial"/>
                <a:cs typeface="Arial"/>
              </a:rPr>
              <a:t>Processus de</a:t>
            </a:r>
            <a:br>
              <a:rPr lang="en-CA" sz="1800" dirty="0">
                <a:solidFill>
                  <a:srgbClr val="000000"/>
                </a:solidFill>
                <a:latin typeface="Arial"/>
                <a:cs typeface="Arial"/>
              </a:rPr>
            </a:br>
            <a:r>
              <a:rPr lang="en-CA" sz="1800" b="1" dirty="0">
                <a:solidFill>
                  <a:srgbClr val="000000"/>
                </a:solidFill>
                <a:latin typeface="Arial"/>
                <a:cs typeface="Arial"/>
              </a:rPr>
              <a:t>GESTION</a:t>
            </a:r>
            <a:endParaRPr lang="fr-CA" sz="1800" b="1" dirty="0">
              <a:solidFill>
                <a:srgbClr val="000000"/>
              </a:solidFill>
              <a:latin typeface="Arial"/>
              <a:cs typeface="Arial"/>
            </a:endParaRPr>
          </a:p>
        </p:txBody>
      </p:sp>
      <p:sp>
        <p:nvSpPr>
          <p:cNvPr id="22" name="AutoShape 22"/>
          <p:cNvSpPr>
            <a:spLocks noChangeArrowheads="1"/>
          </p:cNvSpPr>
          <p:nvPr/>
        </p:nvSpPr>
        <p:spPr bwMode="auto">
          <a:xfrm flipH="1">
            <a:off x="6478587" y="1812750"/>
            <a:ext cx="2373313" cy="879475"/>
          </a:xfrm>
          <a:prstGeom prst="homePlate">
            <a:avLst>
              <a:gd name="adj" fmla="val 26173"/>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pitchFamily="34" charset="0"/>
                <a:ea typeface="ＭＳ Ｐゴシック" pitchFamily="34" charset="-128"/>
              </a:defRPr>
            </a:lvl1pPr>
            <a:lvl2pPr marL="37931725" indent="-37474525">
              <a:defRPr sz="2400">
                <a:solidFill>
                  <a:schemeClr val="tx1"/>
                </a:solidFill>
                <a:latin typeface="Arial" pitchFamily="34" charset="0"/>
                <a:ea typeface="ＭＳ Ｐゴシック" pitchFamily="34" charset="-128"/>
              </a:defRPr>
            </a:lvl2pPr>
            <a:lvl3pPr>
              <a:defRPr sz="2400">
                <a:solidFill>
                  <a:schemeClr val="tx1"/>
                </a:solidFill>
                <a:latin typeface="Arial" pitchFamily="34" charset="0"/>
                <a:ea typeface="ＭＳ Ｐゴシック" pitchFamily="34" charset="-128"/>
              </a:defRPr>
            </a:lvl3pPr>
            <a:lvl4pPr>
              <a:defRPr sz="2400">
                <a:solidFill>
                  <a:schemeClr val="tx1"/>
                </a:solidFill>
                <a:latin typeface="Arial" pitchFamily="34" charset="0"/>
                <a:ea typeface="ＭＳ Ｐゴシック" pitchFamily="34" charset="-128"/>
              </a:defRPr>
            </a:lvl4pPr>
            <a:lvl5pPr>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CA" sz="1800" dirty="0">
                <a:solidFill>
                  <a:srgbClr val="000000"/>
                </a:solidFill>
                <a:latin typeface="Arial"/>
                <a:cs typeface="Arial"/>
              </a:rPr>
              <a:t>Processus de</a:t>
            </a:r>
            <a:br>
              <a:rPr lang="en-CA" sz="1800" dirty="0">
                <a:solidFill>
                  <a:srgbClr val="000000"/>
                </a:solidFill>
                <a:latin typeface="Arial"/>
                <a:cs typeface="Arial"/>
              </a:rPr>
            </a:br>
            <a:r>
              <a:rPr lang="en-CA" sz="1800" b="1" dirty="0">
                <a:solidFill>
                  <a:srgbClr val="000000"/>
                </a:solidFill>
                <a:latin typeface="Arial"/>
                <a:cs typeface="Arial"/>
              </a:rPr>
              <a:t>MESURE</a:t>
            </a:r>
            <a:endParaRPr lang="fr-CA" sz="1800" b="1" dirty="0">
              <a:solidFill>
                <a:srgbClr val="000000"/>
              </a:solidFill>
              <a:latin typeface="Arial"/>
              <a:cs typeface="Arial"/>
            </a:endParaRPr>
          </a:p>
        </p:txBody>
      </p:sp>
      <p:sp>
        <p:nvSpPr>
          <p:cNvPr id="23" name="Rectangle 22"/>
          <p:cNvSpPr>
            <a:spLocks noChangeArrowheads="1"/>
          </p:cNvSpPr>
          <p:nvPr/>
        </p:nvSpPr>
        <p:spPr bwMode="auto">
          <a:xfrm>
            <a:off x="4945062" y="2173112"/>
            <a:ext cx="1524000" cy="228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r>
              <a:rPr lang="en-CA" sz="1200" b="1" dirty="0">
                <a:solidFill>
                  <a:srgbClr val="000000"/>
                </a:solidFill>
                <a:latin typeface="Arial"/>
                <a:cs typeface="Arial"/>
              </a:rPr>
              <a:t>Informations</a:t>
            </a:r>
            <a:endParaRPr lang="fr-FR" dirty="0">
              <a:solidFill>
                <a:srgbClr val="000000"/>
              </a:solidFill>
              <a:latin typeface="Arial"/>
              <a:cs typeface="Arial"/>
            </a:endParaRPr>
          </a:p>
        </p:txBody>
      </p:sp>
      <p:sp>
        <p:nvSpPr>
          <p:cNvPr id="24" name="ZoneTexte 23"/>
          <p:cNvSpPr txBox="1"/>
          <p:nvPr/>
        </p:nvSpPr>
        <p:spPr>
          <a:xfrm>
            <a:off x="620328" y="6629358"/>
            <a:ext cx="8468323" cy="338554"/>
          </a:xfrm>
          <a:prstGeom prst="rect">
            <a:avLst/>
          </a:prstGeom>
          <a:noFill/>
        </p:spPr>
        <p:txBody>
          <a:bodyPr wrap="square" rtlCol="0">
            <a:spAutoFit/>
          </a:bodyPr>
          <a:lstStyle/>
          <a:p>
            <a:pPr marL="0" lvl="1" algn="r"/>
            <a:r>
              <a:rPr lang="fr-CA" sz="800" b="1" dirty="0">
                <a:solidFill>
                  <a:srgbClr val="000000"/>
                </a:solidFill>
                <a:latin typeface="Arial"/>
                <a:cs typeface="Arial"/>
              </a:rPr>
              <a:t>Source</a:t>
            </a:r>
            <a:r>
              <a:rPr lang="fr-CA" sz="800" dirty="0">
                <a:solidFill>
                  <a:srgbClr val="000000"/>
                </a:solidFill>
                <a:latin typeface="Arial"/>
                <a:cs typeface="Arial"/>
              </a:rPr>
              <a:t>:  Renard, L. (2016) – MET5201 – Management, Information et Systèmes</a:t>
            </a:r>
          </a:p>
          <a:p>
            <a:endParaRPr lang="fr-FR" sz="800" dirty="0">
              <a:solidFill>
                <a:srgbClr val="000000"/>
              </a:solidFill>
              <a:latin typeface="Arial"/>
              <a:cs typeface="Arial"/>
            </a:endParaRPr>
          </a:p>
        </p:txBody>
      </p:sp>
      <p:sp>
        <p:nvSpPr>
          <p:cNvPr id="25" name="Espace réservé du numéro de diapositive 5">
            <a:extLst>
              <a:ext uri="{FF2B5EF4-FFF2-40B4-BE49-F238E27FC236}">
                <a16:creationId xmlns:a16="http://schemas.microsoft.com/office/drawing/2014/main" id="{47F9D6C3-1DEE-6643-900D-AE1517CE1D0A}"/>
              </a:ext>
            </a:extLst>
          </p:cNvPr>
          <p:cNvSpPr txBox="1">
            <a:spLocks/>
          </p:cNvSpPr>
          <p:nvPr/>
        </p:nvSpPr>
        <p:spPr>
          <a:xfrm>
            <a:off x="6905974" y="6381657"/>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24</a:t>
            </a:fld>
            <a:endParaRPr lang="en-US" dirty="0"/>
          </a:p>
        </p:txBody>
      </p:sp>
    </p:spTree>
    <p:extLst>
      <p:ext uri="{BB962C8B-B14F-4D97-AF65-F5344CB8AC3E}">
        <p14:creationId xmlns:p14="http://schemas.microsoft.com/office/powerpoint/2010/main" val="3820186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375" y="-47706"/>
            <a:ext cx="9062625" cy="551520"/>
          </a:xfrm>
        </p:spPr>
        <p:txBody>
          <a:bodyPr/>
          <a:lstStyle/>
          <a:p>
            <a:r>
              <a:rPr lang="fr-FR" sz="3200" b="1" dirty="0">
                <a:solidFill>
                  <a:srgbClr val="0066CC"/>
                </a:solidFill>
              </a:rPr>
              <a:t>Un exemple… un concessionnaire de voiture</a:t>
            </a:r>
          </a:p>
        </p:txBody>
      </p:sp>
      <p:sp>
        <p:nvSpPr>
          <p:cNvPr id="4" name="AutoShape 2"/>
          <p:cNvSpPr>
            <a:spLocks noChangeArrowheads="1"/>
          </p:cNvSpPr>
          <p:nvPr/>
        </p:nvSpPr>
        <p:spPr bwMode="auto">
          <a:xfrm>
            <a:off x="2628900" y="2814462"/>
            <a:ext cx="2374900" cy="892175"/>
          </a:xfrm>
          <a:prstGeom prst="homePlate">
            <a:avLst>
              <a:gd name="adj" fmla="val 32029"/>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fr-CA" sz="1800" dirty="0">
                <a:solidFill>
                  <a:srgbClr val="000000"/>
                </a:solidFill>
                <a:latin typeface="Arial"/>
                <a:cs typeface="Arial"/>
              </a:rPr>
              <a:t>Processus</a:t>
            </a:r>
          </a:p>
          <a:p>
            <a:pPr algn="ctr" eaLnBrk="1" hangingPunct="1"/>
            <a:r>
              <a:rPr lang="fr-CA" sz="1800" b="1" dirty="0">
                <a:solidFill>
                  <a:srgbClr val="000000"/>
                </a:solidFill>
                <a:latin typeface="Arial"/>
                <a:cs typeface="Arial"/>
              </a:rPr>
              <a:t>OPÉRATIONNEL</a:t>
            </a:r>
          </a:p>
        </p:txBody>
      </p:sp>
      <p:sp>
        <p:nvSpPr>
          <p:cNvPr id="5" name="Text Box 4"/>
          <p:cNvSpPr txBox="1">
            <a:spLocks noChangeArrowheads="1"/>
          </p:cNvSpPr>
          <p:nvPr/>
        </p:nvSpPr>
        <p:spPr bwMode="auto">
          <a:xfrm>
            <a:off x="1212746" y="2096912"/>
            <a:ext cx="844758" cy="2791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200" b="1" dirty="0">
                <a:solidFill>
                  <a:srgbClr val="000000"/>
                </a:solidFill>
                <a:latin typeface="Arial"/>
                <a:cs typeface="Arial"/>
              </a:rPr>
              <a:t>Directives</a:t>
            </a:r>
            <a:endParaRPr lang="fr-CA" sz="1200" b="1" dirty="0">
              <a:solidFill>
                <a:srgbClr val="000000"/>
              </a:solidFill>
              <a:latin typeface="Arial"/>
              <a:cs typeface="Arial"/>
            </a:endParaRPr>
          </a:p>
        </p:txBody>
      </p:sp>
      <p:sp>
        <p:nvSpPr>
          <p:cNvPr id="6" name="Text Box 5"/>
          <p:cNvSpPr txBox="1">
            <a:spLocks noChangeArrowheads="1"/>
          </p:cNvSpPr>
          <p:nvPr/>
        </p:nvSpPr>
        <p:spPr bwMode="auto">
          <a:xfrm>
            <a:off x="1172112" y="3943175"/>
            <a:ext cx="981589" cy="2791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200" b="1" dirty="0">
                <a:solidFill>
                  <a:srgbClr val="000000"/>
                </a:solidFill>
                <a:latin typeface="Arial"/>
                <a:cs typeface="Arial"/>
              </a:rPr>
              <a:t>Ressources</a:t>
            </a:r>
            <a:endParaRPr lang="fr-CA" sz="1200" b="1" dirty="0">
              <a:solidFill>
                <a:srgbClr val="000000"/>
              </a:solidFill>
              <a:latin typeface="Arial"/>
              <a:cs typeface="Arial"/>
            </a:endParaRPr>
          </a:p>
        </p:txBody>
      </p:sp>
      <p:sp>
        <p:nvSpPr>
          <p:cNvPr id="7" name="Text Box 6"/>
          <p:cNvSpPr txBox="1">
            <a:spLocks noChangeArrowheads="1"/>
          </p:cNvSpPr>
          <p:nvPr/>
        </p:nvSpPr>
        <p:spPr bwMode="auto">
          <a:xfrm>
            <a:off x="5353810" y="3852687"/>
            <a:ext cx="930343" cy="46384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200" b="1" dirty="0">
                <a:solidFill>
                  <a:srgbClr val="000000"/>
                </a:solidFill>
                <a:latin typeface="Arial"/>
                <a:cs typeface="Arial"/>
              </a:rPr>
              <a:t>Besoin en</a:t>
            </a:r>
            <a:br>
              <a:rPr lang="en-CA" sz="1200" b="1" dirty="0">
                <a:solidFill>
                  <a:srgbClr val="000000"/>
                </a:solidFill>
                <a:latin typeface="Arial"/>
                <a:cs typeface="Arial"/>
              </a:rPr>
            </a:br>
            <a:r>
              <a:rPr lang="en-CA" sz="1200" b="1" dirty="0">
                <a:solidFill>
                  <a:srgbClr val="000000"/>
                </a:solidFill>
                <a:latin typeface="Arial"/>
                <a:cs typeface="Arial"/>
              </a:rPr>
              <a:t>ressources</a:t>
            </a:r>
            <a:endParaRPr lang="fr-CA" sz="1200" b="1" dirty="0">
              <a:solidFill>
                <a:srgbClr val="000000"/>
              </a:solidFill>
              <a:latin typeface="Arial"/>
              <a:cs typeface="Arial"/>
            </a:endParaRPr>
          </a:p>
        </p:txBody>
      </p:sp>
      <p:sp>
        <p:nvSpPr>
          <p:cNvPr id="8" name="Text Box 7"/>
          <p:cNvSpPr txBox="1">
            <a:spLocks noChangeArrowheads="1"/>
          </p:cNvSpPr>
          <p:nvPr/>
        </p:nvSpPr>
        <p:spPr bwMode="auto">
          <a:xfrm>
            <a:off x="524943" y="3093862"/>
            <a:ext cx="861464" cy="34073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600" b="1">
                <a:solidFill>
                  <a:srgbClr val="000000"/>
                </a:solidFill>
                <a:latin typeface="Arial"/>
                <a:cs typeface="Arial"/>
              </a:rPr>
              <a:t>Intrants</a:t>
            </a:r>
            <a:endParaRPr lang="fr-CA" sz="1600" b="1">
              <a:solidFill>
                <a:srgbClr val="000000"/>
              </a:solidFill>
              <a:latin typeface="Arial"/>
              <a:cs typeface="Arial"/>
            </a:endParaRPr>
          </a:p>
        </p:txBody>
      </p:sp>
      <p:sp>
        <p:nvSpPr>
          <p:cNvPr id="9" name="Text Box 8"/>
          <p:cNvSpPr txBox="1">
            <a:spLocks noChangeArrowheads="1"/>
          </p:cNvSpPr>
          <p:nvPr/>
        </p:nvSpPr>
        <p:spPr bwMode="auto">
          <a:xfrm>
            <a:off x="6193722" y="3093862"/>
            <a:ext cx="930093" cy="34073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54000" tIns="46800" rIns="54000" bIns="4680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CA" sz="1600" b="1">
                <a:solidFill>
                  <a:srgbClr val="000000"/>
                </a:solidFill>
                <a:latin typeface="Arial"/>
                <a:cs typeface="Arial"/>
              </a:rPr>
              <a:t>Extrants</a:t>
            </a:r>
            <a:endParaRPr lang="fr-CA" sz="1600" b="1">
              <a:solidFill>
                <a:srgbClr val="000000"/>
              </a:solidFill>
              <a:latin typeface="Arial"/>
              <a:cs typeface="Arial"/>
            </a:endParaRPr>
          </a:p>
        </p:txBody>
      </p:sp>
      <p:cxnSp>
        <p:nvCxnSpPr>
          <p:cNvPr id="10" name="AutoShape 9"/>
          <p:cNvCxnSpPr>
            <a:cxnSpLocks noChangeShapeType="1"/>
          </p:cNvCxnSpPr>
          <p:nvPr/>
        </p:nvCxnSpPr>
        <p:spPr bwMode="auto">
          <a:xfrm rot="10800000" flipV="1">
            <a:off x="1635125" y="1523824"/>
            <a:ext cx="993776" cy="573087"/>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 name="AutoShape 10"/>
          <p:cNvCxnSpPr>
            <a:cxnSpLocks noChangeShapeType="1"/>
            <a:stCxn id="5" idx="2"/>
          </p:cNvCxnSpPr>
          <p:nvPr/>
        </p:nvCxnSpPr>
        <p:spPr bwMode="auto">
          <a:xfrm rot="16200000" flipH="1">
            <a:off x="1823927" y="2187290"/>
            <a:ext cx="616170" cy="993774"/>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 name="AutoShape 11"/>
          <p:cNvCxnSpPr>
            <a:cxnSpLocks noChangeShapeType="1"/>
            <a:stCxn id="6" idx="0"/>
          </p:cNvCxnSpPr>
          <p:nvPr/>
        </p:nvCxnSpPr>
        <p:spPr bwMode="auto">
          <a:xfrm rot="5400000" flipH="1" flipV="1">
            <a:off x="1922068" y="3236344"/>
            <a:ext cx="447671" cy="96599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 name="AutoShape 12"/>
          <p:cNvCxnSpPr>
            <a:cxnSpLocks noChangeShapeType="1"/>
            <a:stCxn id="8" idx="3"/>
          </p:cNvCxnSpPr>
          <p:nvPr/>
        </p:nvCxnSpPr>
        <p:spPr bwMode="auto">
          <a:xfrm flipV="1">
            <a:off x="1386407" y="3260551"/>
            <a:ext cx="1242493" cy="367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13"/>
          <p:cNvCxnSpPr>
            <a:cxnSpLocks noChangeShapeType="1"/>
          </p:cNvCxnSpPr>
          <p:nvPr/>
        </p:nvCxnSpPr>
        <p:spPr bwMode="auto">
          <a:xfrm>
            <a:off x="5003800" y="3260550"/>
            <a:ext cx="1189922" cy="368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 name="AutoShape 14"/>
          <p:cNvCxnSpPr>
            <a:cxnSpLocks noChangeShapeType="1"/>
          </p:cNvCxnSpPr>
          <p:nvPr/>
        </p:nvCxnSpPr>
        <p:spPr bwMode="auto">
          <a:xfrm rot="10800000">
            <a:off x="1662908" y="4222355"/>
            <a:ext cx="965993" cy="77968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 name="AutoShape 15"/>
          <p:cNvCxnSpPr>
            <a:cxnSpLocks noChangeShapeType="1"/>
            <a:stCxn id="7" idx="2"/>
          </p:cNvCxnSpPr>
          <p:nvPr/>
        </p:nvCxnSpPr>
        <p:spPr bwMode="auto">
          <a:xfrm rot="5400000">
            <a:off x="5071021" y="4254076"/>
            <a:ext cx="685504" cy="810419"/>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16"/>
          <p:cNvCxnSpPr>
            <a:cxnSpLocks noChangeShapeType="1"/>
          </p:cNvCxnSpPr>
          <p:nvPr/>
        </p:nvCxnSpPr>
        <p:spPr bwMode="auto">
          <a:xfrm rot="5400000" flipH="1">
            <a:off x="5178425" y="1328562"/>
            <a:ext cx="671512" cy="865188"/>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17"/>
          <p:cNvCxnSpPr>
            <a:cxnSpLocks noChangeShapeType="1"/>
          </p:cNvCxnSpPr>
          <p:nvPr/>
        </p:nvCxnSpPr>
        <p:spPr bwMode="auto">
          <a:xfrm flipV="1">
            <a:off x="4994275" y="2371550"/>
            <a:ext cx="952500" cy="62071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AutoShape 18"/>
          <p:cNvCxnSpPr>
            <a:cxnSpLocks noChangeShapeType="1"/>
          </p:cNvCxnSpPr>
          <p:nvPr/>
        </p:nvCxnSpPr>
        <p:spPr bwMode="auto">
          <a:xfrm>
            <a:off x="5003800" y="3479625"/>
            <a:ext cx="815182" cy="373062"/>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 name="AutoShape 20"/>
          <p:cNvSpPr>
            <a:spLocks noChangeArrowheads="1"/>
          </p:cNvSpPr>
          <p:nvPr/>
        </p:nvSpPr>
        <p:spPr bwMode="auto">
          <a:xfrm flipH="1">
            <a:off x="2586037" y="4552775"/>
            <a:ext cx="2373313" cy="879475"/>
          </a:xfrm>
          <a:prstGeom prst="homePlate">
            <a:avLst>
              <a:gd name="adj" fmla="val 26173"/>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pitchFamily="34" charset="0"/>
                <a:ea typeface="ＭＳ Ｐゴシック" pitchFamily="34" charset="-128"/>
              </a:defRPr>
            </a:lvl1pPr>
            <a:lvl2pPr marL="37931725" indent="-37474525">
              <a:defRPr sz="2400">
                <a:solidFill>
                  <a:schemeClr val="tx1"/>
                </a:solidFill>
                <a:latin typeface="Arial" pitchFamily="34" charset="0"/>
                <a:ea typeface="ＭＳ Ｐゴシック" pitchFamily="34" charset="-128"/>
              </a:defRPr>
            </a:lvl2pPr>
            <a:lvl3pPr>
              <a:defRPr sz="2400">
                <a:solidFill>
                  <a:schemeClr val="tx1"/>
                </a:solidFill>
                <a:latin typeface="Arial" pitchFamily="34" charset="0"/>
                <a:ea typeface="ＭＳ Ｐゴシック" pitchFamily="34" charset="-128"/>
              </a:defRPr>
            </a:lvl3pPr>
            <a:lvl4pPr>
              <a:defRPr sz="2400">
                <a:solidFill>
                  <a:schemeClr val="tx1"/>
                </a:solidFill>
                <a:latin typeface="Arial" pitchFamily="34" charset="0"/>
                <a:ea typeface="ＭＳ Ｐゴシック" pitchFamily="34" charset="-128"/>
              </a:defRPr>
            </a:lvl4pPr>
            <a:lvl5pPr>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CA" sz="1800" dirty="0">
                <a:solidFill>
                  <a:srgbClr val="000000"/>
                </a:solidFill>
                <a:latin typeface="Arial"/>
                <a:cs typeface="Arial"/>
              </a:rPr>
              <a:t>Processus de</a:t>
            </a:r>
            <a:br>
              <a:rPr lang="en-CA" sz="1800" dirty="0">
                <a:solidFill>
                  <a:srgbClr val="000000"/>
                </a:solidFill>
                <a:latin typeface="Arial"/>
                <a:cs typeface="Arial"/>
              </a:rPr>
            </a:br>
            <a:r>
              <a:rPr lang="en-CA" sz="1800" b="1" dirty="0">
                <a:solidFill>
                  <a:srgbClr val="000000"/>
                </a:solidFill>
                <a:latin typeface="Arial"/>
                <a:cs typeface="Arial"/>
              </a:rPr>
              <a:t>SUPPORT</a:t>
            </a:r>
            <a:endParaRPr lang="fr-CA" sz="1800" b="1" dirty="0">
              <a:solidFill>
                <a:srgbClr val="000000"/>
              </a:solidFill>
              <a:latin typeface="Arial"/>
              <a:cs typeface="Arial"/>
            </a:endParaRPr>
          </a:p>
        </p:txBody>
      </p:sp>
      <p:sp>
        <p:nvSpPr>
          <p:cNvPr id="21" name="AutoShape 21"/>
          <p:cNvSpPr>
            <a:spLocks noChangeArrowheads="1"/>
          </p:cNvSpPr>
          <p:nvPr/>
        </p:nvSpPr>
        <p:spPr bwMode="auto">
          <a:xfrm flipH="1">
            <a:off x="2640012" y="1079325"/>
            <a:ext cx="2373313" cy="879475"/>
          </a:xfrm>
          <a:prstGeom prst="homePlate">
            <a:avLst>
              <a:gd name="adj" fmla="val 26173"/>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pitchFamily="34" charset="0"/>
                <a:ea typeface="ＭＳ Ｐゴシック" pitchFamily="34" charset="-128"/>
              </a:defRPr>
            </a:lvl1pPr>
            <a:lvl2pPr marL="37931725" indent="-37474525">
              <a:defRPr sz="2400">
                <a:solidFill>
                  <a:schemeClr val="tx1"/>
                </a:solidFill>
                <a:latin typeface="Arial" pitchFamily="34" charset="0"/>
                <a:ea typeface="ＭＳ Ｐゴシック" pitchFamily="34" charset="-128"/>
              </a:defRPr>
            </a:lvl2pPr>
            <a:lvl3pPr>
              <a:defRPr sz="2400">
                <a:solidFill>
                  <a:schemeClr val="tx1"/>
                </a:solidFill>
                <a:latin typeface="Arial" pitchFamily="34" charset="0"/>
                <a:ea typeface="ＭＳ Ｐゴシック" pitchFamily="34" charset="-128"/>
              </a:defRPr>
            </a:lvl3pPr>
            <a:lvl4pPr>
              <a:defRPr sz="2400">
                <a:solidFill>
                  <a:schemeClr val="tx1"/>
                </a:solidFill>
                <a:latin typeface="Arial" pitchFamily="34" charset="0"/>
                <a:ea typeface="ＭＳ Ｐゴシック" pitchFamily="34" charset="-128"/>
              </a:defRPr>
            </a:lvl4pPr>
            <a:lvl5pPr>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CA" sz="1800" dirty="0">
                <a:solidFill>
                  <a:srgbClr val="000000"/>
                </a:solidFill>
                <a:latin typeface="Arial"/>
                <a:cs typeface="Arial"/>
              </a:rPr>
              <a:t>Processus de</a:t>
            </a:r>
            <a:br>
              <a:rPr lang="en-CA" sz="1800" dirty="0">
                <a:solidFill>
                  <a:srgbClr val="000000"/>
                </a:solidFill>
                <a:latin typeface="Arial"/>
                <a:cs typeface="Arial"/>
              </a:rPr>
            </a:br>
            <a:r>
              <a:rPr lang="en-CA" sz="1800" b="1" dirty="0">
                <a:solidFill>
                  <a:srgbClr val="000000"/>
                </a:solidFill>
                <a:latin typeface="Arial"/>
                <a:cs typeface="Arial"/>
              </a:rPr>
              <a:t>GESTION</a:t>
            </a:r>
            <a:endParaRPr lang="fr-CA" sz="1800" b="1" dirty="0">
              <a:solidFill>
                <a:srgbClr val="000000"/>
              </a:solidFill>
              <a:latin typeface="Arial"/>
              <a:cs typeface="Arial"/>
            </a:endParaRPr>
          </a:p>
        </p:txBody>
      </p:sp>
      <p:sp>
        <p:nvSpPr>
          <p:cNvPr id="22" name="AutoShape 22"/>
          <p:cNvSpPr>
            <a:spLocks noChangeArrowheads="1"/>
          </p:cNvSpPr>
          <p:nvPr/>
        </p:nvSpPr>
        <p:spPr bwMode="auto">
          <a:xfrm flipH="1">
            <a:off x="6478587" y="1812750"/>
            <a:ext cx="2373313" cy="879475"/>
          </a:xfrm>
          <a:prstGeom prst="homePlate">
            <a:avLst>
              <a:gd name="adj" fmla="val 26173"/>
            </a:avLst>
          </a:prstGeom>
          <a:solidFill>
            <a:schemeClr val="bg1">
              <a:lumMod val="85000"/>
            </a:schemeClr>
          </a:solidFill>
          <a:ln>
            <a:headEnd/>
            <a:tailEnd/>
          </a:ln>
        </p:spPr>
        <p:style>
          <a:lnRef idx="0">
            <a:schemeClr val="accent6"/>
          </a:lnRef>
          <a:fillRef idx="3">
            <a:schemeClr val="accent6"/>
          </a:fillRef>
          <a:effectRef idx="3">
            <a:schemeClr val="accent6"/>
          </a:effectRef>
          <a:fontRef idx="minor">
            <a:schemeClr val="lt1"/>
          </a:fontRef>
        </p:style>
        <p:txBody>
          <a:bodyPr wrap="none" lIns="54000" tIns="46800" rIns="54000" bIns="46800" anchor="ctr"/>
          <a:lstStyle>
            <a:lvl1pPr>
              <a:defRPr sz="2400">
                <a:solidFill>
                  <a:schemeClr val="tx1"/>
                </a:solidFill>
                <a:latin typeface="Arial" pitchFamily="34" charset="0"/>
                <a:ea typeface="ＭＳ Ｐゴシック" pitchFamily="34" charset="-128"/>
              </a:defRPr>
            </a:lvl1pPr>
            <a:lvl2pPr marL="37931725" indent="-37474525">
              <a:defRPr sz="2400">
                <a:solidFill>
                  <a:schemeClr val="tx1"/>
                </a:solidFill>
                <a:latin typeface="Arial" pitchFamily="34" charset="0"/>
                <a:ea typeface="ＭＳ Ｐゴシック" pitchFamily="34" charset="-128"/>
              </a:defRPr>
            </a:lvl2pPr>
            <a:lvl3pPr>
              <a:defRPr sz="2400">
                <a:solidFill>
                  <a:schemeClr val="tx1"/>
                </a:solidFill>
                <a:latin typeface="Arial" pitchFamily="34" charset="0"/>
                <a:ea typeface="ＭＳ Ｐゴシック" pitchFamily="34" charset="-128"/>
              </a:defRPr>
            </a:lvl3pPr>
            <a:lvl4pPr>
              <a:defRPr sz="2400">
                <a:solidFill>
                  <a:schemeClr val="tx1"/>
                </a:solidFill>
                <a:latin typeface="Arial" pitchFamily="34" charset="0"/>
                <a:ea typeface="ＭＳ Ｐゴシック" pitchFamily="34" charset="-128"/>
              </a:defRPr>
            </a:lvl4pPr>
            <a:lvl5pPr>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CA" sz="1800" dirty="0">
                <a:solidFill>
                  <a:srgbClr val="000000"/>
                </a:solidFill>
                <a:latin typeface="Arial"/>
                <a:cs typeface="Arial"/>
              </a:rPr>
              <a:t>Processus de</a:t>
            </a:r>
            <a:br>
              <a:rPr lang="en-CA" sz="1800" dirty="0">
                <a:solidFill>
                  <a:srgbClr val="000000"/>
                </a:solidFill>
                <a:latin typeface="Arial"/>
                <a:cs typeface="Arial"/>
              </a:rPr>
            </a:br>
            <a:r>
              <a:rPr lang="en-CA" sz="1800" b="1" dirty="0">
                <a:solidFill>
                  <a:srgbClr val="000000"/>
                </a:solidFill>
                <a:latin typeface="Arial"/>
                <a:cs typeface="Arial"/>
              </a:rPr>
              <a:t>MESURE</a:t>
            </a:r>
            <a:endParaRPr lang="fr-CA" sz="1800" b="1" dirty="0">
              <a:solidFill>
                <a:srgbClr val="000000"/>
              </a:solidFill>
              <a:latin typeface="Arial"/>
              <a:cs typeface="Arial"/>
            </a:endParaRPr>
          </a:p>
        </p:txBody>
      </p:sp>
      <p:sp>
        <p:nvSpPr>
          <p:cNvPr id="23" name="Rectangle 22"/>
          <p:cNvSpPr>
            <a:spLocks noChangeArrowheads="1"/>
          </p:cNvSpPr>
          <p:nvPr/>
        </p:nvSpPr>
        <p:spPr bwMode="auto">
          <a:xfrm>
            <a:off x="4945062" y="2173112"/>
            <a:ext cx="1524000" cy="228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r>
              <a:rPr lang="en-CA" sz="1200" b="1" dirty="0">
                <a:solidFill>
                  <a:srgbClr val="000000"/>
                </a:solidFill>
                <a:latin typeface="Arial"/>
                <a:cs typeface="Arial"/>
              </a:rPr>
              <a:t>Informations</a:t>
            </a:r>
            <a:endParaRPr lang="fr-FR" dirty="0">
              <a:solidFill>
                <a:srgbClr val="000000"/>
              </a:solidFill>
              <a:latin typeface="Arial"/>
              <a:cs typeface="Arial"/>
            </a:endParaRPr>
          </a:p>
        </p:txBody>
      </p:sp>
      <p:sp>
        <p:nvSpPr>
          <p:cNvPr id="24" name="ZoneTexte 23"/>
          <p:cNvSpPr txBox="1"/>
          <p:nvPr/>
        </p:nvSpPr>
        <p:spPr>
          <a:xfrm>
            <a:off x="620328" y="6629358"/>
            <a:ext cx="8468323" cy="338554"/>
          </a:xfrm>
          <a:prstGeom prst="rect">
            <a:avLst/>
          </a:prstGeom>
          <a:noFill/>
        </p:spPr>
        <p:txBody>
          <a:bodyPr wrap="square" rtlCol="0">
            <a:spAutoFit/>
          </a:bodyPr>
          <a:lstStyle/>
          <a:p>
            <a:pPr marL="0" lvl="1" algn="r"/>
            <a:r>
              <a:rPr lang="fr-CA" sz="800" b="1" dirty="0">
                <a:solidFill>
                  <a:srgbClr val="000000"/>
                </a:solidFill>
                <a:latin typeface="Arial"/>
                <a:cs typeface="Arial"/>
              </a:rPr>
              <a:t>Source</a:t>
            </a:r>
            <a:r>
              <a:rPr lang="fr-CA" sz="800" dirty="0">
                <a:solidFill>
                  <a:srgbClr val="000000"/>
                </a:solidFill>
                <a:latin typeface="Arial"/>
                <a:cs typeface="Arial"/>
              </a:rPr>
              <a:t>:  Renard, L. (2016) – MET5201 – Management, Information et Systèmes</a:t>
            </a:r>
          </a:p>
          <a:p>
            <a:endParaRPr lang="fr-FR" sz="800" dirty="0">
              <a:solidFill>
                <a:srgbClr val="000000"/>
              </a:solidFill>
              <a:latin typeface="Arial"/>
              <a:cs typeface="Arial"/>
            </a:endParaRPr>
          </a:p>
        </p:txBody>
      </p:sp>
      <p:sp>
        <p:nvSpPr>
          <p:cNvPr id="3" name="Bulle ronde 2"/>
          <p:cNvSpPr/>
          <p:nvPr/>
        </p:nvSpPr>
        <p:spPr>
          <a:xfrm>
            <a:off x="6711100" y="3642160"/>
            <a:ext cx="1784548" cy="1348746"/>
          </a:xfrm>
          <a:prstGeom prst="wedgeEllipseCallout">
            <a:avLst>
              <a:gd name="adj1" fmla="val -145559"/>
              <a:gd name="adj2" fmla="val -69790"/>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0000"/>
                </a:solidFill>
              </a:rPr>
              <a:t>Processus de vente</a:t>
            </a:r>
          </a:p>
        </p:txBody>
      </p:sp>
      <p:sp>
        <p:nvSpPr>
          <p:cNvPr id="25" name="Bulle ronde 24"/>
          <p:cNvSpPr/>
          <p:nvPr/>
        </p:nvSpPr>
        <p:spPr>
          <a:xfrm>
            <a:off x="6317648" y="593254"/>
            <a:ext cx="2610064" cy="1020010"/>
          </a:xfrm>
          <a:prstGeom prst="wedgeEllipseCallout">
            <a:avLst>
              <a:gd name="adj1" fmla="val 2147"/>
              <a:gd name="adj2" fmla="val 85481"/>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0000"/>
                </a:solidFill>
              </a:rPr>
              <a:t>Mesurer la satisfaction (post-achat) du client</a:t>
            </a:r>
          </a:p>
        </p:txBody>
      </p:sp>
      <p:sp>
        <p:nvSpPr>
          <p:cNvPr id="26" name="Bulle ronde 25"/>
          <p:cNvSpPr/>
          <p:nvPr/>
        </p:nvSpPr>
        <p:spPr>
          <a:xfrm>
            <a:off x="81375" y="5293093"/>
            <a:ext cx="2610064" cy="1439235"/>
          </a:xfrm>
          <a:prstGeom prst="wedgeEllipseCallout">
            <a:avLst>
              <a:gd name="adj1" fmla="val 65499"/>
              <a:gd name="adj2" fmla="val -64353"/>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0000"/>
                </a:solidFill>
              </a:rPr>
              <a:t>Former des nouveaux vendeurs</a:t>
            </a:r>
          </a:p>
        </p:txBody>
      </p:sp>
      <p:sp>
        <p:nvSpPr>
          <p:cNvPr id="27" name="Bulle ronde 26"/>
          <p:cNvSpPr/>
          <p:nvPr/>
        </p:nvSpPr>
        <p:spPr>
          <a:xfrm>
            <a:off x="81375" y="1523824"/>
            <a:ext cx="2610064" cy="1439235"/>
          </a:xfrm>
          <a:prstGeom prst="wedgeEllipseCallout">
            <a:avLst>
              <a:gd name="adj1" fmla="val 72088"/>
              <a:gd name="adj2" fmla="val -40453"/>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0000"/>
                </a:solidFill>
              </a:rPr>
              <a:t>Déterminer quel vendeur travaillera quand</a:t>
            </a:r>
          </a:p>
        </p:txBody>
      </p:sp>
      <p:sp>
        <p:nvSpPr>
          <p:cNvPr id="28" name="Espace réservé du numéro de diapositive 5">
            <a:extLst>
              <a:ext uri="{FF2B5EF4-FFF2-40B4-BE49-F238E27FC236}">
                <a16:creationId xmlns:a16="http://schemas.microsoft.com/office/drawing/2014/main" id="{DAB17CDD-A294-8D40-84E5-CA4CEE6401AB}"/>
              </a:ext>
            </a:extLst>
          </p:cNvPr>
          <p:cNvSpPr txBox="1">
            <a:spLocks/>
          </p:cNvSpPr>
          <p:nvPr/>
        </p:nvSpPr>
        <p:spPr>
          <a:xfrm>
            <a:off x="6905974" y="6392288"/>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25</a:t>
            </a:fld>
            <a:endParaRPr lang="en-US" dirty="0"/>
          </a:p>
        </p:txBody>
      </p:sp>
    </p:spTree>
    <p:extLst>
      <p:ext uri="{BB962C8B-B14F-4D97-AF65-F5344CB8AC3E}">
        <p14:creationId xmlns:p14="http://schemas.microsoft.com/office/powerpoint/2010/main" val="3315279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Processus et Activité – Logigramme </a:t>
            </a:r>
          </a:p>
        </p:txBody>
      </p:sp>
      <p:pic>
        <p:nvPicPr>
          <p:cNvPr id="4" name="Image 3"/>
          <p:cNvPicPr>
            <a:picLocks noChangeAspect="1"/>
          </p:cNvPicPr>
          <p:nvPr/>
        </p:nvPicPr>
        <p:blipFill>
          <a:blip r:embed="rId2"/>
          <a:stretch>
            <a:fillRect/>
          </a:stretch>
        </p:blipFill>
        <p:spPr>
          <a:xfrm>
            <a:off x="1930410" y="703383"/>
            <a:ext cx="3833446" cy="6188740"/>
          </a:xfrm>
          <a:prstGeom prst="rect">
            <a:avLst/>
          </a:prstGeom>
        </p:spPr>
      </p:pic>
      <p:sp>
        <p:nvSpPr>
          <p:cNvPr id="5" name="ZoneTexte 4"/>
          <p:cNvSpPr txBox="1"/>
          <p:nvPr/>
        </p:nvSpPr>
        <p:spPr>
          <a:xfrm>
            <a:off x="6037385" y="6404671"/>
            <a:ext cx="3051266" cy="692497"/>
          </a:xfrm>
          <a:prstGeom prst="rect">
            <a:avLst/>
          </a:prstGeom>
          <a:noFill/>
        </p:spPr>
        <p:txBody>
          <a:bodyPr wrap="square" rtlCol="0">
            <a:spAutoFit/>
          </a:bodyPr>
          <a:lstStyle/>
          <a:p>
            <a:pPr marL="0" lvl="1" algn="r"/>
            <a:r>
              <a:rPr lang="fr-CA" sz="900" b="1" dirty="0">
                <a:solidFill>
                  <a:srgbClr val="000000"/>
                </a:solidFill>
                <a:latin typeface="Arial"/>
                <a:cs typeface="Arial"/>
              </a:rPr>
              <a:t>Source</a:t>
            </a:r>
            <a:r>
              <a:rPr lang="fr-CA" sz="900" dirty="0">
                <a:solidFill>
                  <a:srgbClr val="000000"/>
                </a:solidFill>
                <a:latin typeface="Arial"/>
                <a:cs typeface="Arial"/>
              </a:rPr>
              <a:t>:  https://</a:t>
            </a:r>
            <a:r>
              <a:rPr lang="fr-CA" sz="900" dirty="0" err="1">
                <a:solidFill>
                  <a:srgbClr val="000000"/>
                </a:solidFill>
                <a:latin typeface="Arial"/>
                <a:cs typeface="Arial"/>
              </a:rPr>
              <a:t>support.office.com</a:t>
            </a:r>
            <a:r>
              <a:rPr lang="fr-CA" sz="900" dirty="0">
                <a:solidFill>
                  <a:srgbClr val="000000"/>
                </a:solidFill>
                <a:latin typeface="Arial"/>
                <a:cs typeface="Arial"/>
              </a:rPr>
              <a:t>/</a:t>
            </a:r>
            <a:r>
              <a:rPr lang="fr-CA" sz="900" dirty="0" err="1">
                <a:solidFill>
                  <a:srgbClr val="000000"/>
                </a:solidFill>
                <a:latin typeface="Arial"/>
                <a:cs typeface="Arial"/>
              </a:rPr>
              <a:t>fr-fr</a:t>
            </a:r>
            <a:r>
              <a:rPr lang="fr-CA" sz="900" dirty="0">
                <a:solidFill>
                  <a:srgbClr val="000000"/>
                </a:solidFill>
                <a:latin typeface="Arial"/>
                <a:cs typeface="Arial"/>
              </a:rPr>
              <a:t>/article/Cr%C3%A9ation-d-un-diagramme-de-flux-simple-e207d975-4a51-4bfa-a356-eeec314bd276</a:t>
            </a:r>
          </a:p>
          <a:p>
            <a:endParaRPr lang="fr-FR" sz="1100" dirty="0">
              <a:latin typeface="Arial"/>
              <a:cs typeface="Arial"/>
            </a:endParaRPr>
          </a:p>
        </p:txBody>
      </p:sp>
      <p:sp>
        <p:nvSpPr>
          <p:cNvPr id="6" name="ZoneTexte 5"/>
          <p:cNvSpPr txBox="1"/>
          <p:nvPr/>
        </p:nvSpPr>
        <p:spPr>
          <a:xfrm>
            <a:off x="146538" y="888999"/>
            <a:ext cx="2559538" cy="1200329"/>
          </a:xfrm>
          <a:prstGeom prst="rect">
            <a:avLst/>
          </a:prstGeom>
          <a:noFill/>
        </p:spPr>
        <p:txBody>
          <a:bodyPr wrap="square" rtlCol="0">
            <a:spAutoFit/>
          </a:bodyPr>
          <a:lstStyle/>
          <a:p>
            <a:r>
              <a:rPr lang="fr-FR" b="1" dirty="0">
                <a:latin typeface="Arial"/>
                <a:cs typeface="Arial"/>
              </a:rPr>
              <a:t>Processus - Exemple</a:t>
            </a:r>
          </a:p>
          <a:p>
            <a:r>
              <a:rPr lang="fr-FR" dirty="0">
                <a:latin typeface="Arial"/>
                <a:cs typeface="Arial"/>
              </a:rPr>
              <a:t>Processus de proposition dans une équipe de travail</a:t>
            </a:r>
          </a:p>
        </p:txBody>
      </p:sp>
      <p:sp>
        <p:nvSpPr>
          <p:cNvPr id="3" name="Bulle ronde 2"/>
          <p:cNvSpPr/>
          <p:nvPr/>
        </p:nvSpPr>
        <p:spPr>
          <a:xfrm>
            <a:off x="5900615" y="703383"/>
            <a:ext cx="2002692" cy="1162539"/>
          </a:xfrm>
          <a:prstGeom prst="wedgeEllipseCallout">
            <a:avLst>
              <a:gd name="adj1" fmla="val -120833"/>
              <a:gd name="adj2" fmla="val -31618"/>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0000"/>
                </a:solidFill>
              </a:rPr>
              <a:t>Début du processus</a:t>
            </a:r>
          </a:p>
        </p:txBody>
      </p:sp>
      <p:sp>
        <p:nvSpPr>
          <p:cNvPr id="7" name="Bulle ronde 6"/>
          <p:cNvSpPr/>
          <p:nvPr/>
        </p:nvSpPr>
        <p:spPr>
          <a:xfrm>
            <a:off x="6404728" y="5087085"/>
            <a:ext cx="2002692" cy="1162539"/>
          </a:xfrm>
          <a:prstGeom prst="wedgeEllipseCallout">
            <a:avLst>
              <a:gd name="adj1" fmla="val -149851"/>
              <a:gd name="adj2" fmla="val 80291"/>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FF0000"/>
                </a:solidFill>
              </a:rPr>
              <a:t>Fin du processus</a:t>
            </a:r>
          </a:p>
        </p:txBody>
      </p:sp>
      <p:sp>
        <p:nvSpPr>
          <p:cNvPr id="8" name="Ellipse 7"/>
          <p:cNvSpPr/>
          <p:nvPr/>
        </p:nvSpPr>
        <p:spPr>
          <a:xfrm>
            <a:off x="146538" y="3409462"/>
            <a:ext cx="1416539" cy="713153"/>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tx1"/>
                </a:solidFill>
              </a:rPr>
              <a:t>Activités</a:t>
            </a:r>
          </a:p>
        </p:txBody>
      </p:sp>
      <p:cxnSp>
        <p:nvCxnSpPr>
          <p:cNvPr id="10" name="Connecteur droit avec flèche 9"/>
          <p:cNvCxnSpPr/>
          <p:nvPr/>
        </p:nvCxnSpPr>
        <p:spPr>
          <a:xfrm flipV="1">
            <a:off x="1289538" y="1602154"/>
            <a:ext cx="1846385" cy="1807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flipV="1">
            <a:off x="1563077" y="3311770"/>
            <a:ext cx="703385" cy="3321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p:nvPr/>
        </p:nvCxnSpPr>
        <p:spPr>
          <a:xfrm>
            <a:off x="1563077" y="3896636"/>
            <a:ext cx="17291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p:nvPr/>
        </p:nvCxnSpPr>
        <p:spPr>
          <a:xfrm>
            <a:off x="1500559" y="4049036"/>
            <a:ext cx="1938210" cy="562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1230923" y="4146728"/>
            <a:ext cx="2061308" cy="1763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5983727" y="2078867"/>
            <a:ext cx="2899016" cy="2862322"/>
          </a:xfrm>
          <a:prstGeom prst="rect">
            <a:avLst/>
          </a:prstGeom>
          <a:solidFill>
            <a:srgbClr val="FFFF00"/>
          </a:solidFill>
        </p:spPr>
        <p:txBody>
          <a:bodyPr wrap="square" rtlCol="0">
            <a:spAutoFit/>
          </a:bodyPr>
          <a:lstStyle/>
          <a:p>
            <a:r>
              <a:rPr lang="fr-FR" sz="2000" kern="1200" dirty="0"/>
              <a:t>Un processus (la </a:t>
            </a:r>
            <a:r>
              <a:rPr lang="fr-FR" sz="2000" dirty="0"/>
              <a:t>boite noire) </a:t>
            </a:r>
            <a:r>
              <a:rPr lang="fr-FR" sz="2000" kern="1200" dirty="0"/>
              <a:t>est fait d’activités…</a:t>
            </a:r>
          </a:p>
          <a:p>
            <a:endParaRPr lang="fr-FR" sz="2000" dirty="0"/>
          </a:p>
          <a:p>
            <a:r>
              <a:rPr lang="fr-FR" sz="2000" kern="1200" dirty="0"/>
              <a:t>À l’aide de techniques, telles que le </a:t>
            </a:r>
            <a:r>
              <a:rPr lang="fr-FR" sz="2000" b="1" kern="1200" dirty="0"/>
              <a:t>logigramme</a:t>
            </a:r>
            <a:r>
              <a:rPr lang="fr-FR" sz="2000" kern="1200" dirty="0"/>
              <a:t> et </a:t>
            </a:r>
            <a:r>
              <a:rPr lang="fr-FR" sz="2000" b="1" kern="1200" dirty="0"/>
              <a:t>BPMN </a:t>
            </a:r>
            <a:r>
              <a:rPr lang="fr-FR" sz="2000" kern="1200" dirty="0"/>
              <a:t>(qu’on verra plus tard), nous apprendrons à modéliser ces activités</a:t>
            </a:r>
          </a:p>
        </p:txBody>
      </p:sp>
      <p:sp>
        <p:nvSpPr>
          <p:cNvPr id="18" name="Espace réservé du numéro de diapositive 5">
            <a:extLst>
              <a:ext uri="{FF2B5EF4-FFF2-40B4-BE49-F238E27FC236}">
                <a16:creationId xmlns:a16="http://schemas.microsoft.com/office/drawing/2014/main" id="{9142C458-57A9-3F4A-BECD-B99358DB9330}"/>
              </a:ext>
            </a:extLst>
          </p:cNvPr>
          <p:cNvSpPr txBox="1">
            <a:spLocks/>
          </p:cNvSpPr>
          <p:nvPr/>
        </p:nvSpPr>
        <p:spPr>
          <a:xfrm>
            <a:off x="6905974" y="6094578"/>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26</a:t>
            </a:fld>
            <a:endParaRPr lang="en-US" dirty="0"/>
          </a:p>
        </p:txBody>
      </p:sp>
    </p:spTree>
    <p:extLst>
      <p:ext uri="{BB962C8B-B14F-4D97-AF65-F5344CB8AC3E}">
        <p14:creationId xmlns:p14="http://schemas.microsoft.com/office/powerpoint/2010/main" val="214722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Activité</a:t>
            </a:r>
          </a:p>
        </p:txBody>
      </p:sp>
      <p:sp>
        <p:nvSpPr>
          <p:cNvPr id="3" name="Espace réservé du contenu 2"/>
          <p:cNvSpPr>
            <a:spLocks noGrp="1"/>
          </p:cNvSpPr>
          <p:nvPr>
            <p:ph idx="1"/>
          </p:nvPr>
        </p:nvSpPr>
        <p:spPr/>
        <p:txBody>
          <a:bodyPr/>
          <a:lstStyle/>
          <a:p>
            <a:r>
              <a:rPr lang="fr-FR" dirty="0"/>
              <a:t>Une </a:t>
            </a:r>
            <a:r>
              <a:rPr lang="fr-FR" b="1" dirty="0"/>
              <a:t>activité</a:t>
            </a:r>
            <a:r>
              <a:rPr lang="fr-FR" dirty="0"/>
              <a:t> est une ou plusieurs</a:t>
            </a:r>
            <a:r>
              <a:rPr lang="fr-FR" i="1" dirty="0"/>
              <a:t> </a:t>
            </a:r>
            <a:r>
              <a:rPr lang="fr-FR" i="1" u="sng" dirty="0"/>
              <a:t>actions de transformation </a:t>
            </a:r>
            <a:r>
              <a:rPr lang="fr-FR" i="1" dirty="0"/>
              <a:t>réalisées</a:t>
            </a:r>
            <a:r>
              <a:rPr lang="fr-FR" dirty="0"/>
              <a:t>, par un ou plusieurs</a:t>
            </a:r>
            <a:r>
              <a:rPr lang="fr-FR" i="1" dirty="0"/>
              <a:t> acteurs et/ou automates</a:t>
            </a:r>
            <a:r>
              <a:rPr lang="fr-FR" dirty="0"/>
              <a:t>, mobilisant une ou plusieurs </a:t>
            </a:r>
            <a:r>
              <a:rPr lang="fr-FR" i="1" dirty="0"/>
              <a:t>ressources de support</a:t>
            </a:r>
            <a:r>
              <a:rPr lang="fr-FR" dirty="0"/>
              <a:t>, pour </a:t>
            </a:r>
            <a:r>
              <a:rPr lang="fr-FR" u="sng" dirty="0"/>
              <a:t>transformer</a:t>
            </a:r>
            <a:r>
              <a:rPr lang="fr-FR" dirty="0"/>
              <a:t> selon des objectifs de performance un ou plusieurs </a:t>
            </a:r>
            <a:r>
              <a:rPr lang="fr-FR" i="1" u="sng" dirty="0"/>
              <a:t>intrants </a:t>
            </a:r>
            <a:r>
              <a:rPr lang="fr-FR" b="1" dirty="0"/>
              <a:t>en</a:t>
            </a:r>
            <a:r>
              <a:rPr lang="fr-FR" dirty="0"/>
              <a:t> un ou plusieurs </a:t>
            </a:r>
            <a:r>
              <a:rPr lang="fr-FR" i="1" u="sng" dirty="0"/>
              <a:t>extrants </a:t>
            </a:r>
            <a:r>
              <a:rPr lang="fr-FR" dirty="0"/>
              <a:t>qui proviennent et qui arrivent à destination d’une ou plusieurs</a:t>
            </a:r>
            <a:r>
              <a:rPr lang="fr-FR" i="1" dirty="0"/>
              <a:t> entités (internes et/ou externes)</a:t>
            </a:r>
            <a:r>
              <a:rPr lang="fr-FR" dirty="0"/>
              <a:t>.</a:t>
            </a:r>
          </a:p>
          <a:p>
            <a:endParaRPr lang="fr-FR" dirty="0"/>
          </a:p>
        </p:txBody>
      </p:sp>
      <p:sp>
        <p:nvSpPr>
          <p:cNvPr id="4" name="ZoneTexte 3"/>
          <p:cNvSpPr txBox="1"/>
          <p:nvPr/>
        </p:nvSpPr>
        <p:spPr>
          <a:xfrm>
            <a:off x="620328" y="6629358"/>
            <a:ext cx="8468323" cy="338554"/>
          </a:xfrm>
          <a:prstGeom prst="rect">
            <a:avLst/>
          </a:prstGeom>
          <a:noFill/>
        </p:spPr>
        <p:txBody>
          <a:bodyPr wrap="square" rtlCol="0">
            <a:spAutoFit/>
          </a:bodyPr>
          <a:lstStyle/>
          <a:p>
            <a:pPr marL="0" lvl="1" algn="r"/>
            <a:r>
              <a:rPr lang="fr-CA" sz="800" b="1" dirty="0">
                <a:solidFill>
                  <a:srgbClr val="000000"/>
                </a:solidFill>
                <a:latin typeface="Arial"/>
                <a:cs typeface="Arial"/>
              </a:rPr>
              <a:t>Source</a:t>
            </a:r>
            <a:r>
              <a:rPr lang="fr-CA" sz="800" dirty="0">
                <a:solidFill>
                  <a:srgbClr val="000000"/>
                </a:solidFill>
                <a:latin typeface="Arial"/>
                <a:cs typeface="Arial"/>
              </a:rPr>
              <a:t>:  Renard, L. (2016) – MET5201 – Management, Information et Systèmes</a:t>
            </a:r>
          </a:p>
          <a:p>
            <a:endParaRPr lang="fr-FR" sz="800" dirty="0">
              <a:latin typeface="Arial"/>
              <a:cs typeface="Arial"/>
            </a:endParaRPr>
          </a:p>
        </p:txBody>
      </p:sp>
      <p:sp>
        <p:nvSpPr>
          <p:cNvPr id="5" name="Espace réservé du numéro de diapositive 5">
            <a:extLst>
              <a:ext uri="{FF2B5EF4-FFF2-40B4-BE49-F238E27FC236}">
                <a16:creationId xmlns:a16="http://schemas.microsoft.com/office/drawing/2014/main" id="{357C6F5A-9D3F-2B4A-B479-A978A7E50766}"/>
              </a:ext>
            </a:extLst>
          </p:cNvPr>
          <p:cNvSpPr txBox="1">
            <a:spLocks/>
          </p:cNvSpPr>
          <p:nvPr/>
        </p:nvSpPr>
        <p:spPr>
          <a:xfrm>
            <a:off x="6905974" y="6392289"/>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27</a:t>
            </a:fld>
            <a:endParaRPr lang="en-US" dirty="0"/>
          </a:p>
        </p:txBody>
      </p:sp>
    </p:spTree>
    <p:extLst>
      <p:ext uri="{BB962C8B-B14F-4D97-AF65-F5344CB8AC3E}">
        <p14:creationId xmlns:p14="http://schemas.microsoft.com/office/powerpoint/2010/main" val="4112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Dans la 2</a:t>
            </a:r>
            <a:r>
              <a:rPr lang="fr-FR" b="1" baseline="30000" dirty="0">
                <a:solidFill>
                  <a:srgbClr val="0066CC"/>
                </a:solidFill>
              </a:rPr>
              <a:t>éme</a:t>
            </a:r>
            <a:r>
              <a:rPr lang="fr-FR" b="1" dirty="0">
                <a:solidFill>
                  <a:srgbClr val="0066CC"/>
                </a:solidFill>
              </a:rPr>
              <a:t> partie du cours</a:t>
            </a:r>
            <a:r>
              <a:rPr lang="mr-IN" b="1" dirty="0">
                <a:solidFill>
                  <a:srgbClr val="0066CC"/>
                </a:solidFill>
              </a:rPr>
              <a:t>…</a:t>
            </a:r>
            <a:endParaRPr lang="fr-FR" b="1" dirty="0">
              <a:solidFill>
                <a:srgbClr val="0066CC"/>
              </a:solidFill>
            </a:endParaRPr>
          </a:p>
        </p:txBody>
      </p:sp>
      <p:sp>
        <p:nvSpPr>
          <p:cNvPr id="3" name="Espace réservé du contenu 2"/>
          <p:cNvSpPr>
            <a:spLocks noGrp="1"/>
          </p:cNvSpPr>
          <p:nvPr>
            <p:ph idx="1"/>
          </p:nvPr>
        </p:nvSpPr>
        <p:spPr/>
        <p:txBody>
          <a:bodyPr/>
          <a:lstStyle/>
          <a:p>
            <a:r>
              <a:rPr lang="fr-CA" dirty="0"/>
              <a:t>On focalisera plus sur les SI différents, le commerce électronique, la sécurité, l’éthique et les nouvelles tendances technologiques</a:t>
            </a:r>
            <a:r>
              <a:rPr lang="mr-IN" dirty="0"/>
              <a:t>…</a:t>
            </a:r>
            <a:endParaRPr lang="fr-CA" dirty="0"/>
          </a:p>
          <a:p>
            <a:pPr lvl="1"/>
            <a:endParaRPr lang="fr-CA" dirty="0"/>
          </a:p>
          <a:p>
            <a:pPr lvl="1"/>
            <a:r>
              <a:rPr lang="fr-FR" dirty="0"/>
              <a:t>Nouvelles tendances pour les 2020s</a:t>
            </a:r>
            <a:r>
              <a:rPr lang="mr-IN" dirty="0"/>
              <a:t>…</a:t>
            </a:r>
            <a:endParaRPr lang="fr-FR" dirty="0"/>
          </a:p>
          <a:p>
            <a:pPr lvl="2"/>
            <a:r>
              <a:rPr lang="fr-CA" dirty="0">
                <a:hlinkClick r:id="rId2"/>
              </a:rPr>
              <a:t>https://www.youtube.com/watch?v=nRTRyfIDp4k</a:t>
            </a:r>
            <a:endParaRPr lang="fr-CA" dirty="0"/>
          </a:p>
          <a:p>
            <a:pPr lvl="1"/>
            <a:endParaRPr lang="fr-CA" dirty="0"/>
          </a:p>
          <a:p>
            <a:pPr marL="0" indent="0">
              <a:buNone/>
            </a:pPr>
            <a:endParaRPr lang="fr-FR" dirty="0"/>
          </a:p>
        </p:txBody>
      </p:sp>
    </p:spTree>
    <p:extLst>
      <p:ext uri="{BB962C8B-B14F-4D97-AF65-F5344CB8AC3E}">
        <p14:creationId xmlns:p14="http://schemas.microsoft.com/office/powerpoint/2010/main" val="2016838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BCEB-A4CB-F443-BA4A-908FB72CC62F}"/>
              </a:ext>
            </a:extLst>
          </p:cNvPr>
          <p:cNvSpPr>
            <a:spLocks noGrp="1"/>
          </p:cNvSpPr>
          <p:nvPr>
            <p:ph type="title"/>
          </p:nvPr>
        </p:nvSpPr>
        <p:spPr/>
        <p:txBody>
          <a:bodyPr/>
          <a:lstStyle/>
          <a:p>
            <a:r>
              <a:rPr lang="en-US" b="1" dirty="0">
                <a:solidFill>
                  <a:srgbClr val="0070C0"/>
                </a:solidFill>
              </a:rPr>
              <a:t>Séances Zoom…</a:t>
            </a:r>
          </a:p>
        </p:txBody>
      </p:sp>
      <p:sp>
        <p:nvSpPr>
          <p:cNvPr id="3" name="Content Placeholder 2">
            <a:extLst>
              <a:ext uri="{FF2B5EF4-FFF2-40B4-BE49-F238E27FC236}">
                <a16:creationId xmlns:a16="http://schemas.microsoft.com/office/drawing/2014/main" id="{C8126B74-343C-874D-873C-EC726681A258}"/>
              </a:ext>
            </a:extLst>
          </p:cNvPr>
          <p:cNvSpPr>
            <a:spLocks noGrp="1"/>
          </p:cNvSpPr>
          <p:nvPr>
            <p:ph idx="1"/>
          </p:nvPr>
        </p:nvSpPr>
        <p:spPr>
          <a:xfrm>
            <a:off x="88900" y="876301"/>
            <a:ext cx="8902700" cy="5152114"/>
          </a:xfrm>
        </p:spPr>
        <p:txBody>
          <a:bodyPr/>
          <a:lstStyle/>
          <a:p>
            <a:r>
              <a:rPr lang="fr-FR" sz="2000" dirty="0">
                <a:hlinkClick r:id="rId2"/>
              </a:rPr>
              <a:t>https://uqam.zoom.us/</a:t>
            </a:r>
            <a:endParaRPr lang="fr-FR" sz="2000" dirty="0"/>
          </a:p>
          <a:p>
            <a:r>
              <a:rPr lang="fr-FR" sz="2000" b="1" dirty="0"/>
              <a:t>Étiquette lors des séances Zoom:</a:t>
            </a:r>
          </a:p>
          <a:p>
            <a:pPr lvl="1"/>
            <a:r>
              <a:rPr lang="fr-FR" sz="1800" dirty="0"/>
              <a:t>Votre enseignant vous dira s’il(elle) requière que vous allumiez votre camera pendant la rencontre</a:t>
            </a:r>
          </a:p>
          <a:p>
            <a:pPr lvl="1"/>
            <a:r>
              <a:rPr lang="fr-FR" sz="1800" dirty="0"/>
              <a:t>Utilisez un ordinateur et non un téléphone ou une tablette lors des séances Zoom</a:t>
            </a:r>
          </a:p>
          <a:p>
            <a:pPr lvl="1"/>
            <a:r>
              <a:rPr lang="fr-FR" sz="1800" dirty="0"/>
              <a:t>N’enregistrez pas les séances à moins d’avoir obtenu l’accord spécifique de l’enseignant</a:t>
            </a:r>
          </a:p>
          <a:p>
            <a:pPr lvl="2"/>
            <a:r>
              <a:rPr lang="fr-FR" sz="1400" dirty="0"/>
              <a:t>Même si vous obtenez le consentement de l’enseignant pour enregistrer la séance Zoom, vous n’avez pas le droit de la diffuser. Selon les lois Canadiennes, ceci risque de commettre une atteinte à la vie privée</a:t>
            </a:r>
          </a:p>
          <a:p>
            <a:pPr lvl="2"/>
            <a:r>
              <a:rPr lang="fr-FR" sz="1800" dirty="0"/>
              <a:t>Identifiez-vous (votre vrai prénom+nom)…</a:t>
            </a:r>
          </a:p>
          <a:p>
            <a:pPr lvl="3"/>
            <a:r>
              <a:rPr lang="fr-FR" sz="1400" dirty="0"/>
              <a:t>Nous ne répondrons pas aux questions des étudiants si on ne connaît pas votre identité. Par ex., « MarioBros1999 » n’est pas un identifiant acceptable</a:t>
            </a:r>
          </a:p>
          <a:p>
            <a:pPr lvl="1"/>
            <a:r>
              <a:rPr lang="fr-FR" sz="1800" dirty="0"/>
              <a:t>Mutez votre microphone et ne l’activez pas à moins que vous ayez une question à poser</a:t>
            </a:r>
          </a:p>
          <a:p>
            <a:pPr lvl="1"/>
            <a:r>
              <a:rPr lang="fr-FR" sz="1800" dirty="0"/>
              <a:t>Trouvez-vous une place tranquille où vous n’allez pas vous faire interrompre</a:t>
            </a:r>
          </a:p>
          <a:p>
            <a:pPr lvl="1"/>
            <a:r>
              <a:rPr lang="fr-FR" sz="1800" dirty="0"/>
              <a:t>Évitez de manger quand vous êtes sur Zoom</a:t>
            </a:r>
          </a:p>
        </p:txBody>
      </p:sp>
    </p:spTree>
    <p:extLst>
      <p:ext uri="{BB962C8B-B14F-4D97-AF65-F5344CB8AC3E}">
        <p14:creationId xmlns:p14="http://schemas.microsoft.com/office/powerpoint/2010/main" val="388662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Objectifs du cours</a:t>
            </a:r>
          </a:p>
        </p:txBody>
      </p:sp>
      <p:sp>
        <p:nvSpPr>
          <p:cNvPr id="3" name="Espace réservé du contenu 2"/>
          <p:cNvSpPr>
            <a:spLocks noGrp="1"/>
          </p:cNvSpPr>
          <p:nvPr>
            <p:ph idx="1"/>
          </p:nvPr>
        </p:nvSpPr>
        <p:spPr>
          <a:xfrm>
            <a:off x="214632" y="794654"/>
            <a:ext cx="8686800" cy="4741481"/>
          </a:xfrm>
        </p:spPr>
        <p:txBody>
          <a:bodyPr/>
          <a:lstStyle/>
          <a:p>
            <a:r>
              <a:rPr lang="fr-CA" sz="2400" dirty="0"/>
              <a:t>Le cours MET1110 vise le développement de compétences dans le domaine de la gestion des organisations, des processus, des SI/TIC.</a:t>
            </a:r>
          </a:p>
          <a:p>
            <a:endParaRPr lang="fr-CA" sz="2000" dirty="0"/>
          </a:p>
          <a:p>
            <a:pPr marL="457200" indent="-457200">
              <a:buFont typeface="+mj-lt"/>
              <a:buAutoNum type="arabicPeriod"/>
            </a:pPr>
            <a:r>
              <a:rPr lang="fr-CA" sz="2000" dirty="0"/>
              <a:t>définir et expliquer les concepts d’organisation, de chaîne de valeur, de processus, de SI, de TIC et comprendre leurs interrelations;</a:t>
            </a:r>
          </a:p>
          <a:p>
            <a:pPr marL="457200" indent="-457200">
              <a:buFont typeface="+mj-lt"/>
              <a:buAutoNum type="arabicPeriod"/>
            </a:pPr>
            <a:r>
              <a:rPr lang="fr-CA" sz="2000" dirty="0"/>
              <a:t>connaître les composantes d’un SI/TIC (ressources matérielles, logicielles, en données et l’infrastructure des TIC)</a:t>
            </a:r>
          </a:p>
          <a:p>
            <a:pPr marL="457200" indent="-457200">
              <a:buFont typeface="+mj-lt"/>
              <a:buAutoNum type="arabicPeriod"/>
            </a:pPr>
            <a:r>
              <a:rPr lang="fr-CA" sz="2000" dirty="0"/>
              <a:t>distinguer les différents types de SI/TIC que l’on retrouve dans une organisation;</a:t>
            </a:r>
          </a:p>
          <a:p>
            <a:pPr marL="457200" indent="-457200">
              <a:buFont typeface="+mj-lt"/>
              <a:buAutoNum type="arabicPeriod"/>
            </a:pPr>
            <a:r>
              <a:rPr lang="fr-CA" sz="2000" dirty="0"/>
              <a:t>comprendre les enjeux du développement et de la conception de SI/TIC;</a:t>
            </a:r>
          </a:p>
          <a:p>
            <a:pPr marL="457200" indent="-457200">
              <a:buFont typeface="+mj-lt"/>
              <a:buAutoNum type="arabicPeriod"/>
            </a:pPr>
            <a:r>
              <a:rPr lang="fr-CA" sz="2000" dirty="0"/>
              <a:t>comprendre les enjeux éthiques et de sécurité de l’information propres à la gestion des SI/TIC;</a:t>
            </a:r>
          </a:p>
          <a:p>
            <a:pPr marL="457200" indent="-457200">
              <a:buFont typeface="+mj-lt"/>
              <a:buAutoNum type="arabicPeriod"/>
            </a:pPr>
            <a:r>
              <a:rPr lang="fr-CA" sz="2000" dirty="0"/>
              <a:t>maîtriser différentes techniques de modélisation propres à la gestion d’un processus et des SI/TIC. </a:t>
            </a:r>
          </a:p>
        </p:txBody>
      </p:sp>
      <p:sp>
        <p:nvSpPr>
          <p:cNvPr id="4" name="Espace réservé du numéro de diapositive 5">
            <a:extLst>
              <a:ext uri="{FF2B5EF4-FFF2-40B4-BE49-F238E27FC236}">
                <a16:creationId xmlns:a16="http://schemas.microsoft.com/office/drawing/2014/main" id="{3B600B7C-05AA-2E47-A09D-0B774BE43B19}"/>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3</a:t>
            </a:fld>
            <a:endParaRPr lang="en-US" dirty="0"/>
          </a:p>
        </p:txBody>
      </p:sp>
    </p:spTree>
    <p:extLst>
      <p:ext uri="{BB962C8B-B14F-4D97-AF65-F5344CB8AC3E}">
        <p14:creationId xmlns:p14="http://schemas.microsoft.com/office/powerpoint/2010/main" val="14399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81736"/>
            <a:ext cx="8229600" cy="208351"/>
          </a:xfrm>
        </p:spPr>
        <p:txBody>
          <a:bodyPr/>
          <a:lstStyle/>
          <a:p>
            <a:r>
              <a:rPr lang="fr-FR" sz="2800" b="1" dirty="0"/>
              <a:t>Questions? </a:t>
            </a:r>
            <a:r>
              <a:rPr lang="fr-FR" sz="2800" b="1" dirty="0">
                <a:sym typeface="Wingdings" pitchFamily="2" charset="2"/>
              </a:rPr>
              <a:t> Courriel ou séances Zoom</a:t>
            </a:r>
            <a:br>
              <a:rPr lang="fr-FR" sz="2800" b="1" dirty="0"/>
            </a:br>
            <a:br>
              <a:rPr lang="fr-FR" sz="2800" b="1" dirty="0"/>
            </a:br>
            <a:r>
              <a:rPr lang="fr-FR" sz="2800" b="1" dirty="0"/>
              <a:t>N’oubliez pas de visionner la vidéo des acétates de la semaine 1. </a:t>
            </a:r>
            <a:br>
              <a:rPr lang="fr-FR" sz="2800" b="1" dirty="0"/>
            </a:br>
            <a:br>
              <a:rPr lang="fr-FR" sz="2800" b="1" dirty="0"/>
            </a:br>
            <a:r>
              <a:rPr lang="fr-FR" sz="2800" b="1" dirty="0">
                <a:solidFill>
                  <a:srgbClr val="C00000"/>
                </a:solidFill>
              </a:rPr>
              <a:t>N’oubliez pas de venir aux séances Zoom</a:t>
            </a:r>
            <a:br>
              <a:rPr lang="fr-FR" sz="2800" b="1" dirty="0">
                <a:solidFill>
                  <a:srgbClr val="C00000"/>
                </a:solidFill>
              </a:rPr>
            </a:br>
            <a:r>
              <a:rPr lang="fr-FR" sz="2800" b="1" dirty="0">
                <a:solidFill>
                  <a:srgbClr val="C00000"/>
                </a:solidFill>
              </a:rPr>
              <a:t>Gr. 10 - 9h30 les Lundis (S. Boukhit)</a:t>
            </a:r>
            <a:br>
              <a:rPr lang="fr-FR" sz="2800" b="1" dirty="0">
                <a:solidFill>
                  <a:srgbClr val="C00000"/>
                </a:solidFill>
              </a:rPr>
            </a:br>
            <a:r>
              <a:rPr lang="fr-FR" sz="2800" b="1" dirty="0">
                <a:solidFill>
                  <a:srgbClr val="C00000"/>
                </a:solidFill>
              </a:rPr>
              <a:t>Gr. 30 - 9h30 les Mercredis (D. Tomiuk)</a:t>
            </a:r>
            <a:br>
              <a:rPr lang="fr-FR" sz="2800" b="1" dirty="0">
                <a:solidFill>
                  <a:srgbClr val="C00000"/>
                </a:solidFill>
              </a:rPr>
            </a:br>
            <a:r>
              <a:rPr lang="fr-FR" sz="2800" b="1" dirty="0">
                <a:solidFill>
                  <a:srgbClr val="C00000"/>
                </a:solidFill>
              </a:rPr>
              <a:t>Gr. 50 – 18h les Vendredis (S. Favreau)</a:t>
            </a:r>
            <a:br>
              <a:rPr lang="fr-FR" sz="2800" b="1" dirty="0"/>
            </a:br>
            <a:r>
              <a:rPr lang="fr-FR" sz="2800" b="1" dirty="0"/>
              <a:t>Être présent aux séances Zoom est nécessaire pour réussir le cours </a:t>
            </a:r>
            <a:br>
              <a:rPr lang="fr-FR" sz="2800" b="1" dirty="0"/>
            </a:br>
            <a:endParaRPr lang="fr-FR" sz="2800" b="1" dirty="0"/>
          </a:p>
        </p:txBody>
      </p:sp>
      <p:sp>
        <p:nvSpPr>
          <p:cNvPr id="4" name="Espace réservé du numéro de diapositive 3"/>
          <p:cNvSpPr>
            <a:spLocks noGrp="1"/>
          </p:cNvSpPr>
          <p:nvPr>
            <p:ph type="sldNum" sz="quarter" idx="12"/>
          </p:nvPr>
        </p:nvSpPr>
        <p:spPr/>
        <p:txBody>
          <a:bodyPr/>
          <a:lstStyle/>
          <a:p>
            <a:fld id="{6A917AE9-2579-7140-B89F-DB8C69940798}" type="slidenum">
              <a:rPr lang="fr-FR" smtClean="0"/>
              <a:t>30</a:t>
            </a:fld>
            <a:endParaRPr lang="fr-FR" dirty="0"/>
          </a:p>
        </p:txBody>
      </p:sp>
    </p:spTree>
    <p:extLst>
      <p:ext uri="{BB962C8B-B14F-4D97-AF65-F5344CB8AC3E}">
        <p14:creationId xmlns:p14="http://schemas.microsoft.com/office/powerpoint/2010/main" val="2018442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5C47-1724-A749-A0F4-87E87F41F6A8}"/>
              </a:ext>
            </a:extLst>
          </p:cNvPr>
          <p:cNvSpPr>
            <a:spLocks noGrp="1"/>
          </p:cNvSpPr>
          <p:nvPr>
            <p:ph type="title"/>
          </p:nvPr>
        </p:nvSpPr>
        <p:spPr/>
        <p:txBody>
          <a:bodyPr/>
          <a:lstStyle/>
          <a:p>
            <a:r>
              <a:rPr lang="fr-FR" dirty="0"/>
              <a:t>L’entente d’évaluation…</a:t>
            </a:r>
          </a:p>
        </p:txBody>
      </p:sp>
      <p:pic>
        <p:nvPicPr>
          <p:cNvPr id="4" name="Picture 3" descr="A screenshot of a cell phone&#10;&#10;Description automatically generated">
            <a:extLst>
              <a:ext uri="{FF2B5EF4-FFF2-40B4-BE49-F238E27FC236}">
                <a16:creationId xmlns:a16="http://schemas.microsoft.com/office/drawing/2014/main" id="{2D958043-D4D3-9149-88DA-01D4545CBC8C}"/>
              </a:ext>
            </a:extLst>
          </p:cNvPr>
          <p:cNvPicPr>
            <a:picLocks noChangeAspect="1"/>
          </p:cNvPicPr>
          <p:nvPr/>
        </p:nvPicPr>
        <p:blipFill>
          <a:blip r:embed="rId2"/>
          <a:stretch>
            <a:fillRect/>
          </a:stretch>
        </p:blipFill>
        <p:spPr>
          <a:xfrm>
            <a:off x="571500" y="863600"/>
            <a:ext cx="8135326" cy="5856990"/>
          </a:xfrm>
          <a:prstGeom prst="rect">
            <a:avLst/>
          </a:prstGeom>
        </p:spPr>
      </p:pic>
      <p:sp>
        <p:nvSpPr>
          <p:cNvPr id="3" name="Rectangle 2">
            <a:extLst>
              <a:ext uri="{FF2B5EF4-FFF2-40B4-BE49-F238E27FC236}">
                <a16:creationId xmlns:a16="http://schemas.microsoft.com/office/drawing/2014/main" id="{F8E81D40-0702-6B4F-8683-CF7450C589DA}"/>
              </a:ext>
            </a:extLst>
          </p:cNvPr>
          <p:cNvSpPr/>
          <p:nvPr/>
        </p:nvSpPr>
        <p:spPr>
          <a:xfrm>
            <a:off x="2362200" y="3937000"/>
            <a:ext cx="647700" cy="279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605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9157-819E-EA4C-BAD3-AA27058FD7CE}"/>
              </a:ext>
            </a:extLst>
          </p:cNvPr>
          <p:cNvSpPr>
            <a:spLocks noGrp="1"/>
          </p:cNvSpPr>
          <p:nvPr>
            <p:ph type="title"/>
          </p:nvPr>
        </p:nvSpPr>
        <p:spPr/>
        <p:txBody>
          <a:bodyPr/>
          <a:lstStyle/>
          <a:p>
            <a:r>
              <a:rPr lang="fr-FR" dirty="0"/>
              <a:t>Étapes… Entente d’évaluation</a:t>
            </a:r>
          </a:p>
        </p:txBody>
      </p:sp>
      <p:sp>
        <p:nvSpPr>
          <p:cNvPr id="3" name="Content Placeholder 2">
            <a:extLst>
              <a:ext uri="{FF2B5EF4-FFF2-40B4-BE49-F238E27FC236}">
                <a16:creationId xmlns:a16="http://schemas.microsoft.com/office/drawing/2014/main" id="{1A1C33AF-DB1A-3A49-92E9-98C8D6D6CED0}"/>
              </a:ext>
            </a:extLst>
          </p:cNvPr>
          <p:cNvSpPr>
            <a:spLocks noGrp="1"/>
          </p:cNvSpPr>
          <p:nvPr>
            <p:ph idx="1"/>
          </p:nvPr>
        </p:nvSpPr>
        <p:spPr>
          <a:xfrm>
            <a:off x="457200" y="789762"/>
            <a:ext cx="8229600" cy="4741481"/>
          </a:xfrm>
        </p:spPr>
        <p:txBody>
          <a:bodyPr/>
          <a:lstStyle/>
          <a:p>
            <a:r>
              <a:rPr lang="fr-FR" sz="2400" dirty="0"/>
              <a:t>Svp… n’oubliez pas de répondre au sondage sur l’entente d’évaluation sur Moodle (notre lien)</a:t>
            </a:r>
          </a:p>
        </p:txBody>
      </p:sp>
      <p:sp>
        <p:nvSpPr>
          <p:cNvPr id="8" name="TextBox 7">
            <a:extLst>
              <a:ext uri="{FF2B5EF4-FFF2-40B4-BE49-F238E27FC236}">
                <a16:creationId xmlns:a16="http://schemas.microsoft.com/office/drawing/2014/main" id="{4988CAFB-DD9F-8844-A8BD-B1507944A2C1}"/>
              </a:ext>
            </a:extLst>
          </p:cNvPr>
          <p:cNvSpPr txBox="1"/>
          <p:nvPr/>
        </p:nvSpPr>
        <p:spPr>
          <a:xfrm>
            <a:off x="6242838" y="3872796"/>
            <a:ext cx="2728210" cy="2862322"/>
          </a:xfrm>
          <a:prstGeom prst="rect">
            <a:avLst/>
          </a:prstGeom>
          <a:solidFill>
            <a:srgbClr val="FFFF00"/>
          </a:solidFill>
        </p:spPr>
        <p:txBody>
          <a:bodyPr wrap="square" rtlCol="0">
            <a:spAutoFit/>
          </a:bodyPr>
          <a:lstStyle/>
          <a:p>
            <a:r>
              <a:rPr lang="fr-FR" sz="2000" dirty="0">
                <a:highlight>
                  <a:srgbClr val="FFFF00"/>
                </a:highlight>
              </a:rPr>
              <a:t>Étape 2: Si vous êtes en désaccord, svp nous dire pourquoi vous êtes en désaccord et ce que l'on pourrait faire pour améliorer l'entente d'évaluation, merci d'avance pour vos commentaires</a:t>
            </a:r>
          </a:p>
        </p:txBody>
      </p:sp>
      <p:sp>
        <p:nvSpPr>
          <p:cNvPr id="10" name="TextBox 9">
            <a:extLst>
              <a:ext uri="{FF2B5EF4-FFF2-40B4-BE49-F238E27FC236}">
                <a16:creationId xmlns:a16="http://schemas.microsoft.com/office/drawing/2014/main" id="{3FF14761-ED96-FB4C-88EE-EEB60D461AF3}"/>
              </a:ext>
            </a:extLst>
          </p:cNvPr>
          <p:cNvSpPr txBox="1"/>
          <p:nvPr/>
        </p:nvSpPr>
        <p:spPr>
          <a:xfrm>
            <a:off x="6314763" y="1815603"/>
            <a:ext cx="2728210" cy="707886"/>
          </a:xfrm>
          <a:prstGeom prst="rect">
            <a:avLst/>
          </a:prstGeom>
          <a:solidFill>
            <a:srgbClr val="FFFF00"/>
          </a:solidFill>
        </p:spPr>
        <p:txBody>
          <a:bodyPr wrap="square" rtlCol="0">
            <a:spAutoFit/>
          </a:bodyPr>
          <a:lstStyle/>
          <a:p>
            <a:r>
              <a:rPr lang="fr-FR" sz="2000" dirty="0">
                <a:highlight>
                  <a:srgbClr val="FFFF00"/>
                </a:highlight>
              </a:rPr>
              <a:t>Étape 1: Allez remplir de sondage.</a:t>
            </a:r>
          </a:p>
        </p:txBody>
      </p:sp>
      <p:pic>
        <p:nvPicPr>
          <p:cNvPr id="11" name="Picture 10" descr="A screenshot of a social media post&#10;&#10;Description automatically generated">
            <a:extLst>
              <a:ext uri="{FF2B5EF4-FFF2-40B4-BE49-F238E27FC236}">
                <a16:creationId xmlns:a16="http://schemas.microsoft.com/office/drawing/2014/main" id="{50458075-D672-B749-8D6D-3B3E442B4FF8}"/>
              </a:ext>
            </a:extLst>
          </p:cNvPr>
          <p:cNvPicPr>
            <a:picLocks noChangeAspect="1"/>
          </p:cNvPicPr>
          <p:nvPr/>
        </p:nvPicPr>
        <p:blipFill>
          <a:blip r:embed="rId2"/>
          <a:stretch>
            <a:fillRect/>
          </a:stretch>
        </p:blipFill>
        <p:spPr>
          <a:xfrm>
            <a:off x="166227" y="1920230"/>
            <a:ext cx="6053211" cy="4741481"/>
          </a:xfrm>
          <a:prstGeom prst="rect">
            <a:avLst/>
          </a:prstGeom>
        </p:spPr>
      </p:pic>
      <p:cxnSp>
        <p:nvCxnSpPr>
          <p:cNvPr id="12" name="Connecteur droit avec flèche 15">
            <a:extLst>
              <a:ext uri="{FF2B5EF4-FFF2-40B4-BE49-F238E27FC236}">
                <a16:creationId xmlns:a16="http://schemas.microsoft.com/office/drawing/2014/main" id="{3976437F-1AE2-D947-ADA2-6C0E0B70BAD5}"/>
              </a:ext>
            </a:extLst>
          </p:cNvPr>
          <p:cNvCxnSpPr>
            <a:cxnSpLocks/>
          </p:cNvCxnSpPr>
          <p:nvPr/>
        </p:nvCxnSpPr>
        <p:spPr>
          <a:xfrm flipH="1">
            <a:off x="4120896" y="6357391"/>
            <a:ext cx="207514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5">
            <a:extLst>
              <a:ext uri="{FF2B5EF4-FFF2-40B4-BE49-F238E27FC236}">
                <a16:creationId xmlns:a16="http://schemas.microsoft.com/office/drawing/2014/main" id="{8812F197-0737-CF44-9713-F50FF9F93A62}"/>
              </a:ext>
            </a:extLst>
          </p:cNvPr>
          <p:cNvCxnSpPr>
            <a:cxnSpLocks/>
          </p:cNvCxnSpPr>
          <p:nvPr/>
        </p:nvCxnSpPr>
        <p:spPr>
          <a:xfrm flipH="1">
            <a:off x="4786840" y="2461934"/>
            <a:ext cx="1791761" cy="306930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D533E980-058B-5649-81BC-6153C37D626F}"/>
              </a:ext>
            </a:extLst>
          </p:cNvPr>
          <p:cNvSpPr txBox="1"/>
          <p:nvPr/>
        </p:nvSpPr>
        <p:spPr>
          <a:xfrm>
            <a:off x="4532840" y="5763373"/>
            <a:ext cx="1258360" cy="276999"/>
          </a:xfrm>
          <a:prstGeom prst="rect">
            <a:avLst/>
          </a:prstGeom>
          <a:solidFill>
            <a:schemeClr val="bg1"/>
          </a:solidFill>
        </p:spPr>
        <p:txBody>
          <a:bodyPr wrap="square" rtlCol="0">
            <a:spAutoFit/>
          </a:bodyPr>
          <a:lstStyle/>
          <a:p>
            <a:r>
              <a:rPr lang="en-US" sz="1200" dirty="0">
                <a:solidFill>
                  <a:schemeClr val="tx1">
                    <a:lumMod val="65000"/>
                    <a:lumOff val="35000"/>
                  </a:schemeClr>
                </a:solidFill>
                <a:latin typeface="Arial" panose="020B0604020202020204" pitchFamily="34" charset="0"/>
                <a:cs typeface="Arial" panose="020B0604020202020204" pitchFamily="34" charset="0"/>
              </a:rPr>
              <a:t>MET1110-XX?</a:t>
            </a:r>
          </a:p>
        </p:txBody>
      </p:sp>
    </p:spTree>
    <p:extLst>
      <p:ext uri="{BB962C8B-B14F-4D97-AF65-F5344CB8AC3E}">
        <p14:creationId xmlns:p14="http://schemas.microsoft.com/office/powerpoint/2010/main" val="1352562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B98C-6CE7-3F45-97DC-FD9E79DF36C2}"/>
              </a:ext>
            </a:extLst>
          </p:cNvPr>
          <p:cNvSpPr>
            <a:spLocks noGrp="1"/>
          </p:cNvSpPr>
          <p:nvPr>
            <p:ph type="title"/>
          </p:nvPr>
        </p:nvSpPr>
        <p:spPr/>
        <p:txBody>
          <a:bodyPr/>
          <a:lstStyle/>
          <a:p>
            <a:r>
              <a:rPr lang="fr-FR" dirty="0"/>
              <a:t>Donc dans Moodle (notre lien)</a:t>
            </a:r>
          </a:p>
        </p:txBody>
      </p:sp>
      <p:sp>
        <p:nvSpPr>
          <p:cNvPr id="14" name="TextBox 13">
            <a:extLst>
              <a:ext uri="{FF2B5EF4-FFF2-40B4-BE49-F238E27FC236}">
                <a16:creationId xmlns:a16="http://schemas.microsoft.com/office/drawing/2014/main" id="{F261C78F-6537-F34A-9AEC-6D640855BBBE}"/>
              </a:ext>
            </a:extLst>
          </p:cNvPr>
          <p:cNvSpPr txBox="1"/>
          <p:nvPr/>
        </p:nvSpPr>
        <p:spPr>
          <a:xfrm>
            <a:off x="4684531" y="1127788"/>
            <a:ext cx="3673857" cy="1323439"/>
          </a:xfrm>
          <a:prstGeom prst="rect">
            <a:avLst/>
          </a:prstGeom>
          <a:solidFill>
            <a:srgbClr val="FFFF00"/>
          </a:solidFill>
        </p:spPr>
        <p:txBody>
          <a:bodyPr wrap="square" rtlCol="0">
            <a:spAutoFit/>
          </a:bodyPr>
          <a:lstStyle/>
          <a:p>
            <a:r>
              <a:rPr lang="fr-FR" sz="4000" dirty="0">
                <a:highlight>
                  <a:srgbClr val="FFFF00"/>
                </a:highlight>
              </a:rPr>
              <a:t>SVP… allez voter maintenant!</a:t>
            </a:r>
          </a:p>
        </p:txBody>
      </p:sp>
      <p:pic>
        <p:nvPicPr>
          <p:cNvPr id="9" name="Picture 8" descr="A person smiling for the camera&#10;&#10;Description automatically generated">
            <a:extLst>
              <a:ext uri="{FF2B5EF4-FFF2-40B4-BE49-F238E27FC236}">
                <a16:creationId xmlns:a16="http://schemas.microsoft.com/office/drawing/2014/main" id="{87A0BFCC-A70D-D84E-B216-AC4DBCB166E4}"/>
              </a:ext>
            </a:extLst>
          </p:cNvPr>
          <p:cNvPicPr>
            <a:picLocks noChangeAspect="1"/>
          </p:cNvPicPr>
          <p:nvPr/>
        </p:nvPicPr>
        <p:blipFill>
          <a:blip r:embed="rId2"/>
          <a:stretch>
            <a:fillRect/>
          </a:stretch>
        </p:blipFill>
        <p:spPr>
          <a:xfrm>
            <a:off x="8582636" y="0"/>
            <a:ext cx="561364" cy="576455"/>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78CE9D8E-72AB-AF46-99EB-81F99C7D70C8}"/>
              </a:ext>
            </a:extLst>
          </p:cNvPr>
          <p:cNvPicPr>
            <a:picLocks noChangeAspect="1"/>
          </p:cNvPicPr>
          <p:nvPr/>
        </p:nvPicPr>
        <p:blipFill>
          <a:blip r:embed="rId3"/>
          <a:stretch>
            <a:fillRect/>
          </a:stretch>
        </p:blipFill>
        <p:spPr>
          <a:xfrm>
            <a:off x="0" y="538437"/>
            <a:ext cx="4182256" cy="3275962"/>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74ACCA71-7DB8-7241-8C72-DAA95D5583AA}"/>
              </a:ext>
            </a:extLst>
          </p:cNvPr>
          <p:cNvPicPr>
            <a:picLocks noChangeAspect="1"/>
          </p:cNvPicPr>
          <p:nvPr/>
        </p:nvPicPr>
        <p:blipFill>
          <a:blip r:embed="rId4"/>
          <a:stretch>
            <a:fillRect/>
          </a:stretch>
        </p:blipFill>
        <p:spPr>
          <a:xfrm>
            <a:off x="2773180" y="3537520"/>
            <a:ext cx="6370820" cy="3320480"/>
          </a:xfrm>
          <a:prstGeom prst="rect">
            <a:avLst/>
          </a:prstGeom>
        </p:spPr>
      </p:pic>
      <p:sp>
        <p:nvSpPr>
          <p:cNvPr id="7" name="TextBox 6">
            <a:extLst>
              <a:ext uri="{FF2B5EF4-FFF2-40B4-BE49-F238E27FC236}">
                <a16:creationId xmlns:a16="http://schemas.microsoft.com/office/drawing/2014/main" id="{FCE1D6F1-0BCC-4D42-84E3-3192E0761F5A}"/>
              </a:ext>
            </a:extLst>
          </p:cNvPr>
          <p:cNvSpPr txBox="1"/>
          <p:nvPr/>
        </p:nvSpPr>
        <p:spPr>
          <a:xfrm>
            <a:off x="3034240" y="3190101"/>
            <a:ext cx="1258360" cy="215444"/>
          </a:xfrm>
          <a:prstGeom prst="rect">
            <a:avLst/>
          </a:prstGeom>
          <a:solidFill>
            <a:schemeClr val="bg1"/>
          </a:solidFill>
        </p:spPr>
        <p:txBody>
          <a:bodyPr wrap="square" lIns="0" rIns="0" rtlCol="0">
            <a:spAutoFit/>
          </a:bodyPr>
          <a:lstStyle/>
          <a:p>
            <a:r>
              <a:rPr lang="en-US" sz="800" dirty="0">
                <a:solidFill>
                  <a:schemeClr val="tx1">
                    <a:lumMod val="65000"/>
                    <a:lumOff val="35000"/>
                  </a:schemeClr>
                </a:solidFill>
                <a:latin typeface="Arial" panose="020B0604020202020204" pitchFamily="34" charset="0"/>
                <a:cs typeface="Arial" panose="020B0604020202020204" pitchFamily="34" charset="0"/>
              </a:rPr>
              <a:t>MET1110-XX?</a:t>
            </a:r>
          </a:p>
        </p:txBody>
      </p:sp>
    </p:spTree>
    <p:extLst>
      <p:ext uri="{BB962C8B-B14F-4D97-AF65-F5344CB8AC3E}">
        <p14:creationId xmlns:p14="http://schemas.microsoft.com/office/powerpoint/2010/main" val="126132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26D-8525-2848-8DB2-36A2B03FA0B4}"/>
              </a:ext>
            </a:extLst>
          </p:cNvPr>
          <p:cNvSpPr>
            <a:spLocks noGrp="1"/>
          </p:cNvSpPr>
          <p:nvPr>
            <p:ph type="title"/>
          </p:nvPr>
        </p:nvSpPr>
        <p:spPr/>
        <p:txBody>
          <a:bodyPr/>
          <a:lstStyle/>
          <a:p>
            <a:r>
              <a:rPr lang="fr-FR" dirty="0"/>
              <a:t>Procédure pour finaliser l’entente…</a:t>
            </a:r>
          </a:p>
        </p:txBody>
      </p:sp>
      <p:sp>
        <p:nvSpPr>
          <p:cNvPr id="3" name="Content Placeholder 2">
            <a:extLst>
              <a:ext uri="{FF2B5EF4-FFF2-40B4-BE49-F238E27FC236}">
                <a16:creationId xmlns:a16="http://schemas.microsoft.com/office/drawing/2014/main" id="{0CB35C74-3904-7B41-9EFF-7E0091E7A21C}"/>
              </a:ext>
            </a:extLst>
          </p:cNvPr>
          <p:cNvSpPr>
            <a:spLocks noGrp="1"/>
          </p:cNvSpPr>
          <p:nvPr>
            <p:ph idx="1"/>
          </p:nvPr>
        </p:nvSpPr>
        <p:spPr>
          <a:xfrm>
            <a:off x="457200" y="834728"/>
            <a:ext cx="8229600" cy="5880865"/>
          </a:xfrm>
          <a:solidFill>
            <a:schemeClr val="bg1">
              <a:lumMod val="95000"/>
            </a:schemeClr>
          </a:solidFill>
        </p:spPr>
        <p:txBody>
          <a:bodyPr/>
          <a:lstStyle/>
          <a:p>
            <a:r>
              <a:rPr lang="fr-FR" sz="1800" dirty="0"/>
              <a:t>Pour signer l’entente d’évaluation, deux personnes étudiantes doivent se porter volontaires ou être désignées par leurs pairs. </a:t>
            </a:r>
          </a:p>
          <a:p>
            <a:r>
              <a:rPr lang="fr-FR" sz="1800" dirty="0"/>
              <a:t>Les deux signataires choisis utilisent leur adresse institutionnelle (@courrier.uqam.ca) pour confirmer à l’enseignante, l’enseignant l'acceptation, par le groupe, de l'entente d’évaluation. Leur code permanent doit être indiqué dans le courriel.</a:t>
            </a:r>
          </a:p>
          <a:p>
            <a:pPr lvl="1"/>
            <a:r>
              <a:rPr lang="fr-FR" sz="1400" dirty="0"/>
              <a:t>Gabarit de courriel proposé :</a:t>
            </a:r>
            <a:br>
              <a:rPr lang="fr-FR" sz="1400" dirty="0"/>
            </a:br>
            <a:r>
              <a:rPr lang="fr-FR" sz="1400" dirty="0"/>
              <a:t>Objet : Sigle et groupe du cours – Acceptation de l’entente d’évaluation</a:t>
            </a:r>
            <a:br>
              <a:rPr lang="fr-FR" sz="1400" dirty="0"/>
            </a:br>
            <a:r>
              <a:rPr lang="fr-FR" sz="1400" dirty="0"/>
              <a:t>Contenu :</a:t>
            </a:r>
            <a:br>
              <a:rPr lang="fr-FR" sz="1400" dirty="0"/>
            </a:br>
            <a:r>
              <a:rPr lang="fr-FR" sz="1400" dirty="0"/>
              <a:t>Par la présente, je, nom de l’étudiant, l’étudiante (code permanent), confirme que la présente entente a été conclue pour le cours sigle du cours le date. Ce courriel tient lieu de signature de ma part.</a:t>
            </a:r>
          </a:p>
          <a:p>
            <a:endParaRPr lang="fr-FR" sz="1800" dirty="0"/>
          </a:p>
          <a:p>
            <a:r>
              <a:rPr lang="fr-FR" sz="1800" dirty="0"/>
              <a:t>Transmission et diffusion de l’entente d’évaluation:</a:t>
            </a:r>
            <a:br>
              <a:rPr lang="fr-FR" sz="1800" dirty="0"/>
            </a:br>
            <a:r>
              <a:rPr lang="fr-FR" sz="1800" dirty="0"/>
              <a:t>L’entente d’évaluation ainsi que les deux courriels des étudiantes, étudiants doivent être envoyés au département, à l’adresse habituelle, par l’enseignante, l’enseignant, via son courriel institutionnel (@</a:t>
            </a:r>
            <a:r>
              <a:rPr lang="fr-FR" sz="1800" dirty="0" err="1"/>
              <a:t>uqam.ca</a:t>
            </a:r>
            <a:r>
              <a:rPr lang="fr-FR" sz="1800" dirty="0"/>
              <a:t>).</a:t>
            </a:r>
            <a:br>
              <a:rPr lang="fr-FR" sz="1800" dirty="0"/>
            </a:br>
            <a:r>
              <a:rPr lang="fr-FR" sz="1800" dirty="0"/>
              <a:t>Il est également recommandé que l’entente d’évaluation soit déposée dans l’espace-cours, sur Moodle, afin que toutes et tous y aient accès.</a:t>
            </a:r>
          </a:p>
        </p:txBody>
      </p:sp>
    </p:spTree>
    <p:extLst>
      <p:ext uri="{BB962C8B-B14F-4D97-AF65-F5344CB8AC3E}">
        <p14:creationId xmlns:p14="http://schemas.microsoft.com/office/powerpoint/2010/main" val="3139576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2944-3E98-4840-A7DC-12A2AE47F9C6}"/>
              </a:ext>
            </a:extLst>
          </p:cNvPr>
          <p:cNvSpPr>
            <a:spLocks noGrp="1"/>
          </p:cNvSpPr>
          <p:nvPr>
            <p:ph type="title"/>
          </p:nvPr>
        </p:nvSpPr>
        <p:spPr/>
        <p:txBody>
          <a:bodyPr/>
          <a:lstStyle/>
          <a:p>
            <a:r>
              <a:rPr lang="fr-FR" dirty="0"/>
              <a:t>Conclusion</a:t>
            </a:r>
          </a:p>
        </p:txBody>
      </p:sp>
      <p:sp>
        <p:nvSpPr>
          <p:cNvPr id="3" name="Content Placeholder 2">
            <a:extLst>
              <a:ext uri="{FF2B5EF4-FFF2-40B4-BE49-F238E27FC236}">
                <a16:creationId xmlns:a16="http://schemas.microsoft.com/office/drawing/2014/main" id="{927D4D45-B2F3-A540-8794-BD8CE0ACD7A5}"/>
              </a:ext>
            </a:extLst>
          </p:cNvPr>
          <p:cNvSpPr>
            <a:spLocks noGrp="1"/>
          </p:cNvSpPr>
          <p:nvPr>
            <p:ph idx="1"/>
          </p:nvPr>
        </p:nvSpPr>
        <p:spPr>
          <a:xfrm>
            <a:off x="457200" y="1259901"/>
            <a:ext cx="8229600" cy="4741481"/>
          </a:xfrm>
        </p:spPr>
        <p:txBody>
          <a:bodyPr/>
          <a:lstStyle/>
          <a:p>
            <a:r>
              <a:rPr lang="fr-FR" sz="2400" dirty="0"/>
              <a:t>On vous encourage à être autonome, à ré-visionner les vidéos au besoin et à poser des questions pendant les séances Zoom</a:t>
            </a:r>
          </a:p>
          <a:p>
            <a:endParaRPr lang="fr-FR" sz="2400" dirty="0"/>
          </a:p>
          <a:p>
            <a:r>
              <a:rPr lang="fr-FR" sz="2400" dirty="0"/>
              <a:t>Votre enseignant vous enverra, par courriel, les coordonnées pour les séances Zoom hebdomadaires. Il faut donc vérifier votre courriel régulièrement</a:t>
            </a:r>
          </a:p>
          <a:p>
            <a:endParaRPr lang="fr-FR" sz="2400" dirty="0"/>
          </a:p>
          <a:p>
            <a:r>
              <a:rPr lang="fr-FR" sz="2400" dirty="0"/>
              <a:t>Il est important de ne pas prendre de retard, les dates des évaluations sont importantes et ne pas les manquer svp (voir le calendrier sur le Moodle métacours)</a:t>
            </a:r>
          </a:p>
          <a:p>
            <a:endParaRPr lang="fr-FR" sz="2400" dirty="0"/>
          </a:p>
          <a:p>
            <a:endParaRPr lang="fr-FR" sz="2400" dirty="0"/>
          </a:p>
        </p:txBody>
      </p:sp>
    </p:spTree>
    <p:extLst>
      <p:ext uri="{BB962C8B-B14F-4D97-AF65-F5344CB8AC3E}">
        <p14:creationId xmlns:p14="http://schemas.microsoft.com/office/powerpoint/2010/main" val="3093029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D12D-E14B-6D46-9BA5-B81F0DDA4924}"/>
              </a:ext>
            </a:extLst>
          </p:cNvPr>
          <p:cNvSpPr>
            <a:spLocks noGrp="1"/>
          </p:cNvSpPr>
          <p:nvPr>
            <p:ph type="title"/>
          </p:nvPr>
        </p:nvSpPr>
        <p:spPr/>
        <p:txBody>
          <a:bodyPr/>
          <a:lstStyle/>
          <a:p>
            <a:r>
              <a:rPr lang="en-US" b="1" dirty="0">
                <a:solidFill>
                  <a:srgbClr val="0070C0"/>
                </a:solidFill>
              </a:rPr>
              <a:t>Calendrier</a:t>
            </a:r>
          </a:p>
        </p:txBody>
      </p:sp>
      <p:pic>
        <p:nvPicPr>
          <p:cNvPr id="4" name="Picture 3" descr="A screenshot of a computer&#10;&#10;Description automatically generated">
            <a:extLst>
              <a:ext uri="{FF2B5EF4-FFF2-40B4-BE49-F238E27FC236}">
                <a16:creationId xmlns:a16="http://schemas.microsoft.com/office/drawing/2014/main" id="{D0AD2224-5B39-E248-8F76-BB3236B2B274}"/>
              </a:ext>
            </a:extLst>
          </p:cNvPr>
          <p:cNvPicPr>
            <a:picLocks noChangeAspect="1"/>
          </p:cNvPicPr>
          <p:nvPr/>
        </p:nvPicPr>
        <p:blipFill>
          <a:blip r:embed="rId2"/>
          <a:stretch>
            <a:fillRect/>
          </a:stretch>
        </p:blipFill>
        <p:spPr>
          <a:xfrm>
            <a:off x="0" y="976312"/>
            <a:ext cx="9144000" cy="4905375"/>
          </a:xfrm>
          <a:prstGeom prst="rect">
            <a:avLst/>
          </a:prstGeom>
        </p:spPr>
      </p:pic>
    </p:spTree>
    <p:extLst>
      <p:ext uri="{BB962C8B-B14F-4D97-AF65-F5344CB8AC3E}">
        <p14:creationId xmlns:p14="http://schemas.microsoft.com/office/powerpoint/2010/main" val="1250738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D12D-E14B-6D46-9BA5-B81F0DDA4924}"/>
              </a:ext>
            </a:extLst>
          </p:cNvPr>
          <p:cNvSpPr>
            <a:spLocks noGrp="1"/>
          </p:cNvSpPr>
          <p:nvPr>
            <p:ph type="title"/>
          </p:nvPr>
        </p:nvSpPr>
        <p:spPr/>
        <p:txBody>
          <a:bodyPr/>
          <a:lstStyle/>
          <a:p>
            <a:r>
              <a:rPr lang="en-US" b="1" dirty="0">
                <a:solidFill>
                  <a:srgbClr val="0070C0"/>
                </a:solidFill>
              </a:rPr>
              <a:t>Calendrier</a:t>
            </a:r>
          </a:p>
        </p:txBody>
      </p:sp>
      <p:pic>
        <p:nvPicPr>
          <p:cNvPr id="5" name="Picture 4" descr="A screenshot of a social media post&#10;&#10;Description automatically generated">
            <a:extLst>
              <a:ext uri="{FF2B5EF4-FFF2-40B4-BE49-F238E27FC236}">
                <a16:creationId xmlns:a16="http://schemas.microsoft.com/office/drawing/2014/main" id="{6256E2F3-1743-104C-A852-3E294E045B4C}"/>
              </a:ext>
            </a:extLst>
          </p:cNvPr>
          <p:cNvPicPr>
            <a:picLocks noChangeAspect="1"/>
          </p:cNvPicPr>
          <p:nvPr/>
        </p:nvPicPr>
        <p:blipFill>
          <a:blip r:embed="rId2"/>
          <a:stretch>
            <a:fillRect/>
          </a:stretch>
        </p:blipFill>
        <p:spPr>
          <a:xfrm>
            <a:off x="0" y="994067"/>
            <a:ext cx="9144000" cy="4869866"/>
          </a:xfrm>
          <a:prstGeom prst="rect">
            <a:avLst/>
          </a:prstGeom>
        </p:spPr>
      </p:pic>
    </p:spTree>
    <p:extLst>
      <p:ext uri="{BB962C8B-B14F-4D97-AF65-F5344CB8AC3E}">
        <p14:creationId xmlns:p14="http://schemas.microsoft.com/office/powerpoint/2010/main" val="3376154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D12D-E14B-6D46-9BA5-B81F0DDA4924}"/>
              </a:ext>
            </a:extLst>
          </p:cNvPr>
          <p:cNvSpPr>
            <a:spLocks noGrp="1"/>
          </p:cNvSpPr>
          <p:nvPr>
            <p:ph type="title"/>
          </p:nvPr>
        </p:nvSpPr>
        <p:spPr/>
        <p:txBody>
          <a:bodyPr/>
          <a:lstStyle/>
          <a:p>
            <a:r>
              <a:rPr lang="en-US" b="1" dirty="0">
                <a:solidFill>
                  <a:srgbClr val="0070C0"/>
                </a:solidFill>
              </a:rPr>
              <a:t>Calendrier</a:t>
            </a:r>
          </a:p>
        </p:txBody>
      </p:sp>
      <p:pic>
        <p:nvPicPr>
          <p:cNvPr id="5" name="Picture 4" descr="A screenshot of a cell phone&#10;&#10;Description automatically generated">
            <a:extLst>
              <a:ext uri="{FF2B5EF4-FFF2-40B4-BE49-F238E27FC236}">
                <a16:creationId xmlns:a16="http://schemas.microsoft.com/office/drawing/2014/main" id="{469AE9D4-CA47-3243-A7D7-B5C95536E622}"/>
              </a:ext>
            </a:extLst>
          </p:cNvPr>
          <p:cNvPicPr>
            <a:picLocks noChangeAspect="1"/>
          </p:cNvPicPr>
          <p:nvPr/>
        </p:nvPicPr>
        <p:blipFill>
          <a:blip r:embed="rId2"/>
          <a:stretch>
            <a:fillRect/>
          </a:stretch>
        </p:blipFill>
        <p:spPr>
          <a:xfrm>
            <a:off x="0" y="986489"/>
            <a:ext cx="9144000" cy="4885021"/>
          </a:xfrm>
          <a:prstGeom prst="rect">
            <a:avLst/>
          </a:prstGeom>
        </p:spPr>
      </p:pic>
    </p:spTree>
    <p:extLst>
      <p:ext uri="{BB962C8B-B14F-4D97-AF65-F5344CB8AC3E}">
        <p14:creationId xmlns:p14="http://schemas.microsoft.com/office/powerpoint/2010/main" val="2498642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D12D-E14B-6D46-9BA5-B81F0DDA4924}"/>
              </a:ext>
            </a:extLst>
          </p:cNvPr>
          <p:cNvSpPr>
            <a:spLocks noGrp="1"/>
          </p:cNvSpPr>
          <p:nvPr>
            <p:ph type="title"/>
          </p:nvPr>
        </p:nvSpPr>
        <p:spPr/>
        <p:txBody>
          <a:bodyPr/>
          <a:lstStyle/>
          <a:p>
            <a:r>
              <a:rPr lang="en-US" b="1" dirty="0">
                <a:solidFill>
                  <a:srgbClr val="0070C0"/>
                </a:solidFill>
              </a:rPr>
              <a:t>Calendrier</a:t>
            </a:r>
          </a:p>
        </p:txBody>
      </p:sp>
      <p:pic>
        <p:nvPicPr>
          <p:cNvPr id="4" name="Picture 3" descr="A screenshot of a social media post&#10;&#10;Description automatically generated">
            <a:extLst>
              <a:ext uri="{FF2B5EF4-FFF2-40B4-BE49-F238E27FC236}">
                <a16:creationId xmlns:a16="http://schemas.microsoft.com/office/drawing/2014/main" id="{4A5E0E89-89DF-6046-AFEE-FC948A9E9650}"/>
              </a:ext>
            </a:extLst>
          </p:cNvPr>
          <p:cNvPicPr>
            <a:picLocks noChangeAspect="1"/>
          </p:cNvPicPr>
          <p:nvPr/>
        </p:nvPicPr>
        <p:blipFill>
          <a:blip r:embed="rId2"/>
          <a:stretch>
            <a:fillRect/>
          </a:stretch>
        </p:blipFill>
        <p:spPr>
          <a:xfrm>
            <a:off x="0" y="1000422"/>
            <a:ext cx="9144000" cy="4857156"/>
          </a:xfrm>
          <a:prstGeom prst="rect">
            <a:avLst/>
          </a:prstGeom>
        </p:spPr>
      </p:pic>
    </p:spTree>
    <p:extLst>
      <p:ext uri="{BB962C8B-B14F-4D97-AF65-F5344CB8AC3E}">
        <p14:creationId xmlns:p14="http://schemas.microsoft.com/office/powerpoint/2010/main" val="238753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Approche pédagogique + Livre</a:t>
            </a:r>
          </a:p>
        </p:txBody>
      </p:sp>
      <p:sp>
        <p:nvSpPr>
          <p:cNvPr id="3" name="Espace réservé du contenu 2"/>
          <p:cNvSpPr>
            <a:spLocks noGrp="1"/>
          </p:cNvSpPr>
          <p:nvPr>
            <p:ph idx="1"/>
          </p:nvPr>
        </p:nvSpPr>
        <p:spPr>
          <a:xfrm>
            <a:off x="254000" y="717878"/>
            <a:ext cx="8572500" cy="4741481"/>
          </a:xfrm>
        </p:spPr>
        <p:txBody>
          <a:bodyPr/>
          <a:lstStyle/>
          <a:p>
            <a:r>
              <a:rPr lang="fr-CA" sz="2400" dirty="0"/>
              <a:t>Le cours comporte une partie conceptuelle (visionnement des acétates/lectures) et une partie pratique (études de cas, exercices pendant les réunions Zoom hebdomadaires). </a:t>
            </a:r>
          </a:p>
          <a:p>
            <a:r>
              <a:rPr lang="fr-CA" sz="2400" dirty="0"/>
              <a:t>L’acquisition des connaissances conceptuelles est principalement atteinte à travers les diapositives du cours, les notes de cours, les lectures et les exposés magistraux disponibles sous forme de vidéos.</a:t>
            </a:r>
            <a:endParaRPr lang="fr-FR" sz="2400" b="1" u="sng" dirty="0"/>
          </a:p>
          <a:p>
            <a:r>
              <a:rPr lang="fr-FR" sz="2400" u="sng" dirty="0"/>
              <a:t>Livre (non obligatoire)</a:t>
            </a:r>
          </a:p>
          <a:p>
            <a:pPr lvl="1"/>
            <a:r>
              <a:rPr lang="fr-CA" sz="2000" b="1" dirty="0"/>
              <a:t>Baltzan, P. (adaptation française de Turgeon, V. et Turgeon, B.) (2015). </a:t>
            </a:r>
            <a:r>
              <a:rPr lang="fr-CA" sz="2000" b="1" i="1" dirty="0"/>
              <a:t>Systèmes d’information de gestion, Les Éditions Reynald Goulet, </a:t>
            </a:r>
            <a:r>
              <a:rPr lang="fr-CA" sz="2000" b="1" dirty="0"/>
              <a:t>275 pages.</a:t>
            </a:r>
            <a:r>
              <a:rPr lang="fr-CA" sz="2000" dirty="0"/>
              <a:t> </a:t>
            </a:r>
            <a:endParaRPr lang="fr-FR" sz="2000" dirty="0"/>
          </a:p>
          <a:p>
            <a:pPr lvl="1"/>
            <a:r>
              <a:rPr lang="fr-FR" sz="2000" dirty="0"/>
              <a:t>Disponible à la Coop UQAM</a:t>
            </a:r>
          </a:p>
          <a:p>
            <a:pPr lvl="1"/>
            <a:r>
              <a:rPr lang="fr-FR" sz="2000" u="sng" dirty="0">
                <a:solidFill>
                  <a:srgbClr val="FF0000"/>
                </a:solidFill>
              </a:rPr>
              <a:t>2 copies sont disponibles en réserve</a:t>
            </a:r>
            <a:r>
              <a:rPr lang="fr-FR" sz="2000" dirty="0"/>
              <a:t> à la bibliothèque centrale - </a:t>
            </a:r>
            <a:r>
              <a:rPr lang="fr-CA" sz="2000" b="1" u="sng" dirty="0"/>
              <a:t>au Pavillon Hubert-Aquin</a:t>
            </a:r>
            <a:r>
              <a:rPr lang="fr-CA" sz="2000" dirty="0"/>
              <a:t> (400, rue Sainte-Catherine Est. - </a:t>
            </a:r>
            <a:r>
              <a:rPr lang="fr-CA" sz="2000" b="1" dirty="0"/>
              <a:t>Entrée : A-M100</a:t>
            </a:r>
            <a:r>
              <a:rPr lang="fr-CA" sz="2000" dirty="0"/>
              <a:t>)</a:t>
            </a:r>
            <a:endParaRPr lang="fr-FR" sz="2000" dirty="0"/>
          </a:p>
          <a:p>
            <a:pPr marL="0" indent="0">
              <a:buNone/>
            </a:pPr>
            <a:endParaRPr lang="fr-FR" sz="2400" dirty="0"/>
          </a:p>
          <a:p>
            <a:endParaRPr lang="fr-FR" sz="2400" dirty="0"/>
          </a:p>
        </p:txBody>
      </p:sp>
      <p:sp>
        <p:nvSpPr>
          <p:cNvPr id="4" name="Espace réservé du numéro de diapositive 5">
            <a:extLst>
              <a:ext uri="{FF2B5EF4-FFF2-40B4-BE49-F238E27FC236}">
                <a16:creationId xmlns:a16="http://schemas.microsoft.com/office/drawing/2014/main" id="{42953435-6050-E74C-B20B-75076C9C5115}"/>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4</a:t>
            </a:fld>
            <a:endParaRPr lang="en-US" dirty="0"/>
          </a:p>
        </p:txBody>
      </p:sp>
    </p:spTree>
    <p:extLst>
      <p:ext uri="{BB962C8B-B14F-4D97-AF65-F5344CB8AC3E}">
        <p14:creationId xmlns:p14="http://schemas.microsoft.com/office/powerpoint/2010/main" val="1343452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68BD0-D58D-2D49-B6FD-527FB5632632}"/>
              </a:ext>
            </a:extLst>
          </p:cNvPr>
          <p:cNvSpPr>
            <a:spLocks noGrp="1"/>
          </p:cNvSpPr>
          <p:nvPr>
            <p:ph idx="1"/>
          </p:nvPr>
        </p:nvSpPr>
        <p:spPr/>
        <p:txBody>
          <a:bodyPr/>
          <a:lstStyle/>
          <a:p>
            <a:pPr marL="0" indent="0">
              <a:buNone/>
            </a:pPr>
            <a:endParaRPr lang="fr-FR" dirty="0"/>
          </a:p>
          <a:p>
            <a:pPr marL="0" indent="0">
              <a:buNone/>
            </a:pPr>
            <a:endParaRPr lang="fr-FR" dirty="0"/>
          </a:p>
          <a:p>
            <a:pPr marL="0" indent="0">
              <a:buNone/>
            </a:pPr>
            <a:endParaRPr lang="fr-FR" b="1" dirty="0">
              <a:solidFill>
                <a:srgbClr val="FF0000"/>
              </a:solidFill>
            </a:endParaRPr>
          </a:p>
          <a:p>
            <a:pPr marL="0" indent="0" algn="ctr">
              <a:buNone/>
            </a:pPr>
            <a:r>
              <a:rPr lang="fr-FR" sz="4000" b="1" dirty="0">
                <a:solidFill>
                  <a:srgbClr val="FF0000"/>
                </a:solidFill>
              </a:rPr>
              <a:t>Bienvenu(e) au cours MET1110</a:t>
            </a:r>
          </a:p>
          <a:p>
            <a:pPr marL="0" indent="0" algn="ctr">
              <a:buNone/>
            </a:pPr>
            <a:r>
              <a:rPr lang="fr-FR" sz="4000" b="1" dirty="0">
                <a:solidFill>
                  <a:srgbClr val="FF0000"/>
                </a:solidFill>
              </a:rPr>
              <a:t>Automne 2020</a:t>
            </a:r>
          </a:p>
          <a:p>
            <a:pPr marL="0" indent="0" algn="ctr">
              <a:buNone/>
            </a:pPr>
            <a:r>
              <a:rPr lang="fr-FR" sz="4000" b="1" dirty="0">
                <a:solidFill>
                  <a:srgbClr val="FF0000"/>
                </a:solidFill>
              </a:rPr>
              <a:t>Commencez avec cette vidéo</a:t>
            </a:r>
          </a:p>
        </p:txBody>
      </p:sp>
    </p:spTree>
    <p:extLst>
      <p:ext uri="{BB962C8B-B14F-4D97-AF65-F5344CB8AC3E}">
        <p14:creationId xmlns:p14="http://schemas.microsoft.com/office/powerpoint/2010/main" val="58252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8137"/>
            <a:ext cx="8229600" cy="416806"/>
          </a:xfrm>
        </p:spPr>
        <p:txBody>
          <a:bodyPr/>
          <a:lstStyle/>
          <a:p>
            <a:r>
              <a:rPr lang="fr-FR" b="1" dirty="0"/>
              <a:t>Ressource Moodle</a:t>
            </a:r>
          </a:p>
        </p:txBody>
      </p:sp>
      <p:sp>
        <p:nvSpPr>
          <p:cNvPr id="3" name="Espace réservé du contenu 2"/>
          <p:cNvSpPr>
            <a:spLocks noGrp="1"/>
          </p:cNvSpPr>
          <p:nvPr>
            <p:ph idx="1"/>
          </p:nvPr>
        </p:nvSpPr>
        <p:spPr>
          <a:xfrm>
            <a:off x="457200" y="705558"/>
            <a:ext cx="8229600" cy="5081941"/>
          </a:xfrm>
        </p:spPr>
        <p:txBody>
          <a:bodyPr/>
          <a:lstStyle/>
          <a:p>
            <a:r>
              <a:rPr lang="fr-FR" dirty="0"/>
              <a:t>Est-ce que vous connaissez Moodle?</a:t>
            </a:r>
          </a:p>
          <a:p>
            <a:pPr lvl="1"/>
            <a:r>
              <a:rPr lang="fr-FR" dirty="0"/>
              <a:t>Moodle = Environnement en ligne (support pour les cours donnés à l’UQAM)</a:t>
            </a:r>
          </a:p>
          <a:p>
            <a:pPr lvl="1"/>
            <a:r>
              <a:rPr lang="fr-FR" dirty="0">
                <a:hlinkClick r:id="rId2"/>
              </a:rPr>
              <a:t>https://www.moodle2.uqam.ca</a:t>
            </a:r>
            <a:endParaRPr lang="fr-FR" dirty="0"/>
          </a:p>
          <a:p>
            <a:pPr lvl="1"/>
            <a:endParaRPr lang="fr-FR" dirty="0"/>
          </a:p>
          <a:p>
            <a:pPr lvl="1"/>
            <a:endParaRPr lang="fr-FR" dirty="0"/>
          </a:p>
          <a:p>
            <a:endParaRPr lang="fr-FR" dirty="0"/>
          </a:p>
        </p:txBody>
      </p:sp>
      <p:sp>
        <p:nvSpPr>
          <p:cNvPr id="11" name="ZoneTexte 10"/>
          <p:cNvSpPr txBox="1"/>
          <p:nvPr/>
        </p:nvSpPr>
        <p:spPr>
          <a:xfrm>
            <a:off x="875091" y="5330296"/>
            <a:ext cx="7392484" cy="646331"/>
          </a:xfrm>
          <a:prstGeom prst="rect">
            <a:avLst/>
          </a:prstGeom>
          <a:noFill/>
          <a:ln>
            <a:solidFill>
              <a:srgbClr val="4F81BD"/>
            </a:solidFill>
          </a:ln>
        </p:spPr>
        <p:txBody>
          <a:bodyPr wrap="square" rtlCol="0">
            <a:spAutoFit/>
          </a:bodyPr>
          <a:lstStyle/>
          <a:p>
            <a:r>
              <a:rPr lang="fr-FR" dirty="0"/>
              <a:t>Si deux liens MET1110 n’apparaissent pas dans votre compte Moodle, envoyez moi un courriel</a:t>
            </a:r>
          </a:p>
        </p:txBody>
      </p:sp>
      <p:sp>
        <p:nvSpPr>
          <p:cNvPr id="14" name="Espace réservé du numéro de diapositive 5">
            <a:extLst>
              <a:ext uri="{FF2B5EF4-FFF2-40B4-BE49-F238E27FC236}">
                <a16:creationId xmlns:a16="http://schemas.microsoft.com/office/drawing/2014/main" id="{FD063736-A776-4B45-951A-002DA4F4B8E6}"/>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5</a:t>
            </a:fld>
            <a:endParaRPr lang="en-US" dirty="0"/>
          </a:p>
        </p:txBody>
      </p:sp>
      <p:sp>
        <p:nvSpPr>
          <p:cNvPr id="19" name="ZoneTexte 18"/>
          <p:cNvSpPr txBox="1"/>
          <p:nvPr/>
        </p:nvSpPr>
        <p:spPr>
          <a:xfrm>
            <a:off x="52789" y="3593268"/>
            <a:ext cx="1391238" cy="1477328"/>
          </a:xfrm>
          <a:prstGeom prst="rect">
            <a:avLst/>
          </a:prstGeom>
          <a:solidFill>
            <a:srgbClr val="FFFF00"/>
          </a:solidFill>
        </p:spPr>
        <p:txBody>
          <a:bodyPr wrap="square" rtlCol="0">
            <a:spAutoFit/>
          </a:bodyPr>
          <a:lstStyle/>
          <a:p>
            <a:r>
              <a:rPr lang="fr-FR" dirty="0"/>
              <a:t>Où vous allez pour répondre à vos examens et à vos quiz</a:t>
            </a:r>
          </a:p>
        </p:txBody>
      </p:sp>
      <p:sp>
        <p:nvSpPr>
          <p:cNvPr id="20" name="ZoneTexte 19"/>
          <p:cNvSpPr txBox="1"/>
          <p:nvPr/>
        </p:nvSpPr>
        <p:spPr>
          <a:xfrm>
            <a:off x="7194278" y="3302683"/>
            <a:ext cx="1643572" cy="830997"/>
          </a:xfrm>
          <a:prstGeom prst="rect">
            <a:avLst/>
          </a:prstGeom>
          <a:solidFill>
            <a:schemeClr val="accent6">
              <a:lumMod val="40000"/>
              <a:lumOff val="60000"/>
            </a:schemeClr>
          </a:solidFill>
        </p:spPr>
        <p:txBody>
          <a:bodyPr wrap="square" rtlCol="0">
            <a:spAutoFit/>
          </a:bodyPr>
          <a:lstStyle/>
          <a:p>
            <a:r>
              <a:rPr lang="fr-FR" sz="1600" dirty="0"/>
              <a:t>Acétates communes, capsules vidéos   </a:t>
            </a:r>
          </a:p>
        </p:txBody>
      </p:sp>
      <p:pic>
        <p:nvPicPr>
          <p:cNvPr id="8" name="Picture 7" descr="A screenshot of a cell phone&#10;&#10;Description automatically generated">
            <a:extLst>
              <a:ext uri="{FF2B5EF4-FFF2-40B4-BE49-F238E27FC236}">
                <a16:creationId xmlns:a16="http://schemas.microsoft.com/office/drawing/2014/main" id="{2C2DFA0C-7CA7-5B41-A13F-18DC3D86B7B2}"/>
              </a:ext>
            </a:extLst>
          </p:cNvPr>
          <p:cNvPicPr>
            <a:picLocks noChangeAspect="1"/>
          </p:cNvPicPr>
          <p:nvPr/>
        </p:nvPicPr>
        <p:blipFill>
          <a:blip r:embed="rId3"/>
          <a:stretch>
            <a:fillRect/>
          </a:stretch>
        </p:blipFill>
        <p:spPr>
          <a:xfrm>
            <a:off x="1479498" y="2873863"/>
            <a:ext cx="5247309" cy="1752260"/>
          </a:xfrm>
          <a:prstGeom prst="rect">
            <a:avLst/>
          </a:prstGeom>
        </p:spPr>
      </p:pic>
      <p:sp>
        <p:nvSpPr>
          <p:cNvPr id="16" name="Flèche vers la droite 22">
            <a:extLst>
              <a:ext uri="{FF2B5EF4-FFF2-40B4-BE49-F238E27FC236}">
                <a16:creationId xmlns:a16="http://schemas.microsoft.com/office/drawing/2014/main" id="{08E21C42-AB9C-FA49-B760-684A37E29792}"/>
              </a:ext>
            </a:extLst>
          </p:cNvPr>
          <p:cNvSpPr/>
          <p:nvPr/>
        </p:nvSpPr>
        <p:spPr>
          <a:xfrm rot="10800000">
            <a:off x="5958188" y="3080621"/>
            <a:ext cx="1218449" cy="1050887"/>
          </a:xfrm>
          <a:prstGeom prst="rightArrow">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Flèche vers la droite 21">
            <a:extLst>
              <a:ext uri="{FF2B5EF4-FFF2-40B4-BE49-F238E27FC236}">
                <a16:creationId xmlns:a16="http://schemas.microsoft.com/office/drawing/2014/main" id="{62891262-A6C2-F34E-A59C-82CA3AC2D2D7}"/>
              </a:ext>
            </a:extLst>
          </p:cNvPr>
          <p:cNvSpPr/>
          <p:nvPr/>
        </p:nvSpPr>
        <p:spPr>
          <a:xfrm>
            <a:off x="1373005" y="3836432"/>
            <a:ext cx="888972" cy="1050887"/>
          </a:xfrm>
          <a:prstGeom prs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TextBox 3">
            <a:extLst>
              <a:ext uri="{FF2B5EF4-FFF2-40B4-BE49-F238E27FC236}">
                <a16:creationId xmlns:a16="http://schemas.microsoft.com/office/drawing/2014/main" id="{CA81D990-76EB-2349-B661-D951CBC45B01}"/>
              </a:ext>
            </a:extLst>
          </p:cNvPr>
          <p:cNvSpPr txBox="1"/>
          <p:nvPr/>
        </p:nvSpPr>
        <p:spPr>
          <a:xfrm>
            <a:off x="4847045" y="4166689"/>
            <a:ext cx="652743" cy="369332"/>
          </a:xfrm>
          <a:prstGeom prst="rect">
            <a:avLst/>
          </a:prstGeom>
          <a:solidFill>
            <a:srgbClr val="E5E5E5"/>
          </a:solidFill>
        </p:spPr>
        <p:txBody>
          <a:bodyPr wrap="none" rtlCol="0">
            <a:spAutoFit/>
          </a:bodyPr>
          <a:lstStyle/>
          <a:p>
            <a:r>
              <a:rPr lang="en-US" b="1" dirty="0">
                <a:solidFill>
                  <a:srgbClr val="0066CC"/>
                </a:solidFill>
              </a:rPr>
              <a:t>2020</a:t>
            </a:r>
          </a:p>
        </p:txBody>
      </p:sp>
      <p:sp>
        <p:nvSpPr>
          <p:cNvPr id="12" name="TextBox 11">
            <a:extLst>
              <a:ext uri="{FF2B5EF4-FFF2-40B4-BE49-F238E27FC236}">
                <a16:creationId xmlns:a16="http://schemas.microsoft.com/office/drawing/2014/main" id="{730B170A-ED4E-5849-A0B4-D77AE3443B97}"/>
              </a:ext>
            </a:extLst>
          </p:cNvPr>
          <p:cNvSpPr txBox="1"/>
          <p:nvPr/>
        </p:nvSpPr>
        <p:spPr>
          <a:xfrm>
            <a:off x="5318832" y="3419871"/>
            <a:ext cx="652743" cy="369332"/>
          </a:xfrm>
          <a:prstGeom prst="rect">
            <a:avLst/>
          </a:prstGeom>
          <a:solidFill>
            <a:srgbClr val="E5E5E5"/>
          </a:solidFill>
        </p:spPr>
        <p:txBody>
          <a:bodyPr wrap="none" rtlCol="0">
            <a:spAutoFit/>
          </a:bodyPr>
          <a:lstStyle/>
          <a:p>
            <a:r>
              <a:rPr lang="en-US" b="1" dirty="0">
                <a:solidFill>
                  <a:srgbClr val="0066CC"/>
                </a:solidFill>
              </a:rPr>
              <a:t>2020</a:t>
            </a:r>
          </a:p>
        </p:txBody>
      </p:sp>
    </p:spTree>
    <p:extLst>
      <p:ext uri="{BB962C8B-B14F-4D97-AF65-F5344CB8AC3E}">
        <p14:creationId xmlns:p14="http://schemas.microsoft.com/office/powerpoint/2010/main" val="88102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8137"/>
            <a:ext cx="8229600" cy="416806"/>
          </a:xfrm>
        </p:spPr>
        <p:txBody>
          <a:bodyPr/>
          <a:lstStyle/>
          <a:p>
            <a:r>
              <a:rPr lang="fr-FR" sz="4000" b="1" dirty="0"/>
              <a:t>Vidéos + Séances Zoom</a:t>
            </a:r>
          </a:p>
        </p:txBody>
      </p:sp>
      <p:sp>
        <p:nvSpPr>
          <p:cNvPr id="3" name="Espace réservé du contenu 2"/>
          <p:cNvSpPr>
            <a:spLocks noGrp="1"/>
          </p:cNvSpPr>
          <p:nvPr>
            <p:ph idx="1"/>
          </p:nvPr>
        </p:nvSpPr>
        <p:spPr>
          <a:xfrm>
            <a:off x="457200" y="865223"/>
            <a:ext cx="8229600" cy="5081941"/>
          </a:xfrm>
        </p:spPr>
        <p:txBody>
          <a:bodyPr/>
          <a:lstStyle/>
          <a:p>
            <a:r>
              <a:rPr lang="fr-FR" dirty="0"/>
              <a:t>Ce cours comprend des vidéos (préparés par les enseignants du cours) et que l’étudiant(e) devra visionner</a:t>
            </a:r>
          </a:p>
          <a:p>
            <a:r>
              <a:rPr lang="fr-FR" dirty="0"/>
              <a:t>Des séances Zoom auront lieu à chaque semaine avec votre enseignant (pendant la période de cours de votre groupe). Ces séances serviront à l’étudiant(e) à:</a:t>
            </a:r>
          </a:p>
          <a:p>
            <a:pPr lvl="1"/>
            <a:r>
              <a:rPr lang="fr-FR" dirty="0"/>
              <a:t>(1) Poser des questions à son enseignant(e) sur le contenu des acétates et à propos des devoirs qui sont à faire </a:t>
            </a:r>
          </a:p>
          <a:p>
            <a:pPr lvl="1"/>
            <a:r>
              <a:rPr lang="fr-FR" dirty="0"/>
              <a:t>(2) Aider l’étudiant à compléter les cas de la semaine</a:t>
            </a:r>
          </a:p>
        </p:txBody>
      </p:sp>
      <p:sp>
        <p:nvSpPr>
          <p:cNvPr id="14" name="Espace réservé du numéro de diapositive 5">
            <a:extLst>
              <a:ext uri="{FF2B5EF4-FFF2-40B4-BE49-F238E27FC236}">
                <a16:creationId xmlns:a16="http://schemas.microsoft.com/office/drawing/2014/main" id="{FD063736-A776-4B45-951A-002DA4F4B8E6}"/>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6</a:t>
            </a:fld>
            <a:endParaRPr lang="en-US" dirty="0"/>
          </a:p>
        </p:txBody>
      </p:sp>
    </p:spTree>
    <p:extLst>
      <p:ext uri="{BB962C8B-B14F-4D97-AF65-F5344CB8AC3E}">
        <p14:creationId xmlns:p14="http://schemas.microsoft.com/office/powerpoint/2010/main" val="49430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8137"/>
            <a:ext cx="8229600" cy="416806"/>
          </a:xfrm>
        </p:spPr>
        <p:txBody>
          <a:bodyPr/>
          <a:lstStyle/>
          <a:p>
            <a:r>
              <a:rPr lang="fr-FR" sz="4000" b="1" dirty="0"/>
              <a:t>Compte et séances Zoom</a:t>
            </a:r>
          </a:p>
        </p:txBody>
      </p:sp>
      <p:sp>
        <p:nvSpPr>
          <p:cNvPr id="3" name="Espace réservé du contenu 2"/>
          <p:cNvSpPr>
            <a:spLocks noGrp="1"/>
          </p:cNvSpPr>
          <p:nvPr>
            <p:ph idx="1"/>
          </p:nvPr>
        </p:nvSpPr>
        <p:spPr>
          <a:xfrm>
            <a:off x="457200" y="865224"/>
            <a:ext cx="8229600" cy="789406"/>
          </a:xfrm>
        </p:spPr>
        <p:txBody>
          <a:bodyPr/>
          <a:lstStyle/>
          <a:p>
            <a:r>
              <a:rPr lang="en-CA" dirty="0">
                <a:hlinkClick r:id="rId2"/>
              </a:rPr>
              <a:t>https://uqam.zoom.us/</a:t>
            </a:r>
            <a:endParaRPr lang="en-CA" dirty="0"/>
          </a:p>
          <a:p>
            <a:r>
              <a:rPr lang="fr-FR" dirty="0"/>
              <a:t>L’enseignant vous enverra une invitation par courriel pour la séance zoom hebdomadaire. </a:t>
            </a:r>
          </a:p>
          <a:p>
            <a:r>
              <a:rPr lang="fr-FR" dirty="0"/>
              <a:t>Il est important de vous inscrire sur le site Zoom de l’UQAM en utilisant votre </a:t>
            </a:r>
            <a:r>
              <a:rPr lang="fr-FR" u="sng" dirty="0"/>
              <a:t>code MS</a:t>
            </a:r>
            <a:r>
              <a:rPr lang="fr-FR" dirty="0"/>
              <a:t> et votre </a:t>
            </a:r>
            <a:r>
              <a:rPr lang="fr-FR" u="sng" dirty="0"/>
              <a:t>mot de passe</a:t>
            </a:r>
            <a:r>
              <a:rPr lang="fr-FR" dirty="0"/>
              <a:t>.</a:t>
            </a:r>
          </a:p>
          <a:p>
            <a:pPr lvl="1"/>
            <a:r>
              <a:rPr lang="fr-FR" dirty="0"/>
              <a:t>Si vous avez des difficultés avec Zoom, contactez votre enseignant pour obtenir de l’aide. </a:t>
            </a:r>
            <a:endParaRPr lang="en-CA" dirty="0"/>
          </a:p>
        </p:txBody>
      </p:sp>
      <p:sp>
        <p:nvSpPr>
          <p:cNvPr id="14" name="Espace réservé du numéro de diapositive 5">
            <a:extLst>
              <a:ext uri="{FF2B5EF4-FFF2-40B4-BE49-F238E27FC236}">
                <a16:creationId xmlns:a16="http://schemas.microsoft.com/office/drawing/2014/main" id="{FD063736-A776-4B45-951A-002DA4F4B8E6}"/>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7</a:t>
            </a:fld>
            <a:endParaRPr lang="en-US" dirty="0"/>
          </a:p>
        </p:txBody>
      </p:sp>
    </p:spTree>
    <p:extLst>
      <p:ext uri="{BB962C8B-B14F-4D97-AF65-F5344CB8AC3E}">
        <p14:creationId xmlns:p14="http://schemas.microsoft.com/office/powerpoint/2010/main" val="343608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66CC"/>
                </a:solidFill>
              </a:rPr>
              <a:t>Évaluations et Pondérations</a:t>
            </a:r>
          </a:p>
        </p:txBody>
      </p:sp>
      <p:sp>
        <p:nvSpPr>
          <p:cNvPr id="4" name="Espace réservé du numéro de diapositive 5">
            <a:extLst>
              <a:ext uri="{FF2B5EF4-FFF2-40B4-BE49-F238E27FC236}">
                <a16:creationId xmlns:a16="http://schemas.microsoft.com/office/drawing/2014/main" id="{8A706D25-8BFF-D845-B360-EB565AB433D0}"/>
              </a:ext>
            </a:extLst>
          </p:cNvPr>
          <p:cNvSpPr txBox="1">
            <a:spLocks/>
          </p:cNvSpPr>
          <p:nvPr/>
        </p:nvSpPr>
        <p:spPr>
          <a:xfrm>
            <a:off x="6905974" y="6477352"/>
            <a:ext cx="2133600" cy="365125"/>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EC30770B-BC7B-2D4B-8080-AA3279577511}" type="slidenum">
              <a:rPr lang="en-US" smtClean="0"/>
              <a:pPr algn="r"/>
              <a:t>8</a:t>
            </a:fld>
            <a:endParaRPr lang="en-US" dirty="0"/>
          </a:p>
        </p:txBody>
      </p:sp>
      <p:pic>
        <p:nvPicPr>
          <p:cNvPr id="12" name="Picture 11" descr="A screenshot of a cell phone&#10;&#10;Description automatically generated">
            <a:extLst>
              <a:ext uri="{FF2B5EF4-FFF2-40B4-BE49-F238E27FC236}">
                <a16:creationId xmlns:a16="http://schemas.microsoft.com/office/drawing/2014/main" id="{3D9DAB40-1122-9943-9D4F-A26AC9C372B6}"/>
              </a:ext>
            </a:extLst>
          </p:cNvPr>
          <p:cNvPicPr>
            <a:picLocks noChangeAspect="1"/>
          </p:cNvPicPr>
          <p:nvPr/>
        </p:nvPicPr>
        <p:blipFill>
          <a:blip r:embed="rId2"/>
          <a:stretch>
            <a:fillRect/>
          </a:stretch>
        </p:blipFill>
        <p:spPr>
          <a:xfrm>
            <a:off x="182336" y="1154145"/>
            <a:ext cx="8827189" cy="219865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6401C7C-FC59-854D-B156-CBEB5FBE69CA}"/>
              </a:ext>
            </a:extLst>
          </p:cNvPr>
          <p:cNvPicPr>
            <a:picLocks noChangeAspect="1"/>
          </p:cNvPicPr>
          <p:nvPr/>
        </p:nvPicPr>
        <p:blipFill>
          <a:blip r:embed="rId3"/>
          <a:stretch>
            <a:fillRect/>
          </a:stretch>
        </p:blipFill>
        <p:spPr>
          <a:xfrm>
            <a:off x="262649" y="3601029"/>
            <a:ext cx="8525831" cy="1612995"/>
          </a:xfrm>
          <a:prstGeom prst="rect">
            <a:avLst/>
          </a:prstGeom>
        </p:spPr>
      </p:pic>
      <p:sp>
        <p:nvSpPr>
          <p:cNvPr id="7" name="TextBox 6">
            <a:extLst>
              <a:ext uri="{FF2B5EF4-FFF2-40B4-BE49-F238E27FC236}">
                <a16:creationId xmlns:a16="http://schemas.microsoft.com/office/drawing/2014/main" id="{4921241B-35B9-DC4C-9AAF-C276FF9082BE}"/>
              </a:ext>
            </a:extLst>
          </p:cNvPr>
          <p:cNvSpPr txBox="1"/>
          <p:nvPr/>
        </p:nvSpPr>
        <p:spPr>
          <a:xfrm>
            <a:off x="452447" y="4776576"/>
            <a:ext cx="1342803" cy="246221"/>
          </a:xfrm>
          <a:prstGeom prst="rect">
            <a:avLst/>
          </a:prstGeom>
          <a:solidFill>
            <a:schemeClr val="bg1"/>
          </a:solidFill>
        </p:spPr>
        <p:txBody>
          <a:bodyPr wrap="none" lIns="0" tIns="0" rIns="0" bIns="0" rtlCol="0">
            <a:spAutoFit/>
          </a:bodyPr>
          <a:lstStyle/>
          <a:p>
            <a:r>
              <a:rPr lang="en-US" sz="1600" b="1" dirty="0"/>
              <a:t>(Non cumulatif)</a:t>
            </a:r>
          </a:p>
        </p:txBody>
      </p:sp>
    </p:spTree>
    <p:extLst>
      <p:ext uri="{BB962C8B-B14F-4D97-AF65-F5344CB8AC3E}">
        <p14:creationId xmlns:p14="http://schemas.microsoft.com/office/powerpoint/2010/main" val="209721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3462"/>
            <a:ext cx="8229600" cy="259094"/>
          </a:xfrm>
        </p:spPr>
        <p:txBody>
          <a:bodyPr/>
          <a:lstStyle/>
          <a:p>
            <a:r>
              <a:rPr lang="fr-FR" b="1" dirty="0"/>
              <a:t>Examens intra et final</a:t>
            </a:r>
          </a:p>
        </p:txBody>
      </p:sp>
      <p:sp>
        <p:nvSpPr>
          <p:cNvPr id="3" name="Espace réservé du contenu 2"/>
          <p:cNvSpPr>
            <a:spLocks noGrp="1"/>
          </p:cNvSpPr>
          <p:nvPr>
            <p:ph idx="1"/>
          </p:nvPr>
        </p:nvSpPr>
        <p:spPr>
          <a:xfrm>
            <a:off x="457200" y="901824"/>
            <a:ext cx="8229600" cy="5224339"/>
          </a:xfrm>
        </p:spPr>
        <p:txBody>
          <a:bodyPr/>
          <a:lstStyle/>
          <a:p>
            <a:r>
              <a:rPr lang="fr-CA" sz="2800" dirty="0"/>
              <a:t>Types possibles de questions sur les examens:</a:t>
            </a:r>
          </a:p>
          <a:p>
            <a:pPr lvl="2"/>
            <a:r>
              <a:rPr lang="fr-CA" sz="2000" dirty="0"/>
              <a:t>À développement</a:t>
            </a:r>
          </a:p>
          <a:p>
            <a:pPr lvl="3"/>
            <a:r>
              <a:rPr lang="fr-CA" sz="1600" dirty="0"/>
              <a:t>Par ex. Expliquez ce que veut dire</a:t>
            </a:r>
            <a:r>
              <a:rPr lang="mr-IN" sz="1600" dirty="0"/>
              <a:t>…</a:t>
            </a:r>
            <a:endParaRPr lang="fr-CA" sz="1600" dirty="0"/>
          </a:p>
          <a:p>
            <a:pPr lvl="2"/>
            <a:r>
              <a:rPr lang="fr-CA" sz="2000" dirty="0"/>
              <a:t>Modélisation de processus / activités à l’aide de techniques vus en classe</a:t>
            </a:r>
          </a:p>
          <a:p>
            <a:pPr lvl="2"/>
            <a:r>
              <a:rPr lang="fr-CA" sz="2000" dirty="0"/>
              <a:t>Vrai ou faux, questions à choix multiples</a:t>
            </a:r>
          </a:p>
          <a:p>
            <a:r>
              <a:rPr lang="fr-CA" sz="2800" dirty="0"/>
              <a:t>Examens porteront sur la compréhension de la matière du cours</a:t>
            </a:r>
          </a:p>
          <a:p>
            <a:pPr lvl="2"/>
            <a:r>
              <a:rPr lang="fr-CA" sz="2000" dirty="0"/>
              <a:t>Acétates</a:t>
            </a:r>
          </a:p>
          <a:p>
            <a:pPr lvl="2"/>
            <a:r>
              <a:rPr lang="fr-CA" sz="2000" dirty="0"/>
              <a:t>Cas faits pendant les séances Zoom</a:t>
            </a:r>
          </a:p>
          <a:p>
            <a:pPr lvl="2"/>
            <a:r>
              <a:rPr lang="fr-CA" sz="2000" dirty="0"/>
              <a:t>Devoirs</a:t>
            </a:r>
            <a:endParaRPr lang="fr-FR" sz="2000" dirty="0"/>
          </a:p>
        </p:txBody>
      </p:sp>
      <p:sp>
        <p:nvSpPr>
          <p:cNvPr id="4" name="Espace réservé du numéro de diapositive 3"/>
          <p:cNvSpPr>
            <a:spLocks noGrp="1"/>
          </p:cNvSpPr>
          <p:nvPr>
            <p:ph type="sldNum" sz="quarter" idx="12"/>
          </p:nvPr>
        </p:nvSpPr>
        <p:spPr/>
        <p:txBody>
          <a:bodyPr/>
          <a:lstStyle/>
          <a:p>
            <a:fld id="{6A917AE9-2579-7140-B89F-DB8C69940798}" type="slidenum">
              <a:rPr lang="fr-FR" smtClean="0"/>
              <a:t>9</a:t>
            </a:fld>
            <a:endParaRPr lang="fr-FR"/>
          </a:p>
        </p:txBody>
      </p:sp>
    </p:spTree>
    <p:extLst>
      <p:ext uri="{BB962C8B-B14F-4D97-AF65-F5344CB8AC3E}">
        <p14:creationId xmlns:p14="http://schemas.microsoft.com/office/powerpoint/2010/main" val="10340163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20615</TotalTime>
  <Words>2804</Words>
  <Application>Microsoft Macintosh PowerPoint</Application>
  <PresentationFormat>On-screen Show (4:3)</PresentationFormat>
  <Paragraphs>337</Paragraphs>
  <Slides>40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 New</vt:lpstr>
      <vt:lpstr>Wingdings</vt:lpstr>
      <vt:lpstr>Thème Office</vt:lpstr>
      <vt:lpstr>Introduction au MET1110  </vt:lpstr>
      <vt:lpstr>Plan de cours</vt:lpstr>
      <vt:lpstr>Objectifs du cours</vt:lpstr>
      <vt:lpstr>Approche pédagogique + Livre</vt:lpstr>
      <vt:lpstr>Ressource Moodle</vt:lpstr>
      <vt:lpstr>Vidéos + Séances Zoom</vt:lpstr>
      <vt:lpstr>Compte et séances Zoom</vt:lpstr>
      <vt:lpstr>Évaluations et Pondérations</vt:lpstr>
      <vt:lpstr>Examens intra et final</vt:lpstr>
      <vt:lpstr>Quiz</vt:lpstr>
      <vt:lpstr>Devoirs et Quiz (sur Moodle)</vt:lpstr>
      <vt:lpstr>Devoirs et Quiz (sur Moodle)</vt:lpstr>
      <vt:lpstr>Logiciels nécéssaires</vt:lpstr>
      <vt:lpstr>À noter…</vt:lpstr>
      <vt:lpstr>Conflits et Conditions</vt:lpstr>
      <vt:lpstr>Thèmes du cours</vt:lpstr>
      <vt:lpstr>En somme… 1ère partie du cours</vt:lpstr>
      <vt:lpstr>Processus - Définition </vt:lpstr>
      <vt:lpstr>Diagramme de contexte d’une pizzéria</vt:lpstr>
      <vt:lpstr>PowerPoint Presentation</vt:lpstr>
      <vt:lpstr>Diagramme de contexte du processus de livraison d’une pizza</vt:lpstr>
      <vt:lpstr>PowerPoint Presentation</vt:lpstr>
      <vt:lpstr>Typologie des processus</vt:lpstr>
      <vt:lpstr>4 types de processus (inter-reliés)</vt:lpstr>
      <vt:lpstr>Un exemple… un concessionnaire de voiture</vt:lpstr>
      <vt:lpstr>Processus et Activité – Logigramme </vt:lpstr>
      <vt:lpstr>Activité</vt:lpstr>
      <vt:lpstr>Dans la 2éme partie du cours…</vt:lpstr>
      <vt:lpstr>Séances Zoom…</vt:lpstr>
      <vt:lpstr>Questions?  Courriel ou séances Zoom  N’oubliez pas de visionner la vidéo des acétates de la semaine 1.   N’oubliez pas de venir aux séances Zoom Gr. 10 - 9h30 les Lundis (S. Boukhit) Gr. 30 - 9h30 les Mercredis (D. Tomiuk) Gr. 50 – 18h les Vendredis (S. Favreau) Être présent aux séances Zoom est nécessaire pour réussir le cours  </vt:lpstr>
      <vt:lpstr>L’entente d’évaluation…</vt:lpstr>
      <vt:lpstr>Étapes… Entente d’évaluation</vt:lpstr>
      <vt:lpstr>Donc dans Moodle (notre lien)</vt:lpstr>
      <vt:lpstr>Procédure pour finaliser l’entente…</vt:lpstr>
      <vt:lpstr>Conclusion</vt:lpstr>
      <vt:lpstr>Calendrier</vt:lpstr>
      <vt:lpstr>Calendrier</vt:lpstr>
      <vt:lpstr>Calendrier</vt:lpstr>
      <vt:lpstr>Calendrier</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Antonello Callimaci</dc:creator>
  <cp:lastModifiedBy>Tomiuk, Daniel</cp:lastModifiedBy>
  <cp:revision>453</cp:revision>
  <cp:lastPrinted>2013-06-18T19:08:24Z</cp:lastPrinted>
  <dcterms:created xsi:type="dcterms:W3CDTF">2013-06-12T15:36:16Z</dcterms:created>
  <dcterms:modified xsi:type="dcterms:W3CDTF">2020-09-09T15:52:53Z</dcterms:modified>
</cp:coreProperties>
</file>