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257" r:id="rId3"/>
    <p:sldId id="258" r:id="rId4"/>
    <p:sldId id="260" r:id="rId5"/>
    <p:sldId id="269" r:id="rId6"/>
    <p:sldId id="270" r:id="rId7"/>
    <p:sldId id="271" r:id="rId8"/>
    <p:sldId id="272" r:id="rId9"/>
    <p:sldId id="273" r:id="rId10"/>
    <p:sldId id="274" r:id="rId11"/>
    <p:sldId id="275" r:id="rId12"/>
    <p:sldId id="276" r:id="rId13"/>
    <p:sldId id="277" r:id="rId14"/>
    <p:sldId id="278" r:id="rId15"/>
    <p:sldId id="279" r:id="rId16"/>
    <p:sldId id="289" r:id="rId17"/>
    <p:sldId id="280" r:id="rId18"/>
    <p:sldId id="281" r:id="rId19"/>
    <p:sldId id="282" r:id="rId20"/>
    <p:sldId id="283" r:id="rId21"/>
    <p:sldId id="284" r:id="rId22"/>
    <p:sldId id="286" r:id="rId23"/>
    <p:sldId id="285"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4B95C7-D6B7-43F9-99BE-539101BF75A3}"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17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9E850-B793-4C42-B624-341B07AE9241}"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B95C7-D6B7-43F9-99BE-539101BF75A3}" type="slidenum">
              <a:rPr lang="en-US" smtClean="0"/>
              <a:t>‹#›</a:t>
            </a:fld>
            <a:endParaRPr lang="en-US"/>
          </a:p>
        </p:txBody>
      </p:sp>
    </p:spTree>
    <p:extLst>
      <p:ext uri="{BB962C8B-B14F-4D97-AF65-F5344CB8AC3E}">
        <p14:creationId xmlns:p14="http://schemas.microsoft.com/office/powerpoint/2010/main" val="120306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83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1880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spTree>
    <p:extLst>
      <p:ext uri="{BB962C8B-B14F-4D97-AF65-F5344CB8AC3E}">
        <p14:creationId xmlns:p14="http://schemas.microsoft.com/office/powerpoint/2010/main" val="315037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55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29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756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10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spTree>
    <p:extLst>
      <p:ext uri="{BB962C8B-B14F-4D97-AF65-F5344CB8AC3E}">
        <p14:creationId xmlns:p14="http://schemas.microsoft.com/office/powerpoint/2010/main" val="385597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29E850-B793-4C42-B624-341B07AE9241}"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B95C7-D6B7-43F9-99BE-539101BF75A3}"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59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29E850-B793-4C42-B624-341B07AE9241}"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B95C7-D6B7-43F9-99BE-539101BF75A3}" type="slidenum">
              <a:rPr lang="en-US" smtClean="0"/>
              <a:t>‹#›</a:t>
            </a:fld>
            <a:endParaRPr lang="en-US"/>
          </a:p>
        </p:txBody>
      </p:sp>
    </p:spTree>
    <p:extLst>
      <p:ext uri="{BB962C8B-B14F-4D97-AF65-F5344CB8AC3E}">
        <p14:creationId xmlns:p14="http://schemas.microsoft.com/office/powerpoint/2010/main" val="129530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29E850-B793-4C42-B624-341B07AE9241}"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B95C7-D6B7-43F9-99BE-539101BF75A3}"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30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29E850-B793-4C42-B624-341B07AE9241}"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B95C7-D6B7-43F9-99BE-539101BF75A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338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9E850-B793-4C42-B624-341B07AE9241}"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B95C7-D6B7-43F9-99BE-539101BF75A3}" type="slidenum">
              <a:rPr lang="en-US" smtClean="0"/>
              <a:t>‹#›</a:t>
            </a:fld>
            <a:endParaRPr lang="en-US"/>
          </a:p>
        </p:txBody>
      </p:sp>
    </p:spTree>
    <p:extLst>
      <p:ext uri="{BB962C8B-B14F-4D97-AF65-F5344CB8AC3E}">
        <p14:creationId xmlns:p14="http://schemas.microsoft.com/office/powerpoint/2010/main" val="394236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9E850-B793-4C42-B624-341B07AE9241}"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B95C7-D6B7-43F9-99BE-539101BF75A3}"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77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9E850-B793-4C42-B624-341B07AE9241}"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B95C7-D6B7-43F9-99BE-539101BF75A3}" type="slidenum">
              <a:rPr lang="en-US" smtClean="0"/>
              <a:t>‹#›</a:t>
            </a:fld>
            <a:endParaRPr lang="en-US"/>
          </a:p>
        </p:txBody>
      </p:sp>
    </p:spTree>
    <p:extLst>
      <p:ext uri="{BB962C8B-B14F-4D97-AF65-F5344CB8AC3E}">
        <p14:creationId xmlns:p14="http://schemas.microsoft.com/office/powerpoint/2010/main" val="71597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29E850-B793-4C42-B624-341B07AE9241}" type="datetimeFigureOut">
              <a:rPr lang="en-US" smtClean="0"/>
              <a:t>1/14/2022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B95C7-D6B7-43F9-99BE-539101BF75A3}" type="slidenum">
              <a:rPr lang="en-US" smtClean="0"/>
              <a:t>‹#›</a:t>
            </a:fld>
            <a:endParaRPr lang="en-US"/>
          </a:p>
        </p:txBody>
      </p:sp>
    </p:spTree>
    <p:extLst>
      <p:ext uri="{BB962C8B-B14F-4D97-AF65-F5344CB8AC3E}">
        <p14:creationId xmlns:p14="http://schemas.microsoft.com/office/powerpoint/2010/main" val="22207289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OPERATING SYSTEMS</a:t>
            </a:r>
            <a:endParaRPr lang="en-US" dirty="0"/>
          </a:p>
        </p:txBody>
      </p:sp>
      <p:sp>
        <p:nvSpPr>
          <p:cNvPr id="3" name="Content Placeholder 2"/>
          <p:cNvSpPr>
            <a:spLocks noGrp="1"/>
          </p:cNvSpPr>
          <p:nvPr>
            <p:ph idx="1"/>
          </p:nvPr>
        </p:nvSpPr>
        <p:spPr>
          <a:xfrm>
            <a:off x="1012067" y="2660120"/>
            <a:ext cx="9601196" cy="3318936"/>
          </a:xfrm>
        </p:spPr>
        <p:txBody>
          <a:bodyPr/>
          <a:lstStyle/>
          <a:p>
            <a:pPr marL="0" indent="0">
              <a:buNone/>
            </a:pPr>
            <a:r>
              <a:rPr lang="en-US" dirty="0" smtClean="0"/>
              <a:t>Windows			</a:t>
            </a:r>
          </a:p>
          <a:p>
            <a:pPr marL="0" indent="0">
              <a:buNone/>
            </a:pPr>
            <a:endParaRPr lang="en-US" dirty="0"/>
          </a:p>
          <a:p>
            <a:pPr marL="0" indent="0">
              <a:buNone/>
            </a:pPr>
            <a:r>
              <a:rPr lang="en-US" dirty="0" smtClean="0"/>
              <a:t>		</a:t>
            </a:r>
          </a:p>
          <a:p>
            <a:pPr marL="0" indent="0">
              <a:buNone/>
            </a:pPr>
            <a:endParaRPr lang="en-US" dirty="0" smtClean="0"/>
          </a:p>
          <a:p>
            <a:pPr marL="0" indent="0">
              <a:buNone/>
            </a:pPr>
            <a:endParaRPr lang="en-US" dirty="0"/>
          </a:p>
        </p:txBody>
      </p:sp>
      <p:sp>
        <p:nvSpPr>
          <p:cNvPr id="5" name="AutoShape 4" descr="Windows User Operating System, Windows OS, विंडोज ऑपरेटिंग सिस्टम in P  Srinivasa Road, Bengaluru , Rajesh Computers | ID: 10151257188"/>
          <p:cNvSpPr>
            <a:spLocks noChangeAspect="1" noChangeArrowheads="1"/>
          </p:cNvSpPr>
          <p:nvPr/>
        </p:nvSpPr>
        <p:spPr bwMode="auto">
          <a:xfrm>
            <a:off x="155576"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076462" y="2441044"/>
            <a:ext cx="1913452" cy="1834107"/>
          </a:xfrm>
          <a:prstGeom prst="rect">
            <a:avLst/>
          </a:prstGeom>
        </p:spPr>
      </p:pic>
      <p:pic>
        <p:nvPicPr>
          <p:cNvPr id="10" name="Picture 9"/>
          <p:cNvPicPr>
            <a:picLocks noChangeAspect="1"/>
          </p:cNvPicPr>
          <p:nvPr/>
        </p:nvPicPr>
        <p:blipFill>
          <a:blip r:embed="rId3"/>
          <a:stretch>
            <a:fillRect/>
          </a:stretch>
        </p:blipFill>
        <p:spPr>
          <a:xfrm>
            <a:off x="1076463" y="4275151"/>
            <a:ext cx="1977846" cy="1893829"/>
          </a:xfrm>
          <a:prstGeom prst="rect">
            <a:avLst/>
          </a:prstGeom>
        </p:spPr>
      </p:pic>
      <p:pic>
        <p:nvPicPr>
          <p:cNvPr id="12" name="Picture 11"/>
          <p:cNvPicPr>
            <a:picLocks noChangeAspect="1"/>
          </p:cNvPicPr>
          <p:nvPr/>
        </p:nvPicPr>
        <p:blipFill>
          <a:blip r:embed="rId4"/>
          <a:stretch>
            <a:fillRect/>
          </a:stretch>
        </p:blipFill>
        <p:spPr>
          <a:xfrm>
            <a:off x="2989914" y="2480627"/>
            <a:ext cx="2377910" cy="1812504"/>
          </a:xfrm>
          <a:prstGeom prst="rect">
            <a:avLst/>
          </a:prstGeom>
        </p:spPr>
      </p:pic>
      <p:pic>
        <p:nvPicPr>
          <p:cNvPr id="13" name="Picture 12"/>
          <p:cNvPicPr>
            <a:picLocks noChangeAspect="1"/>
          </p:cNvPicPr>
          <p:nvPr/>
        </p:nvPicPr>
        <p:blipFill>
          <a:blip r:embed="rId5"/>
          <a:stretch>
            <a:fillRect/>
          </a:stretch>
        </p:blipFill>
        <p:spPr>
          <a:xfrm>
            <a:off x="2989915" y="4275151"/>
            <a:ext cx="2341940" cy="1893829"/>
          </a:xfrm>
          <a:prstGeom prst="rect">
            <a:avLst/>
          </a:prstGeom>
        </p:spPr>
      </p:pic>
      <p:pic>
        <p:nvPicPr>
          <p:cNvPr id="4" name="Picture 3"/>
          <p:cNvPicPr>
            <a:picLocks noChangeAspect="1"/>
          </p:cNvPicPr>
          <p:nvPr/>
        </p:nvPicPr>
        <p:blipFill>
          <a:blip r:embed="rId6"/>
          <a:stretch>
            <a:fillRect/>
          </a:stretch>
        </p:blipFill>
        <p:spPr>
          <a:xfrm>
            <a:off x="5400400" y="2441044"/>
            <a:ext cx="2225570" cy="2116239"/>
          </a:xfrm>
          <a:prstGeom prst="rect">
            <a:avLst/>
          </a:prstGeom>
        </p:spPr>
      </p:pic>
      <p:pic>
        <p:nvPicPr>
          <p:cNvPr id="6" name="Picture 5"/>
          <p:cNvPicPr>
            <a:picLocks noChangeAspect="1"/>
          </p:cNvPicPr>
          <p:nvPr/>
        </p:nvPicPr>
        <p:blipFill>
          <a:blip r:embed="rId7"/>
          <a:stretch>
            <a:fillRect/>
          </a:stretch>
        </p:blipFill>
        <p:spPr>
          <a:xfrm>
            <a:off x="5367824" y="4557283"/>
            <a:ext cx="2258146" cy="1714333"/>
          </a:xfrm>
          <a:prstGeom prst="rect">
            <a:avLst/>
          </a:prstGeom>
        </p:spPr>
      </p:pic>
      <p:pic>
        <p:nvPicPr>
          <p:cNvPr id="7" name="Picture 6"/>
          <p:cNvPicPr>
            <a:picLocks noChangeAspect="1"/>
          </p:cNvPicPr>
          <p:nvPr/>
        </p:nvPicPr>
        <p:blipFill>
          <a:blip r:embed="rId8"/>
          <a:stretch>
            <a:fillRect/>
          </a:stretch>
        </p:blipFill>
        <p:spPr>
          <a:xfrm>
            <a:off x="7625970" y="2459615"/>
            <a:ext cx="2143125" cy="2143125"/>
          </a:xfrm>
          <a:prstGeom prst="rect">
            <a:avLst/>
          </a:prstGeom>
        </p:spPr>
      </p:pic>
      <p:pic>
        <p:nvPicPr>
          <p:cNvPr id="8" name="Picture 7"/>
          <p:cNvPicPr>
            <a:picLocks noChangeAspect="1"/>
          </p:cNvPicPr>
          <p:nvPr/>
        </p:nvPicPr>
        <p:blipFill>
          <a:blip r:embed="rId9"/>
          <a:stretch>
            <a:fillRect/>
          </a:stretch>
        </p:blipFill>
        <p:spPr>
          <a:xfrm>
            <a:off x="7590001" y="4293131"/>
            <a:ext cx="2179094" cy="1978485"/>
          </a:xfrm>
          <a:prstGeom prst="rect">
            <a:avLst/>
          </a:prstGeom>
        </p:spPr>
      </p:pic>
      <p:pic>
        <p:nvPicPr>
          <p:cNvPr id="11" name="Picture 10"/>
          <p:cNvPicPr>
            <a:picLocks noChangeAspect="1"/>
          </p:cNvPicPr>
          <p:nvPr/>
        </p:nvPicPr>
        <p:blipFill>
          <a:blip r:embed="rId10"/>
          <a:stretch>
            <a:fillRect/>
          </a:stretch>
        </p:blipFill>
        <p:spPr>
          <a:xfrm>
            <a:off x="9602852" y="2367559"/>
            <a:ext cx="1743435" cy="1735648"/>
          </a:xfrm>
          <a:prstGeom prst="rect">
            <a:avLst/>
          </a:prstGeom>
        </p:spPr>
      </p:pic>
      <p:pic>
        <p:nvPicPr>
          <p:cNvPr id="14" name="Picture 13"/>
          <p:cNvPicPr>
            <a:picLocks noChangeAspect="1"/>
          </p:cNvPicPr>
          <p:nvPr/>
        </p:nvPicPr>
        <p:blipFill>
          <a:blip r:embed="rId11"/>
          <a:stretch>
            <a:fillRect/>
          </a:stretch>
        </p:blipFill>
        <p:spPr>
          <a:xfrm>
            <a:off x="9570276" y="4045001"/>
            <a:ext cx="2085975" cy="2190750"/>
          </a:xfrm>
          <a:prstGeom prst="rect">
            <a:avLst/>
          </a:prstGeom>
        </p:spPr>
      </p:pic>
    </p:spTree>
    <p:extLst>
      <p:ext uri="{BB962C8B-B14F-4D97-AF65-F5344CB8AC3E}">
        <p14:creationId xmlns:p14="http://schemas.microsoft.com/office/powerpoint/2010/main" val="253913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Command Interpreter System</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latin typeface="Garamond" panose="02020404030301010803" pitchFamily="18" charset="0"/>
                <a:cs typeface="Times New Roman" panose="02020603050405020304" pitchFamily="18" charset="0"/>
              </a:rPr>
              <a:t>Command interpreter system is essential component of operating system that works as a primary interface between the user and system.</a:t>
            </a:r>
          </a:p>
          <a:p>
            <a:pPr lvl="0">
              <a:buFont typeface="Wingdings" panose="05000000000000000000" pitchFamily="2" charset="2"/>
              <a:buChar char="v"/>
            </a:pPr>
            <a:r>
              <a:rPr lang="en-US" dirty="0" smtClean="0">
                <a:latin typeface="Garamond" panose="02020404030301010803" pitchFamily="18" charset="0"/>
                <a:cs typeface="Times New Roman" panose="02020603050405020304" pitchFamily="18" charset="0"/>
              </a:rPr>
              <a:t>Many </a:t>
            </a:r>
            <a:r>
              <a:rPr lang="en-US" dirty="0">
                <a:latin typeface="Garamond" panose="02020404030301010803" pitchFamily="18" charset="0"/>
                <a:cs typeface="Times New Roman" panose="02020603050405020304" pitchFamily="18" charset="0"/>
              </a:rPr>
              <a:t>commands are given to the operating system by control systems </a:t>
            </a:r>
          </a:p>
          <a:p>
            <a:pPr lvl="0">
              <a:buFont typeface="Wingdings" panose="05000000000000000000" pitchFamily="2" charset="2"/>
              <a:buChar char="v"/>
            </a:pPr>
            <a:r>
              <a:rPr lang="en-US" dirty="0">
                <a:latin typeface="Garamond" panose="02020404030301010803" pitchFamily="18" charset="0"/>
                <a:cs typeface="Times New Roman" panose="02020603050405020304" pitchFamily="18" charset="0"/>
              </a:rPr>
              <a:t>The program that reads and interpret control statements is called variously. Its function is to get and execute the next command</a:t>
            </a:r>
          </a:p>
          <a:p>
            <a:pPr>
              <a:buFont typeface="Wingdings" panose="05000000000000000000" pitchFamily="2" charset="2"/>
              <a:buChar char="v"/>
            </a:pPr>
            <a:endParaRPr lang="en-US"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80385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a:t>
            </a:r>
            <a:r>
              <a:rPr lang="en-US" b="1" dirty="0" smtClean="0"/>
              <a:t>Storage </a:t>
            </a:r>
            <a:r>
              <a:rPr lang="en-US" b="1" dirty="0"/>
              <a:t>M</a:t>
            </a:r>
            <a:r>
              <a:rPr lang="en-US" b="1" dirty="0" smtClean="0"/>
              <a:t>anagement</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pPr marL="0" indent="0">
              <a:buNone/>
            </a:pPr>
            <a:r>
              <a:rPr lang="en-US" dirty="0" smtClean="0"/>
              <a:t>The </a:t>
            </a:r>
            <a:r>
              <a:rPr lang="en-US" dirty="0"/>
              <a:t>main memory size is too small and cannot store all the programs and data permanently. Computer system provides the facility of secondary storage to backup main memory.</a:t>
            </a:r>
          </a:p>
          <a:p>
            <a:pPr marL="0" indent="0">
              <a:buNone/>
            </a:pPr>
            <a:r>
              <a:rPr lang="en-US" dirty="0"/>
              <a:t>Most modern computers uses disk as storage medium for both data and program.</a:t>
            </a:r>
          </a:p>
          <a:p>
            <a:pPr marL="0" indent="0">
              <a:buNone/>
            </a:pPr>
            <a:r>
              <a:rPr lang="en-US" dirty="0"/>
              <a:t>Operating system performs the following function in conjunction with disk management</a:t>
            </a:r>
          </a:p>
          <a:p>
            <a:pPr lvl="0">
              <a:buFont typeface="Wingdings" panose="05000000000000000000" pitchFamily="2" charset="2"/>
              <a:buChar char="v"/>
            </a:pPr>
            <a:r>
              <a:rPr lang="en-US" dirty="0"/>
              <a:t>Disk scheduling</a:t>
            </a:r>
          </a:p>
          <a:p>
            <a:pPr lvl="0">
              <a:buFont typeface="Wingdings" panose="05000000000000000000" pitchFamily="2" charset="2"/>
              <a:buChar char="v"/>
            </a:pPr>
            <a:r>
              <a:rPr lang="en-US" dirty="0"/>
              <a:t>Free space management</a:t>
            </a:r>
          </a:p>
          <a:p>
            <a:pPr>
              <a:buFont typeface="Wingdings" panose="05000000000000000000" pitchFamily="2" charset="2"/>
              <a:buChar char="v"/>
            </a:pPr>
            <a:r>
              <a:rPr lang="en-US" dirty="0"/>
              <a:t>Storage allocation</a:t>
            </a:r>
          </a:p>
        </p:txBody>
      </p:sp>
    </p:spTree>
    <p:extLst>
      <p:ext uri="{BB962C8B-B14F-4D97-AF65-F5344CB8AC3E}">
        <p14:creationId xmlns:p14="http://schemas.microsoft.com/office/powerpoint/2010/main" val="219473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Operating </a:t>
            </a:r>
            <a:r>
              <a:rPr lang="en-US" b="1" dirty="0" smtClean="0"/>
              <a:t>Systems</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Batch Operating systems</a:t>
            </a:r>
            <a:r>
              <a:rPr lang="en-US" dirty="0"/>
              <a:t>: Is the type of operating which does not allow direct interaction between the user and computer systems.</a:t>
            </a:r>
          </a:p>
          <a:p>
            <a:pPr lvl="0">
              <a:buFont typeface="Wingdings" panose="05000000000000000000" pitchFamily="2" charset="2"/>
              <a:buChar char="v"/>
            </a:pPr>
            <a:r>
              <a:rPr lang="en-US" dirty="0"/>
              <a:t>In a batch operating system users are not connected to the computer directly.</a:t>
            </a:r>
          </a:p>
          <a:p>
            <a:pPr lvl="0">
              <a:buFont typeface="Wingdings" panose="05000000000000000000" pitchFamily="2" charset="2"/>
              <a:buChar char="v"/>
            </a:pPr>
            <a:r>
              <a:rPr lang="en-US" dirty="0"/>
              <a:t>Each user prepares and submits tasks offline to the operator.</a:t>
            </a:r>
          </a:p>
          <a:p>
            <a:pPr lvl="0">
              <a:buFont typeface="Wingdings" panose="05000000000000000000" pitchFamily="2" charset="2"/>
              <a:buChar char="v"/>
            </a:pPr>
            <a:r>
              <a:rPr lang="en-US" dirty="0" smtClean="0"/>
              <a:t>For </a:t>
            </a:r>
            <a:r>
              <a:rPr lang="en-US" dirty="0"/>
              <a:t>easier processing and faster response, a different system divides and allocates related activities into batches. </a:t>
            </a:r>
          </a:p>
          <a:p>
            <a:pPr lvl="0">
              <a:buFont typeface="Wingdings" panose="05000000000000000000" pitchFamily="2" charset="2"/>
              <a:buChar char="v"/>
            </a:pPr>
            <a:r>
              <a:rPr lang="en-US" dirty="0"/>
              <a:t>The batch operating system is ideal for jobs that take a long time to complete.</a:t>
            </a:r>
          </a:p>
          <a:p>
            <a:endParaRPr lang="en-US" dirty="0"/>
          </a:p>
        </p:txBody>
      </p:sp>
    </p:spTree>
    <p:extLst>
      <p:ext uri="{BB962C8B-B14F-4D97-AF65-F5344CB8AC3E}">
        <p14:creationId xmlns:p14="http://schemas.microsoft.com/office/powerpoint/2010/main" val="364938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Batch Operating Systems</a:t>
            </a:r>
            <a:endParaRPr lang="en-US" dirty="0"/>
          </a:p>
        </p:txBody>
      </p:sp>
      <p:sp>
        <p:nvSpPr>
          <p:cNvPr id="3" name="Content Placeholder 2"/>
          <p:cNvSpPr>
            <a:spLocks noGrp="1"/>
          </p:cNvSpPr>
          <p:nvPr>
            <p:ph idx="1"/>
          </p:nvPr>
        </p:nvSpPr>
        <p:spPr/>
        <p:txBody>
          <a:bodyPr/>
          <a:lstStyle/>
          <a:p>
            <a:pPr marL="0" indent="0">
              <a:buNone/>
            </a:pPr>
            <a:endParaRPr lang="en-US" dirty="0"/>
          </a:p>
          <a:p>
            <a:pPr lvl="0">
              <a:buFont typeface="Wingdings" panose="05000000000000000000" pitchFamily="2" charset="2"/>
              <a:buChar char="v"/>
            </a:pPr>
            <a:r>
              <a:rPr lang="en-US" dirty="0"/>
              <a:t>Batch systems can be shared by a large number of users.</a:t>
            </a:r>
          </a:p>
          <a:p>
            <a:pPr lvl="0">
              <a:buFont typeface="Wingdings" panose="05000000000000000000" pitchFamily="2" charset="2"/>
              <a:buChar char="v"/>
            </a:pPr>
            <a:r>
              <a:rPr lang="en-US" dirty="0"/>
              <a:t>Batch operating systems have very low downtime.</a:t>
            </a:r>
          </a:p>
          <a:p>
            <a:pPr lvl="0">
              <a:buFont typeface="Wingdings" panose="05000000000000000000" pitchFamily="2" charset="2"/>
              <a:buChar char="v"/>
            </a:pPr>
            <a:r>
              <a:rPr lang="en-US" dirty="0"/>
              <a:t>Large workloads are possible to manage by batch operating system.</a:t>
            </a:r>
          </a:p>
          <a:p>
            <a:pPr lvl="0">
              <a:buFont typeface="Wingdings" panose="05000000000000000000" pitchFamily="2" charset="2"/>
              <a:buChar char="v"/>
            </a:pPr>
            <a:r>
              <a:rPr lang="en-US" dirty="0"/>
              <a:t>It's simple to estimate the time it will take to perform a task.</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41913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and Examples of Batch Operating Systems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Disadvantages</a:t>
            </a:r>
          </a:p>
          <a:p>
            <a:pPr lvl="0"/>
            <a:r>
              <a:rPr lang="en-US" dirty="0"/>
              <a:t>Debugging batch operating systems is difficult.</a:t>
            </a:r>
          </a:p>
          <a:p>
            <a:pPr lvl="0"/>
            <a:r>
              <a:rPr lang="en-US" dirty="0"/>
              <a:t>Any system breakdown results in a backlog.</a:t>
            </a:r>
          </a:p>
          <a:p>
            <a:pPr lvl="0"/>
            <a:r>
              <a:rPr lang="en-US" dirty="0"/>
              <a:t>Installing and maintaining a competent batch operating system </a:t>
            </a:r>
            <a:r>
              <a:rPr lang="en-US" dirty="0" smtClean="0"/>
              <a:t>is </a:t>
            </a:r>
            <a:r>
              <a:rPr lang="en-US" dirty="0"/>
              <a:t>costly.</a:t>
            </a:r>
          </a:p>
          <a:p>
            <a:pPr marL="0" indent="0">
              <a:buNone/>
            </a:pPr>
            <a:r>
              <a:rPr lang="en-US" b="1" dirty="0"/>
              <a:t>Examples</a:t>
            </a:r>
          </a:p>
          <a:p>
            <a:pPr lvl="0"/>
            <a:r>
              <a:rPr lang="en-US" dirty="0"/>
              <a:t>Bank statements</a:t>
            </a:r>
          </a:p>
          <a:p>
            <a:pPr lvl="0"/>
            <a:r>
              <a:rPr lang="en-US" dirty="0"/>
              <a:t>Payroll management etc.</a:t>
            </a:r>
          </a:p>
          <a:p>
            <a:endParaRPr lang="en-US" dirty="0"/>
          </a:p>
        </p:txBody>
      </p:sp>
    </p:spTree>
    <p:extLst>
      <p:ext uri="{BB962C8B-B14F-4D97-AF65-F5344CB8AC3E}">
        <p14:creationId xmlns:p14="http://schemas.microsoft.com/office/powerpoint/2010/main" val="183122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Real-Time </a:t>
            </a:r>
            <a:r>
              <a:rPr lang="en-US" b="1" dirty="0" smtClean="0"/>
              <a:t>Operating System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endParaRPr lang="en-US" sz="2200" dirty="0" smtClean="0"/>
          </a:p>
          <a:p>
            <a:pPr>
              <a:buFont typeface="Wingdings" panose="05000000000000000000" pitchFamily="2" charset="2"/>
              <a:buChar char="v"/>
            </a:pPr>
            <a:r>
              <a:rPr lang="en-US" sz="2200" dirty="0" smtClean="0"/>
              <a:t>Real-time </a:t>
            </a:r>
            <a:r>
              <a:rPr lang="en-US" sz="2200" dirty="0"/>
              <a:t>operating systems are operating systems that support real-time systems that must adhere to stringent time constraints. </a:t>
            </a:r>
          </a:p>
          <a:p>
            <a:pPr lvl="0">
              <a:buFont typeface="Wingdings" panose="05000000000000000000" pitchFamily="2" charset="2"/>
              <a:buChar char="v"/>
            </a:pPr>
            <a:r>
              <a:rPr lang="en-US" sz="2200" dirty="0"/>
              <a:t>The time between inputs, processing, and reaction is extremely short, which is advantageous for procedures that require extreme precision.</a:t>
            </a:r>
          </a:p>
          <a:p>
            <a:endParaRPr lang="en-US" dirty="0"/>
          </a:p>
        </p:txBody>
      </p:sp>
    </p:spTree>
    <p:extLst>
      <p:ext uri="{BB962C8B-B14F-4D97-AF65-F5344CB8AC3E}">
        <p14:creationId xmlns:p14="http://schemas.microsoft.com/office/powerpoint/2010/main" val="285278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Real-Time Operating Systems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lvl="0">
              <a:buFont typeface="Wingdings" panose="05000000000000000000" pitchFamily="2" charset="2"/>
              <a:buChar char="v"/>
            </a:pPr>
            <a:r>
              <a:rPr lang="en-US" dirty="0"/>
              <a:t>Hard real-time operating system: Are operating systems installed in applications with strict time requirements. Hard real time systems does not have virtual memory and  are used in processes such as missile operations,  airline traffic control systems, airlines reservation systems ,robots, heart peace maker. etc.</a:t>
            </a:r>
          </a:p>
          <a:p>
            <a:pPr lvl="0">
              <a:buFont typeface="Wingdings" panose="05000000000000000000" pitchFamily="2" charset="2"/>
              <a:buChar char="v"/>
            </a:pPr>
            <a:r>
              <a:rPr lang="en-US" dirty="0"/>
              <a:t>Soft real-time systems. Are systems that do not requires strict time control. E.g. personal computers ,audio and video systems</a:t>
            </a:r>
          </a:p>
          <a:p>
            <a:pPr marL="0" indent="0">
              <a:buNone/>
            </a:pPr>
            <a:endParaRPr lang="en-US" dirty="0"/>
          </a:p>
          <a:p>
            <a:endParaRPr lang="en-US" dirty="0"/>
          </a:p>
        </p:txBody>
      </p:sp>
    </p:spTree>
    <p:extLst>
      <p:ext uri="{BB962C8B-B14F-4D97-AF65-F5344CB8AC3E}">
        <p14:creationId xmlns:p14="http://schemas.microsoft.com/office/powerpoint/2010/main" val="218573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Real-Time Operating Systems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lvl="0">
              <a:buFont typeface="Wingdings" panose="05000000000000000000" pitchFamily="2" charset="2"/>
              <a:buChar char="v"/>
            </a:pPr>
            <a:r>
              <a:rPr lang="en-US" dirty="0"/>
              <a:t>They maximize the usage of devices and systems, resulting in higher productivity.</a:t>
            </a:r>
          </a:p>
          <a:p>
            <a:pPr lvl="0">
              <a:buFont typeface="Wingdings" panose="05000000000000000000" pitchFamily="2" charset="2"/>
              <a:buChar char="v"/>
            </a:pPr>
            <a:r>
              <a:rPr lang="en-US" dirty="0"/>
              <a:t>They allow for easy allocation of memory.</a:t>
            </a:r>
          </a:p>
          <a:p>
            <a:pPr lvl="0">
              <a:buFont typeface="Wingdings" panose="05000000000000000000" pitchFamily="2" charset="2"/>
              <a:buChar char="v"/>
            </a:pPr>
            <a:r>
              <a:rPr lang="en-US" dirty="0"/>
              <a:t>They enable for quick transitions from one task to the next.</a:t>
            </a:r>
          </a:p>
          <a:p>
            <a:pPr lvl="0">
              <a:buFont typeface="Wingdings" panose="05000000000000000000" pitchFamily="2" charset="2"/>
              <a:buChar char="v"/>
            </a:pPr>
            <a:r>
              <a:rPr lang="en-US" dirty="0"/>
              <a:t>Real-time systems are error-free because they are precisely programmed</a:t>
            </a:r>
          </a:p>
          <a:p>
            <a:pPr lvl="0">
              <a:buFont typeface="Wingdings" panose="05000000000000000000" pitchFamily="2" charset="2"/>
              <a:buChar char="v"/>
            </a:pPr>
            <a:r>
              <a:rPr lang="en-US" dirty="0"/>
              <a:t>They focus </a:t>
            </a:r>
            <a:r>
              <a:rPr lang="en-US" dirty="0" smtClean="0"/>
              <a:t> </a:t>
            </a:r>
            <a:r>
              <a:rPr lang="en-US" dirty="0"/>
              <a:t>on present tasks, with the backlog receiving less attention.</a:t>
            </a:r>
          </a:p>
          <a:p>
            <a:pPr lvl="0">
              <a:buFont typeface="Wingdings" panose="05000000000000000000" pitchFamily="2" charset="2"/>
              <a:buChar char="v"/>
            </a:pPr>
            <a:r>
              <a:rPr lang="en-US" dirty="0"/>
              <a:t>They are suitable for usage in embedded systems.</a:t>
            </a:r>
          </a:p>
          <a:p>
            <a:endParaRPr lang="en-US" dirty="0"/>
          </a:p>
        </p:txBody>
      </p:sp>
    </p:spTree>
    <p:extLst>
      <p:ext uri="{BB962C8B-B14F-4D97-AF65-F5344CB8AC3E}">
        <p14:creationId xmlns:p14="http://schemas.microsoft.com/office/powerpoint/2010/main" val="236846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
            </a:r>
            <a:br>
              <a:rPr lang="en-US" dirty="0" smtClean="0"/>
            </a:br>
            <a:r>
              <a:rPr lang="en-US" dirty="0" smtClean="0"/>
              <a:t>Disadvantages of Real-Time Operating Systems</a:t>
            </a:r>
            <a:r>
              <a:rPr lang="en-US" dirty="0"/>
              <a:t/>
            </a:r>
            <a:br>
              <a:rPr lang="en-US" dirty="0"/>
            </a:b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v"/>
            </a:pPr>
            <a:endParaRPr lang="en-US" dirty="0" smtClean="0"/>
          </a:p>
          <a:p>
            <a:pPr lvl="0">
              <a:buFont typeface="Wingdings" panose="05000000000000000000" pitchFamily="2" charset="2"/>
              <a:buChar char="v"/>
            </a:pPr>
            <a:r>
              <a:rPr lang="en-US" dirty="0" smtClean="0"/>
              <a:t>They have  limited capacity to run multiple tasks at the same time and consume a lot of system resources.</a:t>
            </a:r>
          </a:p>
          <a:p>
            <a:pPr lvl="0">
              <a:buFont typeface="Wingdings" panose="05000000000000000000" pitchFamily="2" charset="2"/>
              <a:buChar char="v"/>
            </a:pPr>
            <a:r>
              <a:rPr lang="en-US" dirty="0" smtClean="0"/>
              <a:t>They are based </a:t>
            </a:r>
            <a:r>
              <a:rPr lang="en-US" dirty="0"/>
              <a:t>on complicated algorithms that are difficult to comprehend.</a:t>
            </a:r>
          </a:p>
          <a:p>
            <a:pPr>
              <a:buFont typeface="Wingdings" panose="05000000000000000000" pitchFamily="2" charset="2"/>
              <a:buChar char="v"/>
            </a:pPr>
            <a:r>
              <a:rPr lang="en-US" dirty="0"/>
              <a:t>Because the system can't switch jobs, they're unsuited for thread priority</a:t>
            </a:r>
          </a:p>
        </p:txBody>
      </p:sp>
    </p:spTree>
    <p:extLst>
      <p:ext uri="{BB962C8B-B14F-4D97-AF65-F5344CB8AC3E}">
        <p14:creationId xmlns:p14="http://schemas.microsoft.com/office/powerpoint/2010/main" val="71415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Operating systems</a:t>
            </a:r>
            <a:r>
              <a:rPr lang="en-US" dirty="0"/>
              <a:t>:</a:t>
            </a:r>
          </a:p>
        </p:txBody>
      </p:sp>
      <p:sp>
        <p:nvSpPr>
          <p:cNvPr id="3" name="Content Placeholder 2"/>
          <p:cNvSpPr>
            <a:spLocks noGrp="1"/>
          </p:cNvSpPr>
          <p:nvPr>
            <p:ph idx="1"/>
          </p:nvPr>
        </p:nvSpPr>
        <p:spPr/>
        <p:txBody>
          <a:bodyPr>
            <a:normAutofit/>
          </a:bodyPr>
          <a:lstStyle/>
          <a:p>
            <a:pPr marL="0" indent="0">
              <a:buNone/>
            </a:pPr>
            <a:r>
              <a:rPr lang="en-US" dirty="0" smtClean="0"/>
              <a:t>Mobile  </a:t>
            </a:r>
            <a:r>
              <a:rPr lang="en-US" dirty="0"/>
              <a:t>operating systems </a:t>
            </a:r>
            <a:r>
              <a:rPr lang="en-US" dirty="0" smtClean="0"/>
              <a:t>are systems that  </a:t>
            </a:r>
            <a:r>
              <a:rPr lang="en-US" dirty="0"/>
              <a:t>runs on </a:t>
            </a:r>
            <a:r>
              <a:rPr lang="en-US" dirty="0" smtClean="0"/>
              <a:t>mobile </a:t>
            </a:r>
            <a:r>
              <a:rPr lang="en-US" dirty="0"/>
              <a:t> </a:t>
            </a:r>
            <a:r>
              <a:rPr lang="en-US" dirty="0" smtClean="0"/>
              <a:t>and small </a:t>
            </a:r>
            <a:r>
              <a:rPr lang="en-US" dirty="0"/>
              <a:t>devices such as smartphones, tablets and wearable’s</a:t>
            </a:r>
          </a:p>
          <a:p>
            <a:pPr lvl="0">
              <a:buFont typeface="Wingdings" panose="05000000000000000000" pitchFamily="2" charset="2"/>
              <a:buChar char="v"/>
            </a:pPr>
            <a:r>
              <a:rPr lang="en-US" dirty="0"/>
              <a:t>The system combines the capabilities of a desktop computer with those of a portable device. When a mobile device is turned on, the operating system begins to give access to installed applications. </a:t>
            </a:r>
          </a:p>
          <a:p>
            <a:pPr lvl="0">
              <a:buFont typeface="Wingdings" panose="05000000000000000000" pitchFamily="2" charset="2"/>
              <a:buChar char="v"/>
            </a:pPr>
            <a:r>
              <a:rPr lang="en-US" dirty="0"/>
              <a:t>Wireless network connectivity is also managed by the mobile operating system.</a:t>
            </a:r>
          </a:p>
          <a:p>
            <a:endParaRPr lang="en-US" dirty="0"/>
          </a:p>
        </p:txBody>
      </p:sp>
    </p:spTree>
    <p:extLst>
      <p:ext uri="{BB962C8B-B14F-4D97-AF65-F5344CB8AC3E}">
        <p14:creationId xmlns:p14="http://schemas.microsoft.com/office/powerpoint/2010/main" val="85464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Operating Systems</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latin typeface="Times New Roman" panose="02020603050405020304" pitchFamily="18" charset="0"/>
                <a:cs typeface="Times New Roman" panose="02020603050405020304" pitchFamily="18" charset="0"/>
              </a:rPr>
              <a:t>Chapters</a:t>
            </a:r>
          </a:p>
          <a:p>
            <a:pPr>
              <a:buFont typeface="Wingdings" panose="05000000000000000000" pitchFamily="2" charset="2"/>
              <a:buChar char="v"/>
            </a:pPr>
            <a:r>
              <a:rPr lang="en-US" dirty="0" smtClean="0"/>
              <a:t>Definition</a:t>
            </a:r>
          </a:p>
          <a:p>
            <a:pPr>
              <a:buFont typeface="Wingdings" panose="05000000000000000000" pitchFamily="2" charset="2"/>
              <a:buChar char="v"/>
            </a:pPr>
            <a:r>
              <a:rPr lang="en-US" dirty="0" smtClean="0"/>
              <a:t>Components</a:t>
            </a:r>
          </a:p>
          <a:p>
            <a:pPr>
              <a:buFont typeface="Wingdings" panose="05000000000000000000" pitchFamily="2" charset="2"/>
              <a:buChar char="v"/>
            </a:pPr>
            <a:r>
              <a:rPr lang="en-US" dirty="0" smtClean="0"/>
              <a:t>Functions</a:t>
            </a:r>
          </a:p>
          <a:p>
            <a:pPr>
              <a:buFont typeface="Wingdings" panose="05000000000000000000" pitchFamily="2" charset="2"/>
              <a:buChar char="v"/>
            </a:pPr>
            <a:r>
              <a:rPr lang="en-US" dirty="0" smtClean="0"/>
              <a:t>Structure</a:t>
            </a:r>
            <a:endParaRPr lang="en-US" dirty="0"/>
          </a:p>
        </p:txBody>
      </p:sp>
    </p:spTree>
    <p:extLst>
      <p:ext uri="{BB962C8B-B14F-4D97-AF65-F5344CB8AC3E}">
        <p14:creationId xmlns:p14="http://schemas.microsoft.com/office/powerpoint/2010/main" val="2380350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
            </a:r>
            <a:br>
              <a:rPr lang="en-US" sz="4000" dirty="0" smtClean="0"/>
            </a:br>
            <a:r>
              <a:rPr lang="en-US" sz="4000" dirty="0" smtClean="0"/>
              <a:t>Examples of </a:t>
            </a:r>
            <a:r>
              <a:rPr lang="en-US" sz="4000" dirty="0"/>
              <a:t>Mobile </a:t>
            </a:r>
            <a:r>
              <a:rPr lang="en-US" sz="4000" dirty="0" smtClean="0"/>
              <a:t>Operating </a:t>
            </a:r>
            <a:r>
              <a:rPr lang="en-US" sz="4000" dirty="0"/>
              <a:t>S</a:t>
            </a:r>
            <a:r>
              <a:rPr lang="en-US" sz="4000" dirty="0" smtClean="0"/>
              <a:t>ystems</a:t>
            </a:r>
            <a:r>
              <a:rPr lang="en-US" sz="4000" dirty="0"/>
              <a:t/>
            </a:r>
            <a:br>
              <a:rPr lang="en-US" sz="4000" dirty="0"/>
            </a:br>
            <a:endParaRPr lang="en-US" sz="4000" dirty="0"/>
          </a:p>
        </p:txBody>
      </p:sp>
      <p:sp>
        <p:nvSpPr>
          <p:cNvPr id="3" name="Content Placeholder 2"/>
          <p:cNvSpPr>
            <a:spLocks noGrp="1"/>
          </p:cNvSpPr>
          <p:nvPr>
            <p:ph idx="1"/>
          </p:nvPr>
        </p:nvSpPr>
        <p:spPr/>
        <p:txBody>
          <a:bodyPr>
            <a:normAutofit fontScale="47500" lnSpcReduction="20000"/>
          </a:bodyPr>
          <a:lstStyle/>
          <a:p>
            <a:pPr marL="0" lvl="0" indent="0">
              <a:buNone/>
            </a:pPr>
            <a:r>
              <a:rPr lang="en-US" sz="4500" b="1" dirty="0" smtClean="0"/>
              <a:t>Examples:</a:t>
            </a:r>
          </a:p>
          <a:p>
            <a:pPr lvl="0">
              <a:buFont typeface="Wingdings" panose="05000000000000000000" pitchFamily="2" charset="2"/>
              <a:buChar char="v"/>
            </a:pPr>
            <a:r>
              <a:rPr lang="en-US" sz="4500" dirty="0" smtClean="0"/>
              <a:t>Android</a:t>
            </a:r>
            <a:endParaRPr lang="en-US" sz="4500" dirty="0"/>
          </a:p>
          <a:p>
            <a:pPr lvl="0">
              <a:buFont typeface="Wingdings" panose="05000000000000000000" pitchFamily="2" charset="2"/>
              <a:buChar char="v"/>
            </a:pPr>
            <a:r>
              <a:rPr lang="en-US" sz="4500" dirty="0" err="1"/>
              <a:t>iOS</a:t>
            </a:r>
            <a:endParaRPr lang="en-US" sz="4500" dirty="0"/>
          </a:p>
          <a:p>
            <a:pPr lvl="0">
              <a:buFont typeface="Wingdings" panose="05000000000000000000" pitchFamily="2" charset="2"/>
              <a:buChar char="v"/>
            </a:pPr>
            <a:r>
              <a:rPr lang="en-US" sz="4500" dirty="0"/>
              <a:t>Blackberry</a:t>
            </a:r>
          </a:p>
          <a:p>
            <a:pPr lvl="0">
              <a:buFont typeface="Wingdings" panose="05000000000000000000" pitchFamily="2" charset="2"/>
              <a:buChar char="v"/>
            </a:pPr>
            <a:r>
              <a:rPr lang="en-US" sz="4500" dirty="0"/>
              <a:t>Symbian</a:t>
            </a:r>
          </a:p>
          <a:p>
            <a:pPr marL="0" indent="0">
              <a:buNone/>
            </a:pPr>
            <a:r>
              <a:rPr lang="en-US" sz="4500" dirty="0"/>
              <a:t>NB: All mobile phones uses operating system of any sorts.  Because of the complexity in the technology of smartphones, tablets and other wearable devices the use of mobile operating systems has becomes paramount.</a:t>
            </a:r>
          </a:p>
          <a:p>
            <a:endParaRPr lang="en-US" dirty="0"/>
          </a:p>
        </p:txBody>
      </p:sp>
    </p:spTree>
    <p:extLst>
      <p:ext uri="{BB962C8B-B14F-4D97-AF65-F5344CB8AC3E}">
        <p14:creationId xmlns:p14="http://schemas.microsoft.com/office/powerpoint/2010/main" val="122426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Advantages and Disadvantages of Mobile Operating Systems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b="1" dirty="0" smtClean="0"/>
              <a:t>Disadvantages:</a:t>
            </a:r>
          </a:p>
          <a:p>
            <a:pPr lvl="0"/>
            <a:r>
              <a:rPr lang="en-US" dirty="0" smtClean="0"/>
              <a:t>Improves </a:t>
            </a:r>
            <a:r>
              <a:rPr lang="en-US" dirty="0"/>
              <a:t>on user experience</a:t>
            </a:r>
          </a:p>
          <a:p>
            <a:pPr lvl="0"/>
            <a:r>
              <a:rPr lang="en-US" dirty="0"/>
              <a:t>Allows full access to devices software and hardware</a:t>
            </a:r>
          </a:p>
          <a:p>
            <a:pPr lvl="0"/>
            <a:r>
              <a:rPr lang="en-US" dirty="0"/>
              <a:t>The ability to multitask</a:t>
            </a:r>
          </a:p>
          <a:p>
            <a:pPr marL="0" indent="0">
              <a:buNone/>
            </a:pPr>
            <a:r>
              <a:rPr lang="en-US" b="1" dirty="0"/>
              <a:t>Disadvantages:</a:t>
            </a:r>
          </a:p>
          <a:p>
            <a:pPr lvl="0"/>
            <a:r>
              <a:rPr lang="en-US" dirty="0"/>
              <a:t>It is expensive and development times are long.</a:t>
            </a:r>
          </a:p>
          <a:p>
            <a:pPr lvl="0"/>
            <a:r>
              <a:rPr lang="en-US" dirty="0"/>
              <a:t>Depending on the operating system, different programming languages and skills are required.</a:t>
            </a:r>
          </a:p>
          <a:p>
            <a:r>
              <a:rPr lang="en-US" dirty="0"/>
              <a:t>The Updates Are Spotty</a:t>
            </a:r>
          </a:p>
        </p:txBody>
      </p:sp>
    </p:spTree>
    <p:extLst>
      <p:ext uri="{BB962C8B-B14F-4D97-AF65-F5344CB8AC3E}">
        <p14:creationId xmlns:p14="http://schemas.microsoft.com/office/powerpoint/2010/main" val="2485184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a:t>
            </a:r>
            <a:r>
              <a:rPr lang="en-US" b="1" dirty="0" smtClean="0"/>
              <a:t>Sharing </a:t>
            </a:r>
            <a:r>
              <a:rPr lang="en-US" b="1" dirty="0"/>
              <a:t>O</a:t>
            </a:r>
            <a:r>
              <a:rPr lang="en-US" b="1" dirty="0" smtClean="0"/>
              <a:t>perating </a:t>
            </a:r>
            <a:r>
              <a:rPr lang="en-US" b="1" dirty="0"/>
              <a:t>S</a:t>
            </a:r>
            <a:r>
              <a:rPr lang="en-US" b="1" dirty="0" smtClean="0"/>
              <a:t>ystems</a:t>
            </a:r>
            <a:endParaRPr lang="en-US" dirty="0"/>
          </a:p>
        </p:txBody>
      </p:sp>
      <p:sp>
        <p:nvSpPr>
          <p:cNvPr id="3" name="Content Placeholder 2"/>
          <p:cNvSpPr>
            <a:spLocks noGrp="1"/>
          </p:cNvSpPr>
          <p:nvPr>
            <p:ph idx="1"/>
          </p:nvPr>
        </p:nvSpPr>
        <p:spPr/>
        <p:txBody>
          <a:bodyPr/>
          <a:lstStyle/>
          <a:p>
            <a:pPr marL="0" indent="0">
              <a:buNone/>
            </a:pPr>
            <a:r>
              <a:rPr lang="en-US" dirty="0" smtClean="0"/>
              <a:t>Time-sharing </a:t>
            </a:r>
            <a:r>
              <a:rPr lang="en-US" dirty="0"/>
              <a:t>operating system operates by allocating time to a specific job and regularly switching between tasks. </a:t>
            </a:r>
          </a:p>
          <a:p>
            <a:pPr lvl="0">
              <a:buFont typeface="Wingdings" panose="05000000000000000000" pitchFamily="2" charset="2"/>
              <a:buChar char="v"/>
            </a:pPr>
            <a:r>
              <a:rPr lang="en-US" dirty="0"/>
              <a:t>The time-sharing system, unlike the batch system, allows users to finish their work in the system at the same time. </a:t>
            </a:r>
          </a:p>
          <a:p>
            <a:pPr lvl="0">
              <a:buFont typeface="Wingdings" panose="05000000000000000000" pitchFamily="2" charset="2"/>
              <a:buChar char="v"/>
            </a:pPr>
            <a:r>
              <a:rPr lang="en-US" dirty="0"/>
              <a:t>Time-sharing, often known as a multitasking operating system, allows numerous individuals to be distributed among multiple terminals in order to reduce reaction time. </a:t>
            </a:r>
          </a:p>
          <a:p>
            <a:endParaRPr lang="en-US" dirty="0"/>
          </a:p>
        </p:txBody>
      </p:sp>
    </p:spTree>
    <p:extLst>
      <p:ext uri="{BB962C8B-B14F-4D97-AF65-F5344CB8AC3E}">
        <p14:creationId xmlns:p14="http://schemas.microsoft.com/office/powerpoint/2010/main" val="3347591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Functions of Operating </a:t>
            </a:r>
            <a:r>
              <a:rPr lang="en-US" dirty="0" smtClean="0"/>
              <a:t>Systems</a:t>
            </a:r>
            <a:r>
              <a:rPr lang="en-US" dirty="0"/>
              <a:t/>
            </a:r>
            <a:br>
              <a:rPr lang="en-US" dirty="0"/>
            </a:br>
            <a:endParaRPr lang="en-US" dirty="0"/>
          </a:p>
        </p:txBody>
      </p:sp>
      <p:sp>
        <p:nvSpPr>
          <p:cNvPr id="3" name="Content Placeholder 2"/>
          <p:cNvSpPr>
            <a:spLocks noGrp="1"/>
          </p:cNvSpPr>
          <p:nvPr>
            <p:ph idx="1"/>
          </p:nvPr>
        </p:nvSpPr>
        <p:spPr>
          <a:xfrm>
            <a:off x="1089339" y="2556932"/>
            <a:ext cx="9601196" cy="3318936"/>
          </a:xfrm>
        </p:spPr>
        <p:txBody>
          <a:bodyPr>
            <a:normAutofit lnSpcReduction="10000"/>
          </a:bodyPr>
          <a:lstStyle/>
          <a:p>
            <a:pPr lvl="0">
              <a:buFont typeface="Wingdings" panose="05000000000000000000" pitchFamily="2" charset="2"/>
              <a:buChar char="v"/>
            </a:pPr>
            <a:r>
              <a:rPr lang="en-US" dirty="0" smtClean="0"/>
              <a:t>Keeps </a:t>
            </a:r>
            <a:r>
              <a:rPr lang="en-US" dirty="0"/>
              <a:t>the system and programs safe and secure through authentication. A user id and password decide the authenticity of the user.</a:t>
            </a:r>
          </a:p>
          <a:p>
            <a:pPr lvl="0">
              <a:buFont typeface="Wingdings" panose="05000000000000000000" pitchFamily="2" charset="2"/>
              <a:buChar char="v"/>
            </a:pPr>
            <a:r>
              <a:rPr lang="en-US" dirty="0" smtClean="0"/>
              <a:t>Keeps </a:t>
            </a:r>
            <a:r>
              <a:rPr lang="en-US" dirty="0"/>
              <a:t>the </a:t>
            </a:r>
            <a:r>
              <a:rPr lang="en-US" dirty="0" smtClean="0"/>
              <a:t>records </a:t>
            </a:r>
            <a:r>
              <a:rPr lang="en-US" dirty="0"/>
              <a:t>of the devices in the computer, allocates and deallocates devices to different processes </a:t>
            </a:r>
          </a:p>
          <a:p>
            <a:pPr lvl="0">
              <a:buFont typeface="Wingdings" panose="05000000000000000000" pitchFamily="2" charset="2"/>
              <a:buChar char="v"/>
            </a:pPr>
            <a:r>
              <a:rPr lang="en-US" dirty="0"/>
              <a:t>Decides which process can use which </a:t>
            </a:r>
            <a:r>
              <a:rPr lang="en-US" dirty="0" smtClean="0"/>
              <a:t>device and  </a:t>
            </a:r>
            <a:r>
              <a:rPr lang="en-US" dirty="0"/>
              <a:t>for how much time.</a:t>
            </a:r>
          </a:p>
          <a:p>
            <a:pPr lvl="0">
              <a:buFont typeface="Wingdings" panose="05000000000000000000" pitchFamily="2" charset="2"/>
              <a:buChar char="v"/>
            </a:pPr>
            <a:r>
              <a:rPr lang="en-US" dirty="0"/>
              <a:t>M</a:t>
            </a:r>
            <a:r>
              <a:rPr lang="en-US" dirty="0" smtClean="0"/>
              <a:t>akes </a:t>
            </a:r>
            <a:r>
              <a:rPr lang="en-US" dirty="0"/>
              <a:t>a record of all the activities taking place in the computer system. It has an account of all the information about the memory, resources, and errors etc.</a:t>
            </a:r>
          </a:p>
          <a:p>
            <a:endParaRPr lang="en-US" dirty="0"/>
          </a:p>
        </p:txBody>
      </p:sp>
    </p:spTree>
    <p:extLst>
      <p:ext uri="{BB962C8B-B14F-4D97-AF65-F5344CB8AC3E}">
        <p14:creationId xmlns:p14="http://schemas.microsoft.com/office/powerpoint/2010/main" val="4173072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Operating Systems</a:t>
            </a:r>
            <a:endParaRPr lang="en-US" dirty="0"/>
          </a:p>
        </p:txBody>
      </p:sp>
      <p:sp>
        <p:nvSpPr>
          <p:cNvPr id="3" name="Content Placeholder 2"/>
          <p:cNvSpPr>
            <a:spLocks noGrp="1"/>
          </p:cNvSpPr>
          <p:nvPr>
            <p:ph idx="1"/>
          </p:nvPr>
        </p:nvSpPr>
        <p:spPr/>
        <p:txBody>
          <a:bodyPr>
            <a:normAutofit fontScale="92500" lnSpcReduction="10000"/>
          </a:bodyPr>
          <a:lstStyle/>
          <a:p>
            <a:pPr lvl="0">
              <a:buFont typeface="Wingdings" panose="05000000000000000000" pitchFamily="2" charset="2"/>
              <a:buChar char="v"/>
            </a:pPr>
            <a:r>
              <a:rPr lang="en-US" dirty="0" smtClean="0"/>
              <a:t> </a:t>
            </a:r>
            <a:r>
              <a:rPr lang="en-US" dirty="0"/>
              <a:t>K</a:t>
            </a:r>
            <a:r>
              <a:rPr lang="en-US" dirty="0" smtClean="0"/>
              <a:t>eeps </a:t>
            </a:r>
            <a:r>
              <a:rPr lang="en-US" dirty="0"/>
              <a:t>the records of the status and locations of files in the </a:t>
            </a:r>
            <a:r>
              <a:rPr lang="en-US" dirty="0" smtClean="0"/>
              <a:t>computer</a:t>
            </a:r>
            <a:endParaRPr lang="en-US" dirty="0"/>
          </a:p>
          <a:p>
            <a:pPr lvl="0">
              <a:buFont typeface="Wingdings" panose="05000000000000000000" pitchFamily="2" charset="2"/>
              <a:buChar char="v"/>
            </a:pPr>
            <a:r>
              <a:rPr lang="en-US" dirty="0"/>
              <a:t>Allocates and deallocates resources in a computer</a:t>
            </a:r>
          </a:p>
          <a:p>
            <a:pPr lvl="0">
              <a:buFont typeface="Wingdings" panose="05000000000000000000" pitchFamily="2" charset="2"/>
              <a:buChar char="v"/>
            </a:pPr>
            <a:r>
              <a:rPr lang="en-US" dirty="0"/>
              <a:t>Operating systems ensure that CPU is properly utilized by making CPU as busy as possible.</a:t>
            </a:r>
          </a:p>
          <a:p>
            <a:pPr lvl="0">
              <a:buFont typeface="Wingdings" panose="05000000000000000000" pitchFamily="2" charset="2"/>
              <a:buChar char="v"/>
            </a:pPr>
            <a:r>
              <a:rPr lang="en-US" dirty="0"/>
              <a:t>When a system has multiple processes running, the operating system determines how and when each process uses the CPU through CPU scheduling. </a:t>
            </a:r>
          </a:p>
          <a:p>
            <a:pPr lvl="0">
              <a:buFont typeface="Wingdings" panose="05000000000000000000" pitchFamily="2" charset="2"/>
              <a:buChar char="v"/>
            </a:pPr>
            <a:r>
              <a:rPr lang="en-US" dirty="0" smtClean="0"/>
              <a:t>Makes </a:t>
            </a:r>
            <a:r>
              <a:rPr lang="en-US" dirty="0"/>
              <a:t>sure that </a:t>
            </a:r>
            <a:r>
              <a:rPr lang="en-US" dirty="0" smtClean="0"/>
              <a:t> </a:t>
            </a:r>
            <a:r>
              <a:rPr lang="en-US" dirty="0"/>
              <a:t>every devices in the systems </a:t>
            </a:r>
            <a:r>
              <a:rPr lang="en-US" dirty="0" smtClean="0"/>
              <a:t>get </a:t>
            </a:r>
            <a:r>
              <a:rPr lang="en-US" dirty="0"/>
              <a:t>a fair processor time. since every devices should have a chance of using processor</a:t>
            </a:r>
          </a:p>
          <a:p>
            <a:endParaRPr lang="en-US" dirty="0"/>
          </a:p>
        </p:txBody>
      </p:sp>
    </p:spTree>
    <p:extLst>
      <p:ext uri="{BB962C8B-B14F-4D97-AF65-F5344CB8AC3E}">
        <p14:creationId xmlns:p14="http://schemas.microsoft.com/office/powerpoint/2010/main" val="236677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Operating System</a:t>
            </a:r>
            <a:endParaRPr lang="en-US" dirty="0"/>
          </a:p>
        </p:txBody>
      </p:sp>
      <p:sp>
        <p:nvSpPr>
          <p:cNvPr id="3" name="Content Placeholder 2"/>
          <p:cNvSpPr>
            <a:spLocks noGrp="1"/>
          </p:cNvSpPr>
          <p:nvPr>
            <p:ph idx="1"/>
          </p:nvPr>
        </p:nvSpPr>
        <p:spPr/>
        <p:txBody>
          <a:bodyPr/>
          <a:lstStyle/>
          <a:p>
            <a:pPr marL="0" indent="0">
              <a:buNone/>
            </a:pPr>
            <a:r>
              <a:rPr lang="en-US" dirty="0"/>
              <a:t>Convenience</a:t>
            </a:r>
          </a:p>
          <a:p>
            <a:pPr lvl="0">
              <a:buFont typeface="Wingdings" panose="05000000000000000000" pitchFamily="2" charset="2"/>
              <a:buChar char="v"/>
            </a:pPr>
            <a:r>
              <a:rPr lang="en-US" dirty="0"/>
              <a:t>M</a:t>
            </a:r>
            <a:r>
              <a:rPr lang="en-US" dirty="0" smtClean="0"/>
              <a:t>akes </a:t>
            </a:r>
            <a:r>
              <a:rPr lang="en-US" dirty="0"/>
              <a:t>it easy (simple)  for  users to communicate with the computer</a:t>
            </a:r>
          </a:p>
          <a:p>
            <a:pPr marL="0" indent="0">
              <a:buNone/>
            </a:pPr>
            <a:r>
              <a:rPr lang="en-US" dirty="0"/>
              <a:t>Efficiency</a:t>
            </a:r>
          </a:p>
          <a:p>
            <a:pPr lvl="0">
              <a:buFont typeface="Wingdings" panose="05000000000000000000" pitchFamily="2" charset="2"/>
              <a:buChar char="v"/>
            </a:pPr>
            <a:r>
              <a:rPr lang="en-US" dirty="0" smtClean="0"/>
              <a:t>Provides </a:t>
            </a:r>
            <a:r>
              <a:rPr lang="en-US" dirty="0"/>
              <a:t>protection</a:t>
            </a:r>
          </a:p>
          <a:p>
            <a:pPr lvl="0">
              <a:buFont typeface="Wingdings" panose="05000000000000000000" pitchFamily="2" charset="2"/>
              <a:buChar char="v"/>
            </a:pPr>
            <a:r>
              <a:rPr lang="en-US" dirty="0"/>
              <a:t>Share limited or expensive resources</a:t>
            </a:r>
          </a:p>
          <a:p>
            <a:endParaRPr lang="en-US" dirty="0"/>
          </a:p>
        </p:txBody>
      </p:sp>
    </p:spTree>
    <p:extLst>
      <p:ext uri="{BB962C8B-B14F-4D97-AF65-F5344CB8AC3E}">
        <p14:creationId xmlns:p14="http://schemas.microsoft.com/office/powerpoint/2010/main" val="368237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Definition of Operating Systems</a:t>
            </a:r>
            <a:endParaRPr lang="en-US" dirty="0"/>
          </a:p>
        </p:txBody>
      </p:sp>
      <p:sp>
        <p:nvSpPr>
          <p:cNvPr id="3" name="Content Placeholder 2"/>
          <p:cNvSpPr>
            <a:spLocks noGrp="1"/>
          </p:cNvSpPr>
          <p:nvPr>
            <p:ph idx="1"/>
          </p:nvPr>
        </p:nvSpPr>
        <p:spPr/>
        <p:txBody>
          <a:bodyPr/>
          <a:lstStyle/>
          <a:p>
            <a:endParaRPr lang="en-US" dirty="0" smtClean="0"/>
          </a:p>
          <a:p>
            <a:pPr>
              <a:buFont typeface="Wingdings" panose="05000000000000000000" pitchFamily="2" charset="2"/>
              <a:buChar char="v"/>
            </a:pPr>
            <a:r>
              <a:rPr lang="en-US" dirty="0" smtClean="0">
                <a:latin typeface="Garamond" panose="02020404030301010803" pitchFamily="18" charset="0"/>
                <a:cs typeface="Times New Roman" panose="02020603050405020304" pitchFamily="18" charset="0"/>
              </a:rPr>
              <a:t>Operating System (OS)  is system software that </a:t>
            </a:r>
            <a:r>
              <a:rPr lang="en-US" dirty="0" smtClean="0">
                <a:latin typeface="Garamond" panose="02020404030301010803" pitchFamily="18" charset="0"/>
                <a:cs typeface="Times New Roman" panose="02020603050405020304" pitchFamily="18" charset="0"/>
              </a:rPr>
              <a:t>acts as </a:t>
            </a:r>
            <a:r>
              <a:rPr lang="en-US" dirty="0" smtClean="0">
                <a:latin typeface="Garamond" panose="02020404030301010803" pitchFamily="18" charset="0"/>
                <a:cs typeface="Times New Roman" panose="02020603050405020304" pitchFamily="18" charset="0"/>
              </a:rPr>
              <a:t> </a:t>
            </a:r>
            <a:r>
              <a:rPr lang="en-US" dirty="0" smtClean="0">
                <a:latin typeface="Garamond" panose="02020404030301010803" pitchFamily="18" charset="0"/>
                <a:cs typeface="Times New Roman" panose="02020603050405020304" pitchFamily="18" charset="0"/>
              </a:rPr>
              <a:t>an  interface(intermediary) between a computer user and computer hardware.</a:t>
            </a:r>
          </a:p>
          <a:p>
            <a:pPr>
              <a:buFont typeface="Wingdings" panose="05000000000000000000" pitchFamily="2" charset="2"/>
              <a:buChar char="v"/>
            </a:pPr>
            <a:r>
              <a:rPr lang="en-US" dirty="0">
                <a:latin typeface="Garamond" panose="02020404030301010803" pitchFamily="18" charset="0"/>
                <a:cs typeface="Times New Roman" panose="02020603050405020304" pitchFamily="18" charset="0"/>
              </a:rPr>
              <a:t>Operating systems </a:t>
            </a:r>
            <a:r>
              <a:rPr lang="en-US" dirty="0" smtClean="0">
                <a:latin typeface="Garamond" panose="02020404030301010803" pitchFamily="18" charset="0"/>
                <a:cs typeface="Times New Roman" panose="02020603050405020304" pitchFamily="18" charset="0"/>
              </a:rPr>
              <a:t> </a:t>
            </a:r>
            <a:r>
              <a:rPr lang="en-US" dirty="0">
                <a:latin typeface="Garamond" panose="02020404030301010803" pitchFamily="18" charset="0"/>
                <a:cs typeface="Times New Roman" panose="02020603050405020304" pitchFamily="18" charset="0"/>
              </a:rPr>
              <a:t>manages computer </a:t>
            </a:r>
            <a:r>
              <a:rPr lang="en-US" dirty="0" smtClean="0">
                <a:latin typeface="Garamond" panose="02020404030301010803" pitchFamily="18" charset="0"/>
                <a:cs typeface="Times New Roman" panose="02020603050405020304" pitchFamily="18" charset="0"/>
              </a:rPr>
              <a:t>hardware and  provides basis for application program such as word processor, compilers, text editors, spreadsheets etc..</a:t>
            </a:r>
            <a:endParaRPr lang="en-US"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48132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Garamond" panose="02020404030301010803" pitchFamily="18" charset="0"/>
                <a:cs typeface="Times New Roman" panose="02020603050405020304" pitchFamily="18" charset="0"/>
              </a:rPr>
              <a:t>Components of Operating systems</a:t>
            </a:r>
            <a:endParaRPr lang="en-US" dirty="0">
              <a:latin typeface="Garamond" panose="02020404030301010803"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000" b="1" dirty="0"/>
              <a:t>Process management</a:t>
            </a:r>
            <a:endParaRPr lang="en-US" sz="2000" dirty="0"/>
          </a:p>
          <a:p>
            <a:pPr marL="0" indent="0">
              <a:buNone/>
            </a:pPr>
            <a:r>
              <a:rPr lang="en-US" sz="2000" dirty="0"/>
              <a:t>A process is a program in executions by one or more threads. A program requires CPU time, memory, files and I/O to complete its task.</a:t>
            </a:r>
          </a:p>
          <a:p>
            <a:pPr marL="0" indent="0">
              <a:buNone/>
            </a:pPr>
            <a:r>
              <a:rPr lang="en-US" sz="2000" dirty="0"/>
              <a:t>Operating systems performs the following task in connection with process management</a:t>
            </a:r>
          </a:p>
          <a:p>
            <a:pPr lvl="0">
              <a:buFont typeface="Wingdings" panose="05000000000000000000" pitchFamily="2" charset="2"/>
              <a:buChar char="v"/>
            </a:pPr>
            <a:r>
              <a:rPr lang="en-US" sz="2000" dirty="0"/>
              <a:t>Process creation and deletion</a:t>
            </a:r>
          </a:p>
          <a:p>
            <a:pPr lvl="0">
              <a:buFont typeface="Wingdings" panose="05000000000000000000" pitchFamily="2" charset="2"/>
              <a:buChar char="v"/>
            </a:pPr>
            <a:r>
              <a:rPr lang="en-US" sz="2000" dirty="0"/>
              <a:t>Process suspension and resumption</a:t>
            </a:r>
          </a:p>
          <a:p>
            <a:pPr lvl="0">
              <a:buFont typeface="Wingdings" panose="05000000000000000000" pitchFamily="2" charset="2"/>
              <a:buChar char="v"/>
            </a:pPr>
            <a:r>
              <a:rPr lang="en-US" sz="2000" dirty="0"/>
              <a:t>Process synchronization</a:t>
            </a:r>
          </a:p>
          <a:p>
            <a:pPr lvl="0">
              <a:buFont typeface="Wingdings" panose="05000000000000000000" pitchFamily="2" charset="2"/>
              <a:buChar char="v"/>
            </a:pPr>
            <a:r>
              <a:rPr lang="en-US" sz="2000" dirty="0"/>
              <a:t>Process communication</a:t>
            </a:r>
          </a:p>
          <a:p>
            <a:pPr>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26006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File </a:t>
            </a:r>
            <a:r>
              <a:rPr lang="en-US" sz="4900" b="1" dirty="0" smtClean="0"/>
              <a:t>Management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a:t>
            </a:r>
            <a:r>
              <a:rPr lang="en-US" dirty="0"/>
              <a:t>file is a collection of related information defined by the creator. Files commonly represent programs, data objects and forms,</a:t>
            </a:r>
          </a:p>
          <a:p>
            <a:pPr marL="0" indent="0">
              <a:buNone/>
            </a:pPr>
            <a:r>
              <a:rPr lang="en-US" dirty="0"/>
              <a:t>The following activities are performed by operating systems in connection to file </a:t>
            </a:r>
            <a:r>
              <a:rPr lang="en-US" dirty="0" smtClean="0"/>
              <a:t>management:</a:t>
            </a:r>
            <a:endParaRPr lang="en-US" dirty="0"/>
          </a:p>
          <a:p>
            <a:pPr lvl="0">
              <a:buFont typeface="Wingdings" panose="05000000000000000000" pitchFamily="2" charset="2"/>
              <a:buChar char="v"/>
            </a:pPr>
            <a:r>
              <a:rPr lang="en-US" dirty="0"/>
              <a:t>File creation and Deletion</a:t>
            </a:r>
          </a:p>
          <a:p>
            <a:pPr lvl="0">
              <a:buFont typeface="Wingdings" panose="05000000000000000000" pitchFamily="2" charset="2"/>
              <a:buChar char="v"/>
            </a:pPr>
            <a:r>
              <a:rPr lang="en-US" dirty="0"/>
              <a:t>File backup on stable storage media</a:t>
            </a:r>
          </a:p>
          <a:p>
            <a:pPr lvl="0">
              <a:buFont typeface="Wingdings" panose="05000000000000000000" pitchFamily="2" charset="2"/>
              <a:buChar char="v"/>
            </a:pPr>
            <a:r>
              <a:rPr lang="en-US" dirty="0"/>
              <a:t>Mapping files into secondary storage</a:t>
            </a:r>
          </a:p>
          <a:p>
            <a:pPr lvl="0">
              <a:buFont typeface="Wingdings" panose="05000000000000000000" pitchFamily="2" charset="2"/>
              <a:buChar char="v"/>
            </a:pPr>
            <a:r>
              <a:rPr lang="en-US" dirty="0"/>
              <a:t>Files and directory manipulation</a:t>
            </a:r>
          </a:p>
          <a:p>
            <a:endParaRPr lang="en-US" dirty="0"/>
          </a:p>
        </p:txBody>
      </p:sp>
    </p:spTree>
    <p:extLst>
      <p:ext uri="{BB962C8B-B14F-4D97-AF65-F5344CB8AC3E}">
        <p14:creationId xmlns:p14="http://schemas.microsoft.com/office/powerpoint/2010/main" val="283821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Network </a:t>
            </a:r>
            <a:r>
              <a:rPr lang="en-US" b="1" dirty="0" smtClean="0"/>
              <a:t>Management</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Network management is  </a:t>
            </a:r>
            <a:r>
              <a:rPr lang="en-US" dirty="0"/>
              <a:t>a component that manages and administer computer network. It comprises </a:t>
            </a:r>
            <a:r>
              <a:rPr lang="en-US" dirty="0" smtClean="0"/>
              <a:t>of: </a:t>
            </a:r>
            <a:endParaRPr lang="en-US" dirty="0"/>
          </a:p>
          <a:p>
            <a:pPr lvl="0">
              <a:buFont typeface="Wingdings" panose="05000000000000000000" pitchFamily="2" charset="2"/>
              <a:buChar char="v"/>
            </a:pPr>
            <a:r>
              <a:rPr lang="en-US" dirty="0"/>
              <a:t>Faulty </a:t>
            </a:r>
            <a:r>
              <a:rPr lang="en-US" dirty="0" smtClean="0"/>
              <a:t>analysis( detection of errors)</a:t>
            </a:r>
            <a:endParaRPr lang="en-US" dirty="0"/>
          </a:p>
          <a:p>
            <a:pPr lvl="0">
              <a:buFont typeface="Wingdings" panose="05000000000000000000" pitchFamily="2" charset="2"/>
              <a:buChar char="v"/>
            </a:pPr>
            <a:r>
              <a:rPr lang="en-US" dirty="0"/>
              <a:t>Provision of network</a:t>
            </a:r>
          </a:p>
          <a:p>
            <a:pPr lvl="0">
              <a:buFont typeface="Wingdings" panose="05000000000000000000" pitchFamily="2" charset="2"/>
              <a:buChar char="v"/>
            </a:pPr>
            <a:r>
              <a:rPr lang="en-US" dirty="0"/>
              <a:t>Maintaining the quality of service </a:t>
            </a:r>
          </a:p>
          <a:p>
            <a:pPr lvl="0">
              <a:buFont typeface="Wingdings" panose="05000000000000000000" pitchFamily="2" charset="2"/>
              <a:buChar char="v"/>
            </a:pPr>
            <a:r>
              <a:rPr lang="en-US" dirty="0"/>
              <a:t>Performance management</a:t>
            </a:r>
          </a:p>
          <a:p>
            <a:pPr>
              <a:buFont typeface="Wingdings" panose="05000000000000000000" pitchFamily="2" charset="2"/>
              <a:buChar char="v"/>
            </a:pPr>
            <a:r>
              <a:rPr lang="en-US" dirty="0"/>
              <a:t>NB: Collection of computers / processors is known as distributed system.</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8229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Security / Protection </a:t>
            </a:r>
            <a:r>
              <a:rPr lang="en-US" sz="4900" b="1" dirty="0" smtClean="0"/>
              <a:t>Management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Security/Protection </a:t>
            </a:r>
            <a:r>
              <a:rPr lang="en-US" dirty="0"/>
              <a:t>refers to mechanism of controlling access to a program, process or users to both systems or users resources.</a:t>
            </a:r>
          </a:p>
          <a:p>
            <a:pPr>
              <a:buFont typeface="Wingdings" panose="05000000000000000000" pitchFamily="2" charset="2"/>
              <a:buChar char="v"/>
            </a:pPr>
            <a:r>
              <a:rPr lang="en-US" dirty="0"/>
              <a:t>Protection systems must</a:t>
            </a:r>
          </a:p>
          <a:p>
            <a:pPr lvl="0">
              <a:buFont typeface="Wingdings" panose="05000000000000000000" pitchFamily="2" charset="2"/>
              <a:buChar char="v"/>
            </a:pPr>
            <a:r>
              <a:rPr lang="en-US" dirty="0"/>
              <a:t>Distinguish between authorize and unauthorized users.</a:t>
            </a:r>
          </a:p>
          <a:p>
            <a:pPr lvl="0">
              <a:buFont typeface="Wingdings" panose="05000000000000000000" pitchFamily="2" charset="2"/>
              <a:buChar char="v"/>
            </a:pPr>
            <a:r>
              <a:rPr lang="en-US" dirty="0"/>
              <a:t>Provide a mean of enforcement</a:t>
            </a:r>
          </a:p>
          <a:p>
            <a:pPr>
              <a:buFont typeface="Wingdings" panose="05000000000000000000" pitchFamily="2" charset="2"/>
              <a:buChar char="v"/>
            </a:pPr>
            <a:r>
              <a:rPr lang="en-US" dirty="0"/>
              <a:t>Specify the control to be imposed</a:t>
            </a:r>
          </a:p>
        </p:txBody>
      </p:sp>
    </p:spTree>
    <p:extLst>
      <p:ext uri="{BB962C8B-B14F-4D97-AF65-F5344CB8AC3E}">
        <p14:creationId xmlns:p14="http://schemas.microsoft.com/office/powerpoint/2010/main" val="176344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Main </a:t>
            </a:r>
            <a:r>
              <a:rPr lang="en-US" b="1" dirty="0" smtClean="0"/>
              <a:t>Memory </a:t>
            </a:r>
            <a:r>
              <a:rPr lang="en-US" b="1" dirty="0"/>
              <a:t>M</a:t>
            </a:r>
            <a:r>
              <a:rPr lang="en-US" b="1" dirty="0" smtClean="0"/>
              <a:t>anagement</a:t>
            </a:r>
            <a:r>
              <a:rPr lang="en-US" dirty="0"/>
              <a:t/>
            </a:r>
            <a:br>
              <a:rPr lang="en-US" dirty="0"/>
            </a:b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sz="5700" dirty="0" smtClean="0">
                <a:latin typeface="Garamond" panose="02020404030301010803" pitchFamily="18" charset="0"/>
                <a:cs typeface="Times New Roman" panose="02020603050405020304" pitchFamily="18" charset="0"/>
              </a:rPr>
              <a:t>The </a:t>
            </a:r>
            <a:r>
              <a:rPr lang="en-US" sz="5700" dirty="0">
                <a:latin typeface="Garamond" panose="02020404030301010803" pitchFamily="18" charset="0"/>
                <a:cs typeface="Times New Roman" panose="02020603050405020304" pitchFamily="18" charset="0"/>
              </a:rPr>
              <a:t>main memory is defined has the vast arrays of bytes or words, each with its own memory address.</a:t>
            </a:r>
          </a:p>
          <a:p>
            <a:pPr marL="0" indent="0">
              <a:buNone/>
            </a:pPr>
            <a:r>
              <a:rPr lang="en-US" sz="5700" dirty="0">
                <a:latin typeface="Garamond" panose="02020404030301010803" pitchFamily="18" charset="0"/>
                <a:cs typeface="Times New Roman" panose="02020603050405020304" pitchFamily="18" charset="0"/>
              </a:rPr>
              <a:t>Memory management process is performed with the help of a series of reads and writes of a particular memory address.</a:t>
            </a:r>
          </a:p>
          <a:p>
            <a:pPr marL="0" indent="0">
              <a:buNone/>
            </a:pPr>
            <a:r>
              <a:rPr lang="en-US" sz="5700" dirty="0">
                <a:latin typeface="Garamond" panose="02020404030301010803" pitchFamily="18" charset="0"/>
                <a:cs typeface="Times New Roman" panose="02020603050405020304" pitchFamily="18" charset="0"/>
              </a:rPr>
              <a:t>Operating system performs the following functions in connection with memory management</a:t>
            </a:r>
            <a:r>
              <a:rPr lang="en-US" sz="5700" dirty="0" smtClean="0">
                <a:latin typeface="Garamond" panose="02020404030301010803" pitchFamily="18" charset="0"/>
                <a:cs typeface="Times New Roman" panose="02020603050405020304" pitchFamily="18" charset="0"/>
              </a:rPr>
              <a:t>.:</a:t>
            </a:r>
            <a:endParaRPr lang="en-US" sz="5700" dirty="0">
              <a:latin typeface="Garamond" panose="02020404030301010803" pitchFamily="18" charset="0"/>
              <a:cs typeface="Times New Roman" panose="02020603050405020304" pitchFamily="18" charset="0"/>
            </a:endParaRPr>
          </a:p>
          <a:p>
            <a:pPr lvl="0">
              <a:buFont typeface="Wingdings" panose="05000000000000000000" pitchFamily="2" charset="2"/>
              <a:buChar char="v"/>
            </a:pPr>
            <a:r>
              <a:rPr lang="en-US" sz="5700" dirty="0">
                <a:latin typeface="Garamond" panose="02020404030301010803" pitchFamily="18" charset="0"/>
                <a:cs typeface="Times New Roman" panose="02020603050405020304" pitchFamily="18" charset="0"/>
              </a:rPr>
              <a:t>Helps in memory allocation when the process request or demands</a:t>
            </a:r>
          </a:p>
          <a:p>
            <a:pPr lvl="0">
              <a:buFont typeface="Wingdings" panose="05000000000000000000" pitchFamily="2" charset="2"/>
              <a:buChar char="v"/>
            </a:pPr>
            <a:r>
              <a:rPr lang="en-US" sz="5700" dirty="0">
                <a:latin typeface="Garamond" panose="02020404030301010803" pitchFamily="18" charset="0"/>
                <a:cs typeface="Times New Roman" panose="02020603050405020304" pitchFamily="18" charset="0"/>
              </a:rPr>
              <a:t>Decides which processes to load when the memory space becomes available</a:t>
            </a:r>
          </a:p>
          <a:p>
            <a:pPr lvl="0">
              <a:buFont typeface="Wingdings" panose="05000000000000000000" pitchFamily="2" charset="2"/>
              <a:buChar char="v"/>
            </a:pPr>
            <a:r>
              <a:rPr lang="en-US" sz="5700" dirty="0">
                <a:latin typeface="Garamond" panose="02020404030301010803" pitchFamily="18" charset="0"/>
                <a:cs typeface="Times New Roman" panose="02020603050405020304" pitchFamily="18" charset="0"/>
              </a:rPr>
              <a:t>Keep track of parts of memory which is currently  being used and by whom</a:t>
            </a:r>
          </a:p>
          <a:p>
            <a:pPr lvl="0">
              <a:buFont typeface="Wingdings" panose="05000000000000000000" pitchFamily="2" charset="2"/>
              <a:buChar char="v"/>
            </a:pPr>
            <a:r>
              <a:rPr lang="en-US" sz="5700" dirty="0">
                <a:latin typeface="Garamond" panose="02020404030301010803" pitchFamily="18" charset="0"/>
                <a:cs typeface="Times New Roman" panose="02020603050405020304" pitchFamily="18" charset="0"/>
              </a:rPr>
              <a:t>Helps in memory deallocation for process that no longer need the memory or if the process is terminated.</a:t>
            </a:r>
          </a:p>
          <a:p>
            <a:endParaRPr lang="en-US" dirty="0"/>
          </a:p>
        </p:txBody>
      </p:sp>
    </p:spTree>
    <p:extLst>
      <p:ext uri="{BB962C8B-B14F-4D97-AF65-F5344CB8AC3E}">
        <p14:creationId xmlns:p14="http://schemas.microsoft.com/office/powerpoint/2010/main" val="25746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I/O </a:t>
            </a:r>
            <a:r>
              <a:rPr lang="en-US" sz="4900" b="1" dirty="0" smtClean="0"/>
              <a:t>System </a:t>
            </a:r>
            <a:r>
              <a:rPr lang="en-US" sz="4900" b="1" dirty="0"/>
              <a:t>M</a:t>
            </a:r>
            <a:r>
              <a:rPr lang="en-US" sz="4900" b="1" dirty="0" smtClean="0"/>
              <a:t>anagement</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Operating </a:t>
            </a:r>
            <a:r>
              <a:rPr lang="en-US" dirty="0"/>
              <a:t>system is responsible to hide the </a:t>
            </a:r>
            <a:r>
              <a:rPr lang="en-US" dirty="0" smtClean="0"/>
              <a:t>details </a:t>
            </a:r>
            <a:r>
              <a:rPr lang="en-US" dirty="0"/>
              <a:t>of hardware devices from users.</a:t>
            </a:r>
          </a:p>
          <a:p>
            <a:pPr marL="0" indent="0">
              <a:buNone/>
            </a:pPr>
            <a:r>
              <a:rPr lang="en-US" dirty="0"/>
              <a:t>There are various functions of Operating systems in connection with I/O </a:t>
            </a:r>
            <a:r>
              <a:rPr lang="en-US" dirty="0" smtClean="0"/>
              <a:t>management:</a:t>
            </a:r>
            <a:endParaRPr lang="en-US" dirty="0"/>
          </a:p>
          <a:p>
            <a:pPr lvl="0">
              <a:buFont typeface="Wingdings" panose="05000000000000000000" pitchFamily="2" charset="2"/>
              <a:buChar char="v"/>
            </a:pPr>
            <a:r>
              <a:rPr lang="en-US" dirty="0"/>
              <a:t>It offers a general device driver code</a:t>
            </a:r>
          </a:p>
          <a:p>
            <a:pPr lvl="0">
              <a:buFont typeface="Wingdings" panose="05000000000000000000" pitchFamily="2" charset="2"/>
              <a:buChar char="v"/>
            </a:pPr>
            <a:r>
              <a:rPr lang="en-US" dirty="0"/>
              <a:t>The I/O device management provides a buffer caching system.</a:t>
            </a:r>
          </a:p>
          <a:p>
            <a:pPr lvl="0">
              <a:buFont typeface="Wingdings" panose="05000000000000000000" pitchFamily="2" charset="2"/>
              <a:buChar char="v"/>
            </a:pPr>
            <a:r>
              <a:rPr lang="en-US" dirty="0"/>
              <a:t>It also provides the drives for specific hardware device.</a:t>
            </a:r>
          </a:p>
          <a:p>
            <a:endParaRPr lang="en-US" dirty="0"/>
          </a:p>
        </p:txBody>
      </p:sp>
    </p:spTree>
    <p:extLst>
      <p:ext uri="{BB962C8B-B14F-4D97-AF65-F5344CB8AC3E}">
        <p14:creationId xmlns:p14="http://schemas.microsoft.com/office/powerpoint/2010/main" val="4236148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605</TotalTime>
  <Words>1412</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Garamond</vt:lpstr>
      <vt:lpstr>Times New Roman</vt:lpstr>
      <vt:lpstr>Wingdings</vt:lpstr>
      <vt:lpstr>Organic</vt:lpstr>
      <vt:lpstr>  OPERATING SYSTEMS</vt:lpstr>
      <vt:lpstr>Introduction to Operating Systems</vt:lpstr>
      <vt:lpstr> Definition of Operating Systems</vt:lpstr>
      <vt:lpstr>Components of Operating systems</vt:lpstr>
      <vt:lpstr>File Management </vt:lpstr>
      <vt:lpstr>Network Management </vt:lpstr>
      <vt:lpstr>Security / Protection Management  </vt:lpstr>
      <vt:lpstr>Main Memory Management </vt:lpstr>
      <vt:lpstr>I/O System Management </vt:lpstr>
      <vt:lpstr>Command Interpreter System </vt:lpstr>
      <vt:lpstr>Secondary Storage Management</vt:lpstr>
      <vt:lpstr>Types of Operating Systems </vt:lpstr>
      <vt:lpstr>Advantages of Batch Operating Systems</vt:lpstr>
      <vt:lpstr>Disadvantages and Examples of Batch Operating Systems</vt:lpstr>
      <vt:lpstr>Real-Time Operating System</vt:lpstr>
      <vt:lpstr>Types of Real-Time Operating Systems</vt:lpstr>
      <vt:lpstr>Advantages of Real-Time Operating Systems</vt:lpstr>
      <vt:lpstr> Disadvantages of Real-Time Operating Systems </vt:lpstr>
      <vt:lpstr>Mobile Operating systems:</vt:lpstr>
      <vt:lpstr> Examples of Mobile Operating Systems </vt:lpstr>
      <vt:lpstr> Advantages and Disadvantages of Mobile Operating Systems </vt:lpstr>
      <vt:lpstr>Time Sharing Operating Systems</vt:lpstr>
      <vt:lpstr>Functions of Operating Systems </vt:lpstr>
      <vt:lpstr>Functions of Operating Systems</vt:lpstr>
      <vt:lpstr>Goals of Operating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144</cp:revision>
  <dcterms:created xsi:type="dcterms:W3CDTF">2022-01-09T10:18:50Z</dcterms:created>
  <dcterms:modified xsi:type="dcterms:W3CDTF">2022-01-14T14:16:00Z</dcterms:modified>
</cp:coreProperties>
</file>