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08769" y="5147661"/>
            <a:ext cx="21766463" cy="1831341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lnSpc>
                <a:spcPts val="21900"/>
              </a:lnSpc>
              <a:spcBef>
                <a:spcPts val="0"/>
              </a:spcBef>
              <a:defRPr sz="9800" b="1" spc="979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投影片標題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d Black (強調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" name="圓角矩形"/>
          <p:cNvSpPr>
            <a:spLocks noGrp="1"/>
          </p:cNvSpPr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blurRad="762000" dist="84195" dir="5400000" rotWithShape="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  <a:endParaRPr/>
          </a:p>
        </p:txBody>
      </p:sp>
      <p:sp>
        <p:nvSpPr>
          <p:cNvPr id="104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" name="圓角矩形"/>
          <p:cNvSpPr/>
          <p:nvPr/>
        </p:nvSpPr>
        <p:spPr>
          <a:xfrm>
            <a:off x="23351328" y="12751259"/>
            <a:ext cx="1567528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10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591716" y="12798091"/>
            <a:ext cx="681719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7" name="強調文字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465428" y="6911139"/>
            <a:ext cx="13082204" cy="111252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ct val="140000"/>
              </a:lnSpc>
              <a:spcBef>
                <a:spcPts val="0"/>
              </a:spcBef>
              <a:defRPr sz="8000" spc="239">
                <a:solidFill>
                  <a:srgbClr val="FFFFFF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lvl1pPr>
          </a:lstStyle>
          <a:p>
            <a:r>
              <a:t>強調文字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d Black (中文項目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" name="圓角矩形"/>
          <p:cNvSpPr>
            <a:spLocks noGrp="1"/>
          </p:cNvSpPr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blurRad="762000" dist="84195" dir="5400000" rotWithShape="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  <a:endParaRPr/>
          </a:p>
        </p:txBody>
      </p:sp>
      <p:sp>
        <p:nvSpPr>
          <p:cNvPr id="116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7" name="圓角矩形"/>
          <p:cNvSpPr/>
          <p:nvPr/>
        </p:nvSpPr>
        <p:spPr>
          <a:xfrm>
            <a:off x="23375373" y="12751259"/>
            <a:ext cx="1543482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591716" y="12798091"/>
            <a:ext cx="681719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9" name="文字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839474" y="6461886"/>
            <a:ext cx="18705052" cy="792228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83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文字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d Black (項目 + co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圓角矩形"/>
          <p:cNvSpPr>
            <a:spLocks noGrp="1"/>
          </p:cNvSpPr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blurRad="762000" dist="84195" dir="5400000" rotWithShape="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  <a:endParaRPr/>
          </a:p>
        </p:txBody>
      </p:sp>
      <p:sp>
        <p:nvSpPr>
          <p:cNvPr id="128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圓角矩形"/>
          <p:cNvSpPr/>
          <p:nvPr/>
        </p:nvSpPr>
        <p:spPr>
          <a:xfrm>
            <a:off x="23373488" y="12751259"/>
            <a:ext cx="1545368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591716" y="12798091"/>
            <a:ext cx="681719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1" name="文字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839474" y="4669809"/>
            <a:ext cx="18705052" cy="792228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83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文字</a:t>
            </a:r>
          </a:p>
        </p:txBody>
      </p:sp>
      <p:sp>
        <p:nvSpPr>
          <p:cNvPr id="132" name="main() {…"/>
          <p:cNvSpPr txBox="1">
            <a:spLocks noGrp="1"/>
          </p:cNvSpPr>
          <p:nvPr>
            <p:ph type="body" sz="quarter" idx="23"/>
          </p:nvPr>
        </p:nvSpPr>
        <p:spPr>
          <a:xfrm>
            <a:off x="2849772" y="6883706"/>
            <a:ext cx="18684456" cy="2082801"/>
          </a:xfrm>
          <a:prstGeom prst="rect">
            <a:avLst/>
          </a:prstGeom>
          <a:solidFill>
            <a:srgbClr val="FFFFFF">
              <a:alpha val="89084"/>
            </a:srgbClr>
          </a:solidFill>
          <a:effectLst>
            <a:outerShdw blurRad="381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>
            <a:spAutoFit/>
          </a:bodyPr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main() {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 is me.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d Black (Item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圓角矩形"/>
          <p:cNvSpPr>
            <a:spLocks noGrp="1"/>
          </p:cNvSpPr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blurRad="762000" dist="84195" dir="5400000" rotWithShape="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  <a:endParaRPr/>
          </a:p>
        </p:txBody>
      </p:sp>
      <p:sp>
        <p:nvSpPr>
          <p:cNvPr id="141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圓角矩形"/>
          <p:cNvSpPr/>
          <p:nvPr/>
        </p:nvSpPr>
        <p:spPr>
          <a:xfrm>
            <a:off x="23375142" y="12751259"/>
            <a:ext cx="1543714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1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591716" y="12798091"/>
            <a:ext cx="681719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4" name="圓角矩形"/>
          <p:cNvSpPr>
            <a:spLocks noGrp="1"/>
          </p:cNvSpPr>
          <p:nvPr>
            <p:ph type="body" sz="quarter" idx="22"/>
          </p:nvPr>
        </p:nvSpPr>
        <p:spPr>
          <a:xfrm>
            <a:off x="3234440" y="3372499"/>
            <a:ext cx="18390509" cy="1539584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600" spc="552">
                <a:solidFill>
                  <a:srgbClr val="21212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45" name="橢圓形"/>
          <p:cNvSpPr>
            <a:spLocks noGrp="1"/>
          </p:cNvSpPr>
          <p:nvPr>
            <p:ph type="body" sz="quarter" idx="23"/>
          </p:nvPr>
        </p:nvSpPr>
        <p:spPr>
          <a:xfrm>
            <a:off x="2251868" y="3372499"/>
            <a:ext cx="1543714" cy="1539583"/>
          </a:xfrm>
          <a:prstGeom prst="ellipse">
            <a:avLst/>
          </a:prstGeom>
          <a:solidFill>
            <a:schemeClr val="accent1">
              <a:lumOff val="13529"/>
            </a:schemeClr>
          </a:solidFill>
        </p:spPr>
        <p:txBody>
          <a:bodyPr lIns="50800" tIns="50800" rIns="50800" bIns="50800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4620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圓角矩形"/>
          <p:cNvSpPr>
            <a:spLocks noGrp="1"/>
          </p:cNvSpPr>
          <p:nvPr>
            <p:ph type="body" sz="quarter" idx="21"/>
          </p:nvPr>
        </p:nvSpPr>
        <p:spPr>
          <a:xfrm>
            <a:off x="1284110" y="791443"/>
            <a:ext cx="21815780" cy="1707130"/>
          </a:xfrm>
          <a:prstGeom prst="roundRect">
            <a:avLst>
              <a:gd name="adj" fmla="val 35140"/>
            </a:avLst>
          </a:prstGeom>
          <a:solidFill>
            <a:srgbClr val="FFFFFF"/>
          </a:solidFill>
          <a:effectLst>
            <a:outerShdw blurRad="762000" dist="84195" dir="5400000" rotWithShape="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1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  <a:endParaRPr/>
          </a:p>
        </p:txBody>
      </p:sp>
      <p:sp>
        <p:nvSpPr>
          <p:cNvPr id="154" name="圓角矩形"/>
          <p:cNvSpPr/>
          <p:nvPr/>
        </p:nvSpPr>
        <p:spPr>
          <a:xfrm>
            <a:off x="1284110" y="2869345"/>
            <a:ext cx="21815780" cy="11727172"/>
          </a:xfrm>
          <a:prstGeom prst="roundRect">
            <a:avLst>
              <a:gd name="adj" fmla="val 5014"/>
            </a:avLst>
          </a:prstGeom>
          <a:gradFill>
            <a:gsLst>
              <a:gs pos="0">
                <a:srgbClr val="3DC8FF"/>
              </a:gs>
              <a:gs pos="100000">
                <a:srgbClr val="328EF5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圓角矩形"/>
          <p:cNvSpPr/>
          <p:nvPr/>
        </p:nvSpPr>
        <p:spPr>
          <a:xfrm>
            <a:off x="23370350" y="12751259"/>
            <a:ext cx="1548505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15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624607" y="12798091"/>
            <a:ext cx="615936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d Blue (Item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4620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圓角矩形"/>
          <p:cNvSpPr>
            <a:spLocks noGrp="1"/>
          </p:cNvSpPr>
          <p:nvPr>
            <p:ph type="body" sz="quarter" idx="21"/>
          </p:nvPr>
        </p:nvSpPr>
        <p:spPr>
          <a:xfrm>
            <a:off x="1284110" y="791443"/>
            <a:ext cx="21815780" cy="1707130"/>
          </a:xfrm>
          <a:prstGeom prst="roundRect">
            <a:avLst>
              <a:gd name="adj" fmla="val 35140"/>
            </a:avLst>
          </a:prstGeom>
          <a:solidFill>
            <a:srgbClr val="FFFFFF"/>
          </a:solidFill>
          <a:effectLst>
            <a:outerShdw blurRad="762000" dist="84195" dir="5400000" rotWithShape="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1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  <a:endParaRPr/>
          </a:p>
        </p:txBody>
      </p:sp>
      <p:sp>
        <p:nvSpPr>
          <p:cNvPr id="165" name="圓角矩形"/>
          <p:cNvSpPr/>
          <p:nvPr/>
        </p:nvSpPr>
        <p:spPr>
          <a:xfrm>
            <a:off x="1284110" y="2869345"/>
            <a:ext cx="21815780" cy="11727172"/>
          </a:xfrm>
          <a:prstGeom prst="roundRect">
            <a:avLst>
              <a:gd name="adj" fmla="val 5014"/>
            </a:avLst>
          </a:prstGeom>
          <a:gradFill>
            <a:gsLst>
              <a:gs pos="0">
                <a:srgbClr val="3DC8FF"/>
              </a:gs>
              <a:gs pos="100000">
                <a:srgbClr val="328EF5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圓角矩形"/>
          <p:cNvSpPr/>
          <p:nvPr/>
        </p:nvSpPr>
        <p:spPr>
          <a:xfrm>
            <a:off x="23369030" y="12751259"/>
            <a:ext cx="1549825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16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624607" y="12798091"/>
            <a:ext cx="615936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文字"/>
          <p:cNvSpPr txBox="1">
            <a:spLocks noGrp="1"/>
          </p:cNvSpPr>
          <p:nvPr>
            <p:ph type="body" sz="quarter" idx="22"/>
          </p:nvPr>
        </p:nvSpPr>
        <p:spPr>
          <a:xfrm>
            <a:off x="2839474" y="6424929"/>
            <a:ext cx="18705052" cy="86614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/>
          <a:p>
            <a:pPr marL="838200" indent="-838200" defTabSz="457200">
              <a:lnSpc>
                <a:spcPct val="140000"/>
              </a:lnSpc>
              <a:spcBef>
                <a:spcPts val="0"/>
              </a:spcBef>
              <a:buSzPct val="125000"/>
              <a:buChar char="•"/>
              <a:defRPr sz="6000" spc="360">
                <a:solidFill>
                  <a:srgbClr val="FFFFFF"/>
                </a:solidFill>
                <a:effectLst>
                  <a:outerShdw blurRad="12700" dist="25400" dir="18900000" rotWithShape="0">
                    <a:srgbClr val="000000"/>
                  </a:outerShdw>
                </a:effectLst>
                <a:latin typeface="Heiti TC Light"/>
                <a:ea typeface="Heiti TC Light"/>
                <a:cs typeface="Heiti TC Light"/>
                <a:sym typeface="Heiti TC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d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4620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圓角矩形"/>
          <p:cNvSpPr/>
          <p:nvPr/>
        </p:nvSpPr>
        <p:spPr>
          <a:xfrm>
            <a:off x="883136" y="2229315"/>
            <a:ext cx="22617728" cy="13062198"/>
          </a:xfrm>
          <a:prstGeom prst="roundRect">
            <a:avLst>
              <a:gd name="adj" fmla="val 4502"/>
            </a:avLst>
          </a:prstGeom>
          <a:gradFill>
            <a:gsLst>
              <a:gs pos="0">
                <a:srgbClr val="3DC8FF"/>
              </a:gs>
              <a:gs pos="100000">
                <a:srgbClr val="328EF5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7" name="圓角矩形"/>
          <p:cNvSpPr>
            <a:spLocks noGrp="1"/>
          </p:cNvSpPr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blurRad="762000" dist="84195" dir="5400000" rotWithShape="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  <a:endParaRPr/>
          </a:p>
        </p:txBody>
      </p:sp>
      <p:sp>
        <p:nvSpPr>
          <p:cNvPr id="178" name="圓角矩形"/>
          <p:cNvSpPr/>
          <p:nvPr/>
        </p:nvSpPr>
        <p:spPr>
          <a:xfrm>
            <a:off x="883136" y="2229315"/>
            <a:ext cx="22617728" cy="13062198"/>
          </a:xfrm>
          <a:prstGeom prst="roundRect">
            <a:avLst>
              <a:gd name="adj" fmla="val 4502"/>
            </a:avLst>
          </a:prstGeom>
          <a:solidFill>
            <a:srgbClr val="FFFFFF">
              <a:alpha val="50000"/>
            </a:srgbClr>
          </a:soli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圓角矩形"/>
          <p:cNvSpPr/>
          <p:nvPr/>
        </p:nvSpPr>
        <p:spPr>
          <a:xfrm>
            <a:off x="23412195" y="13035455"/>
            <a:ext cx="1220946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18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714701" y="13082287"/>
            <a:ext cx="615935" cy="459741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d Light Blue (中文項目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4620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圓角矩形"/>
          <p:cNvSpPr/>
          <p:nvPr/>
        </p:nvSpPr>
        <p:spPr>
          <a:xfrm>
            <a:off x="883136" y="2229315"/>
            <a:ext cx="22617728" cy="13062198"/>
          </a:xfrm>
          <a:prstGeom prst="roundRect">
            <a:avLst>
              <a:gd name="adj" fmla="val 4502"/>
            </a:avLst>
          </a:prstGeom>
          <a:gradFill>
            <a:gsLst>
              <a:gs pos="0">
                <a:srgbClr val="3DC8FF"/>
              </a:gs>
              <a:gs pos="100000">
                <a:srgbClr val="328EF5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9" name="圓角矩形"/>
          <p:cNvSpPr>
            <a:spLocks noGrp="1"/>
          </p:cNvSpPr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blurRad="762000" dist="84195" dir="5400000" rotWithShape="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  <a:endParaRPr/>
          </a:p>
        </p:txBody>
      </p:sp>
      <p:sp>
        <p:nvSpPr>
          <p:cNvPr id="190" name="圓角矩形"/>
          <p:cNvSpPr/>
          <p:nvPr/>
        </p:nvSpPr>
        <p:spPr>
          <a:xfrm>
            <a:off x="883136" y="2229315"/>
            <a:ext cx="22617728" cy="13062198"/>
          </a:xfrm>
          <a:prstGeom prst="roundRect">
            <a:avLst>
              <a:gd name="adj" fmla="val 4502"/>
            </a:avLst>
          </a:prstGeom>
          <a:solidFill>
            <a:srgbClr val="FFFFFF">
              <a:alpha val="50000"/>
            </a:srgbClr>
          </a:soli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圓角矩形"/>
          <p:cNvSpPr/>
          <p:nvPr/>
        </p:nvSpPr>
        <p:spPr>
          <a:xfrm>
            <a:off x="23412195" y="13035455"/>
            <a:ext cx="1220946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19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714701" y="13082287"/>
            <a:ext cx="615935" cy="459741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3" name="文字"/>
          <p:cNvSpPr txBox="1">
            <a:spLocks noGrp="1"/>
          </p:cNvSpPr>
          <p:nvPr>
            <p:ph type="body" sz="quarter" idx="22"/>
          </p:nvPr>
        </p:nvSpPr>
        <p:spPr>
          <a:xfrm>
            <a:off x="2839474" y="6971656"/>
            <a:ext cx="18705052" cy="792228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/>
          <a:p>
            <a:pPr marL="83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324">
                <a:solidFill>
                  <a:srgbClr val="212121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感謝聆聽！"/>
          <p:cNvSpPr txBox="1"/>
          <p:nvPr/>
        </p:nvSpPr>
        <p:spPr>
          <a:xfrm>
            <a:off x="7961524" y="5324474"/>
            <a:ext cx="7872448" cy="183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lnSpc>
                <a:spcPts val="21900"/>
              </a:lnSpc>
              <a:defRPr sz="9800" spc="979">
                <a:solidFill>
                  <a:srgbClr val="FFFFFF"/>
                </a:solidFill>
              </a:defRPr>
            </a:lvl1pPr>
          </a:lstStyle>
          <a:p>
            <a:r>
              <a:t>感謝聆聽！</a:t>
            </a:r>
          </a:p>
        </p:txBody>
      </p:sp>
      <p:sp>
        <p:nvSpPr>
          <p:cNvPr id="20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pag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圓角矩形"/>
          <p:cNvSpPr/>
          <p:nvPr/>
        </p:nvSpPr>
        <p:spPr>
          <a:xfrm>
            <a:off x="-220608" y="13071812"/>
            <a:ext cx="1229367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6108" y="13118645"/>
            <a:ext cx="615935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pag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圓角矩形"/>
          <p:cNvSpPr/>
          <p:nvPr/>
        </p:nvSpPr>
        <p:spPr>
          <a:xfrm>
            <a:off x="23432882" y="13062785"/>
            <a:ext cx="1485974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3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624607" y="13109619"/>
            <a:ext cx="615936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" name="圓角矩形"/>
          <p:cNvSpPr>
            <a:spLocks noGrp="1"/>
          </p:cNvSpPr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blurRad="762000" dist="84195" dir="5400000" rotWithShape="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  <a:endParaRPr/>
          </a:p>
        </p:txBody>
      </p:sp>
      <p:sp>
        <p:nvSpPr>
          <p:cNvPr id="41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87449"/>
                </a:srgbClr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" name="圓角矩形"/>
          <p:cNvSpPr/>
          <p:nvPr/>
        </p:nvSpPr>
        <p:spPr>
          <a:xfrm>
            <a:off x="23412195" y="13035455"/>
            <a:ext cx="1220946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681808" y="13082287"/>
            <a:ext cx="681719" cy="459741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圓角矩形"/>
          <p:cNvSpPr/>
          <p:nvPr/>
        </p:nvSpPr>
        <p:spPr>
          <a:xfrm>
            <a:off x="876851" y="598549"/>
            <a:ext cx="22630298" cy="12518902"/>
          </a:xfrm>
          <a:prstGeom prst="roundRect">
            <a:avLst>
              <a:gd name="adj" fmla="val 65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" name="圓角矩形"/>
          <p:cNvSpPr/>
          <p:nvPr/>
        </p:nvSpPr>
        <p:spPr>
          <a:xfrm>
            <a:off x="23450393" y="12751259"/>
            <a:ext cx="1468462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642318" y="12798092"/>
            <a:ext cx="580514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_black (中文段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圓角矩形"/>
          <p:cNvSpPr/>
          <p:nvPr/>
        </p:nvSpPr>
        <p:spPr>
          <a:xfrm>
            <a:off x="876851" y="598549"/>
            <a:ext cx="22630298" cy="12518902"/>
          </a:xfrm>
          <a:prstGeom prst="roundRect">
            <a:avLst>
              <a:gd name="adj" fmla="val 65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" name="圓角矩形"/>
          <p:cNvSpPr/>
          <p:nvPr/>
        </p:nvSpPr>
        <p:spPr>
          <a:xfrm>
            <a:off x="23412764" y="12751259"/>
            <a:ext cx="1506091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6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629618" y="12798092"/>
            <a:ext cx="580514" cy="459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【】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839474" y="3710902"/>
            <a:ext cx="18705052" cy="111252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ct val="120000"/>
              </a:lnSpc>
              <a:spcBef>
                <a:spcPts val="0"/>
              </a:spcBef>
              <a:defRPr sz="10000" spc="600">
                <a:solidFill>
                  <a:srgbClr val="FFFFFF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lvl1pPr>
          </a:lstStyle>
          <a:p>
            <a:r>
              <a:t>輸入標題</a:t>
            </a:r>
          </a:p>
        </p:txBody>
      </p:sp>
      <p:sp>
        <p:nvSpPr>
          <p:cNvPr id="63" name="輸入文字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839474" y="5256510"/>
            <a:ext cx="18705052" cy="86614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ct val="140000"/>
              </a:lnSpc>
              <a:spcBef>
                <a:spcPts val="0"/>
              </a:spcBef>
              <a:defRPr sz="6000" spc="36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輸入文字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_black (中文項目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"/>
          <p:cNvSpPr/>
          <p:nvPr/>
        </p:nvSpPr>
        <p:spPr>
          <a:xfrm>
            <a:off x="876851" y="598549"/>
            <a:ext cx="22630298" cy="12518902"/>
          </a:xfrm>
          <a:prstGeom prst="roundRect">
            <a:avLst>
              <a:gd name="adj" fmla="val 65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" name="圓角矩形"/>
          <p:cNvSpPr/>
          <p:nvPr/>
        </p:nvSpPr>
        <p:spPr>
          <a:xfrm>
            <a:off x="23497299" y="12751259"/>
            <a:ext cx="1421557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7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642318" y="12798091"/>
            <a:ext cx="580514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【】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839474" y="1963593"/>
            <a:ext cx="18705052" cy="111252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ct val="120000"/>
              </a:lnSpc>
              <a:spcBef>
                <a:spcPts val="0"/>
              </a:spcBef>
              <a:defRPr sz="10000" spc="600">
                <a:solidFill>
                  <a:srgbClr val="FFFFFF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lvl1pPr>
          </a:lstStyle>
          <a:p>
            <a:r>
              <a:t>輸入標題</a:t>
            </a:r>
          </a:p>
        </p:txBody>
      </p:sp>
      <p:sp>
        <p:nvSpPr>
          <p:cNvPr id="74" name="輸入文字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839474" y="6424929"/>
            <a:ext cx="18705052" cy="86614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838200" indent="-838200" defTabSz="457200">
              <a:lnSpc>
                <a:spcPct val="140000"/>
              </a:lnSpc>
              <a:spcBef>
                <a:spcPts val="0"/>
              </a:spcBef>
              <a:buSzPct val="125000"/>
              <a:buChar char="•"/>
              <a:defRPr sz="6000" spc="36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輸入文字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_black (強調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圓角矩形"/>
          <p:cNvSpPr/>
          <p:nvPr/>
        </p:nvSpPr>
        <p:spPr>
          <a:xfrm>
            <a:off x="876851" y="598549"/>
            <a:ext cx="22630298" cy="12518902"/>
          </a:xfrm>
          <a:prstGeom prst="roundRect">
            <a:avLst>
              <a:gd name="adj" fmla="val 65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" name="圓角矩形"/>
          <p:cNvSpPr/>
          <p:nvPr/>
        </p:nvSpPr>
        <p:spPr>
          <a:xfrm>
            <a:off x="23454656" y="12751259"/>
            <a:ext cx="1464199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8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642318" y="12798092"/>
            <a:ext cx="580514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4" name="強調文字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650898" y="6301739"/>
            <a:ext cx="13082204" cy="111252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ct val="140000"/>
              </a:lnSpc>
              <a:spcBef>
                <a:spcPts val="0"/>
              </a:spcBef>
              <a:defRPr sz="8000" spc="239">
                <a:solidFill>
                  <a:srgbClr val="FFFFFF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lvl1pPr>
          </a:lstStyle>
          <a:p>
            <a:r>
              <a:t>強調文字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2" name="圓角矩形"/>
          <p:cNvSpPr>
            <a:spLocks noGrp="1"/>
          </p:cNvSpPr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blurRad="762000" dist="84195" dir="5400000" rotWithShape="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  <a:endParaRPr/>
          </a:p>
        </p:txBody>
      </p:sp>
      <p:sp>
        <p:nvSpPr>
          <p:cNvPr id="93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blurRad="635000" dist="84195" dir="5400000" rotWithShape="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" name="圓角矩形"/>
          <p:cNvSpPr/>
          <p:nvPr/>
        </p:nvSpPr>
        <p:spPr>
          <a:xfrm>
            <a:off x="23372246" y="12751259"/>
            <a:ext cx="1546609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431800" dist="120923" dir="5400000" rotWithShape="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  <a:endParaRPr/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591716" y="12798091"/>
            <a:ext cx="681719" cy="4597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81503" y="-47644"/>
            <a:ext cx="24547006" cy="13811288"/>
          </a:xfrm>
          <a:prstGeom prst="rect">
            <a:avLst/>
          </a:prstGeom>
          <a:gradFill>
            <a:gsLst>
              <a:gs pos="21204">
                <a:srgbClr val="005493"/>
              </a:gs>
              <a:gs pos="77000">
                <a:srgbClr val="011993"/>
              </a:gs>
            </a:gsLst>
            <a:path>
              <a:fillToRect l="29136" t="99561" r="70863" b="43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© 2020 - Ric Huang ALL RIGHTS RESERVED"/>
          <p:cNvSpPr txBox="1"/>
          <p:nvPr/>
        </p:nvSpPr>
        <p:spPr>
          <a:xfrm>
            <a:off x="1466630" y="12328667"/>
            <a:ext cx="60538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1800" b="0" spc="258"/>
            </a:lvl1pPr>
          </a:lstStyle>
          <a:p>
            <a:r>
              <a:t>© 2020 - Ric Huang ALL RIGHTS RESERVED</a:t>
            </a:r>
          </a:p>
        </p:txBody>
      </p:sp>
      <p:sp>
        <p:nvSpPr>
          <p:cNvPr id="4" name="Ric Huang / NTUEE"/>
          <p:cNvSpPr txBox="1"/>
          <p:nvPr/>
        </p:nvSpPr>
        <p:spPr>
          <a:xfrm>
            <a:off x="1357817" y="11286982"/>
            <a:ext cx="51353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lnSpc>
                <a:spcPts val="15000"/>
              </a:lnSpc>
              <a:defRPr sz="4000" b="0" spc="79">
                <a:solidFill>
                  <a:srgbClr val="FFFFFF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Ric Huang / NTUEE </a:t>
            </a:r>
          </a:p>
        </p:txBody>
      </p:sp>
      <p:sp>
        <p:nvSpPr>
          <p:cNvPr id="5" name="(EE 3035) Web Programming"/>
          <p:cNvSpPr txBox="1"/>
          <p:nvPr/>
        </p:nvSpPr>
        <p:spPr>
          <a:xfrm>
            <a:off x="13994195" y="11286982"/>
            <a:ext cx="91358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4000" b="0" spc="119">
                <a:solidFill>
                  <a:srgbClr val="FFFFFF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(EE 3035) Web Programming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122491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122491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74306" y="12948722"/>
            <a:ext cx="615936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914171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828342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742514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656684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0857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5485028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6399199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7313370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nt.design/components/input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nt.design/components/input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t.design/components/input/" TargetMode="External"/><Relationship Id="rId2" Type="http://schemas.openxmlformats.org/officeDocument/2006/relationships/hyperlink" Target="https://ant.design/components/tab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t.design/components/input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nt.design/components/tabs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nt.design/components/form/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13456/modern-graphql-tutorial?fbclid=IwAR3qAopoukGCv_Sx3clS05svCL5icno-EeFWS01i5E-Tm-Kb8Rp1eIZGuf4" TargetMode="Externa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10. From 1x1 to MxM Web App"/>
          <p:cNvSpPr txBox="1">
            <a:spLocks noGrp="1"/>
          </p:cNvSpPr>
          <p:nvPr>
            <p:ph type="body" idx="21"/>
          </p:nvPr>
        </p:nvSpPr>
        <p:spPr>
          <a:xfrm>
            <a:off x="1175212" y="2881296"/>
            <a:ext cx="20812605" cy="1437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1270000" indent="-1270000" algn="ctr">
              <a:lnSpc>
                <a:spcPts val="20700"/>
              </a:lnSpc>
              <a:defRPr sz="8800" spc="704"/>
            </a:lvl1pPr>
          </a:lstStyle>
          <a:p>
            <a:r>
              <a:t>10. From 1x1 to MxM Web App</a:t>
            </a:r>
          </a:p>
        </p:txBody>
      </p:sp>
      <p:grpSp>
        <p:nvGrpSpPr>
          <p:cNvPr id="213" name="群組"/>
          <p:cNvGrpSpPr/>
          <p:nvPr/>
        </p:nvGrpSpPr>
        <p:grpSpPr>
          <a:xfrm>
            <a:off x="3812422" y="5770959"/>
            <a:ext cx="6096001" cy="4064001"/>
            <a:chOff x="0" y="0"/>
            <a:chExt cx="6096000" cy="4064000"/>
          </a:xfrm>
        </p:grpSpPr>
        <p:sp>
          <p:nvSpPr>
            <p:cNvPr id="211" name="矩形"/>
            <p:cNvSpPr/>
            <p:nvPr/>
          </p:nvSpPr>
          <p:spPr>
            <a:xfrm>
              <a:off x="0" y="0"/>
              <a:ext cx="6096000" cy="4064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212" name="影像" descr="影像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096000" cy="406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4" name="影像" descr="影像"/>
          <p:cNvPicPr>
            <a:picLocks noChangeAspect="1"/>
          </p:cNvPicPr>
          <p:nvPr/>
        </p:nvPicPr>
        <p:blipFill>
          <a:blip r:embed="rId3">
            <a:extLst/>
          </a:blip>
          <a:srcRect t="16402" b="16402"/>
          <a:stretch>
            <a:fillRect/>
          </a:stretch>
        </p:blipFill>
        <p:spPr>
          <a:xfrm>
            <a:off x="10850974" y="5718770"/>
            <a:ext cx="11028676" cy="4168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rontend Design。App.js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Frontend Design。App.js</a:t>
            </a:r>
          </a:p>
        </p:txBody>
      </p:sp>
      <p:sp>
        <p:nvSpPr>
          <p:cNvPr id="30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03" name="先把上個 lecture note 的 App.css 拿過來用 (放在 src 底下)，然後開始改寫 App.js…"/>
          <p:cNvSpPr txBox="1">
            <a:spLocks noGrp="1"/>
          </p:cNvSpPr>
          <p:nvPr>
            <p:ph type="body" idx="22"/>
          </p:nvPr>
        </p:nvSpPr>
        <p:spPr>
          <a:xfrm>
            <a:off x="2893661" y="2942296"/>
            <a:ext cx="11318651" cy="31635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lnSpc>
                <a:spcPct val="120000"/>
              </a:lnSpc>
              <a:defRPr sz="4800" spc="288"/>
            </a:lvl1pPr>
            <a:lvl2pPr marL="1473200" indent="-838200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sz="480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2pPr>
          </a:lstStyle>
          <a:p>
            <a:r>
              <a:t>先把上個 lecture note 的 App.css 拿過來用 (放在 src 底下)，然後開始改寫 App.js</a:t>
            </a:r>
          </a:p>
          <a:p>
            <a:pPr lvl="1"/>
            <a:r>
              <a:t>What are the state variables?</a:t>
            </a:r>
          </a:p>
        </p:txBody>
      </p:sp>
      <p:sp>
        <p:nvSpPr>
          <p:cNvPr id="304" name="import &quot;./App.css&quot;;…"/>
          <p:cNvSpPr txBox="1">
            <a:spLocks noGrp="1"/>
          </p:cNvSpPr>
          <p:nvPr>
            <p:ph type="body" idx="23"/>
          </p:nvPr>
        </p:nvSpPr>
        <p:spPr>
          <a:xfrm>
            <a:off x="3552557" y="6430800"/>
            <a:ext cx="17046934" cy="71120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import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"./App.css"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import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 </a:t>
            </a:r>
            <a:r>
              <a:rPr dirty="0" err="1"/>
              <a:t>useState</a:t>
            </a:r>
            <a:r>
              <a:rPr dirty="0"/>
              <a:t>, </a:t>
            </a:r>
            <a:r>
              <a:rPr dirty="0" err="1"/>
              <a:t>useEffect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 from </a:t>
            </a:r>
            <a:r>
              <a:rPr dirty="0">
                <a:solidFill>
                  <a:srgbClr val="C33720"/>
                </a:solidFill>
              </a:rPr>
              <a:t>"react"</a:t>
            </a:r>
            <a:r>
              <a:rPr dirty="0"/>
              <a:t>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const</a:t>
            </a:r>
            <a:r>
              <a:rPr dirty="0"/>
              <a:t> App = () =&gt; </a:t>
            </a:r>
            <a:r>
              <a:rPr dirty="0"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CD7923"/>
                </a:solidFill>
              </a:rPr>
              <a:t>const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[</a:t>
            </a:r>
            <a:r>
              <a:rPr dirty="0" err="1"/>
              <a:t>signedIn</a:t>
            </a:r>
            <a:r>
              <a:rPr dirty="0"/>
              <a:t>, </a:t>
            </a:r>
            <a:r>
              <a:rPr dirty="0" err="1"/>
              <a:t>setSignedIn</a:t>
            </a:r>
            <a:r>
              <a:rPr dirty="0">
                <a:solidFill>
                  <a:srgbClr val="33BBC8"/>
                </a:solidFill>
              </a:rPr>
              <a:t>]</a:t>
            </a:r>
            <a:r>
              <a:rPr dirty="0"/>
              <a:t> = </a:t>
            </a:r>
            <a:r>
              <a:rPr dirty="0" err="1"/>
              <a:t>useState</a:t>
            </a:r>
            <a:r>
              <a:rPr dirty="0"/>
              <a:t>(</a:t>
            </a:r>
            <a:r>
              <a:rPr dirty="0">
                <a:solidFill>
                  <a:srgbClr val="C33720"/>
                </a:solidFill>
              </a:rPr>
              <a:t>false</a:t>
            </a:r>
            <a:r>
              <a:rPr dirty="0"/>
              <a:t>);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CD7923"/>
                </a:solidFill>
              </a:rPr>
              <a:t>const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[</a:t>
            </a:r>
            <a:r>
              <a:rPr dirty="0"/>
              <a:t>me, </a:t>
            </a:r>
            <a:r>
              <a:rPr dirty="0" err="1"/>
              <a:t>setMe</a:t>
            </a:r>
            <a:r>
              <a:rPr dirty="0">
                <a:solidFill>
                  <a:srgbClr val="33BBC8"/>
                </a:solidFill>
              </a:rPr>
              <a:t>]</a:t>
            </a:r>
            <a:r>
              <a:rPr dirty="0"/>
              <a:t> = </a:t>
            </a:r>
            <a:r>
              <a:rPr dirty="0" err="1"/>
              <a:t>useState</a:t>
            </a:r>
            <a:r>
              <a:rPr dirty="0"/>
              <a:t>(</a:t>
            </a:r>
            <a:r>
              <a:rPr dirty="0">
                <a:solidFill>
                  <a:srgbClr val="C33720"/>
                </a:solidFill>
              </a:rPr>
              <a:t>""</a:t>
            </a:r>
            <a:r>
              <a:rPr dirty="0"/>
              <a:t>);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CD792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(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&lt;div </a:t>
            </a:r>
            <a:r>
              <a:rPr dirty="0" err="1"/>
              <a:t>className</a:t>
            </a:r>
            <a:r>
              <a:rPr dirty="0"/>
              <a:t>=</a:t>
            </a:r>
            <a:r>
              <a:rPr dirty="0">
                <a:solidFill>
                  <a:srgbClr val="C33720"/>
                </a:solidFill>
              </a:rPr>
              <a:t>"App"</a:t>
            </a:r>
            <a:r>
              <a:rPr dirty="0"/>
              <a:t>&gt;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 err="1"/>
              <a:t>signedIn</a:t>
            </a:r>
            <a:r>
              <a:rPr dirty="0"/>
              <a:t>? (&lt;</a:t>
            </a:r>
            <a:r>
              <a:rPr dirty="0" err="1"/>
              <a:t>ChatRoom</a:t>
            </a:r>
            <a:r>
              <a:rPr dirty="0"/>
              <a:t> /&gt;) : (&lt;</a:t>
            </a:r>
            <a:r>
              <a:rPr dirty="0" err="1"/>
              <a:t>SignIn</a:t>
            </a:r>
            <a:r>
              <a:rPr dirty="0"/>
              <a:t> /&gt;)</a:t>
            </a:r>
            <a:r>
              <a:rPr dirty="0"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&lt;/div&gt;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);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CD792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export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default</a:t>
            </a:r>
            <a:r>
              <a:rPr dirty="0">
                <a:solidFill>
                  <a:srgbClr val="000000"/>
                </a:solidFill>
              </a:rPr>
              <a:t> App;</a:t>
            </a:r>
          </a:p>
        </p:txBody>
      </p:sp>
      <p:sp>
        <p:nvSpPr>
          <p:cNvPr id="305" name="圓角矩形"/>
          <p:cNvSpPr/>
          <p:nvPr/>
        </p:nvSpPr>
        <p:spPr>
          <a:xfrm>
            <a:off x="15215230" y="2076934"/>
            <a:ext cx="7502536" cy="4003152"/>
          </a:xfrm>
          <a:prstGeom prst="roundRect">
            <a:avLst>
              <a:gd name="adj" fmla="val 14026"/>
            </a:avLst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312" name="群組"/>
          <p:cNvGrpSpPr/>
          <p:nvPr/>
        </p:nvGrpSpPr>
        <p:grpSpPr>
          <a:xfrm>
            <a:off x="15656870" y="2691466"/>
            <a:ext cx="6647437" cy="2710588"/>
            <a:chOff x="0" y="0"/>
            <a:chExt cx="6647435" cy="2710586"/>
          </a:xfrm>
        </p:grpSpPr>
        <p:sp>
          <p:nvSpPr>
            <p:cNvPr id="306" name="Has signed in?"/>
            <p:cNvSpPr txBox="1"/>
            <p:nvPr/>
          </p:nvSpPr>
          <p:spPr>
            <a:xfrm>
              <a:off x="1524131" y="747217"/>
              <a:ext cx="2968232" cy="420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330200" indent="-330200" algn="l" defTabSz="457200">
                <a:lnSpc>
                  <a:spcPct val="120000"/>
                </a:lnSpc>
                <a:spcBef>
                  <a:spcPts val="1800"/>
                </a:spcBef>
                <a:buSzPct val="125000"/>
                <a:buChar char="•"/>
                <a:defRPr sz="2600" b="0" spc="156">
                  <a:solidFill>
                    <a:srgbClr val="FFFFFF"/>
                  </a:solidFill>
                  <a:latin typeface="Heiti TC Light"/>
                  <a:ea typeface="Heiti TC Light"/>
                  <a:cs typeface="Heiti TC Light"/>
                  <a:sym typeface="Heiti TC Light"/>
                </a:defRPr>
              </a:lvl1pPr>
            </a:lstStyle>
            <a:p>
              <a:r>
                <a:t>Has signed in?</a:t>
              </a:r>
            </a:p>
          </p:txBody>
        </p:sp>
        <p:sp>
          <p:nvSpPr>
            <p:cNvPr id="307" name="App.js"/>
            <p:cNvSpPr/>
            <p:nvPr/>
          </p:nvSpPr>
          <p:spPr>
            <a:xfrm>
              <a:off x="2102624" y="0"/>
              <a:ext cx="2029729" cy="577925"/>
            </a:xfrm>
            <a:prstGeom prst="roundRect">
              <a:avLst>
                <a:gd name="adj" fmla="val 20365"/>
              </a:avLst>
            </a:prstGeom>
            <a:solidFill>
              <a:srgbClr val="FFFFFF"/>
            </a:solidFill>
            <a:ln w="88900" cap="flat">
              <a:solidFill>
                <a:srgbClr val="73FD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App.js</a:t>
              </a:r>
            </a:p>
          </p:txBody>
        </p:sp>
        <p:sp>
          <p:nvSpPr>
            <p:cNvPr id="308" name="Containers/SignIn.js"/>
            <p:cNvSpPr/>
            <p:nvPr/>
          </p:nvSpPr>
          <p:spPr>
            <a:xfrm>
              <a:off x="0" y="2132662"/>
              <a:ext cx="2850428" cy="577925"/>
            </a:xfrm>
            <a:prstGeom prst="roundRect">
              <a:avLst>
                <a:gd name="adj" fmla="val 20365"/>
              </a:avLst>
            </a:prstGeom>
            <a:solidFill>
              <a:srgbClr val="FFFFFF"/>
            </a:solidFill>
            <a:ln w="88900" cap="flat">
              <a:solidFill>
                <a:srgbClr val="73FD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Containers/SignIn.js</a:t>
              </a:r>
            </a:p>
          </p:txBody>
        </p:sp>
        <p:sp>
          <p:nvSpPr>
            <p:cNvPr id="309" name="Containers/ChatRoom.js"/>
            <p:cNvSpPr/>
            <p:nvPr/>
          </p:nvSpPr>
          <p:spPr>
            <a:xfrm>
              <a:off x="3237803" y="2132662"/>
              <a:ext cx="3409633" cy="577925"/>
            </a:xfrm>
            <a:prstGeom prst="roundRect">
              <a:avLst>
                <a:gd name="adj" fmla="val 20365"/>
              </a:avLst>
            </a:prstGeom>
            <a:solidFill>
              <a:srgbClr val="FFFFFF"/>
            </a:solidFill>
            <a:ln w="88900" cap="flat">
              <a:solidFill>
                <a:srgbClr val="73FD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Containers/ChatRoom.js</a:t>
              </a:r>
            </a:p>
          </p:txBody>
        </p:sp>
        <p:sp>
          <p:nvSpPr>
            <p:cNvPr id="310" name="線條"/>
            <p:cNvSpPr/>
            <p:nvPr/>
          </p:nvSpPr>
          <p:spPr>
            <a:xfrm flipH="1">
              <a:off x="1780409" y="1315972"/>
              <a:ext cx="815505" cy="64739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1" name="線條"/>
            <p:cNvSpPr/>
            <p:nvPr/>
          </p:nvSpPr>
          <p:spPr>
            <a:xfrm>
              <a:off x="3596510" y="1315973"/>
              <a:ext cx="815506" cy="64739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13" name="{ me, signedIn }"/>
          <p:cNvSpPr txBox="1"/>
          <p:nvPr/>
        </p:nvSpPr>
        <p:spPr>
          <a:xfrm>
            <a:off x="9146685" y="4595246"/>
            <a:ext cx="465355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B00"/>
                </a:solidFill>
              </a:defRPr>
            </a:lvl1pPr>
          </a:lstStyle>
          <a:p>
            <a:r>
              <a:t>{ me, signedIn }</a:t>
            </a:r>
          </a:p>
        </p:txBody>
      </p:sp>
      <p:sp>
        <p:nvSpPr>
          <p:cNvPr id="314" name="圓角矩形"/>
          <p:cNvSpPr/>
          <p:nvPr/>
        </p:nvSpPr>
        <p:spPr>
          <a:xfrm>
            <a:off x="9092653" y="10531764"/>
            <a:ext cx="8422745" cy="515306"/>
          </a:xfrm>
          <a:prstGeom prst="roundRect">
            <a:avLst>
              <a:gd name="adj" fmla="val 17779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5" name="線條"/>
          <p:cNvSpPr/>
          <p:nvPr/>
        </p:nvSpPr>
        <p:spPr>
          <a:xfrm flipV="1">
            <a:off x="13753512" y="5576760"/>
            <a:ext cx="4252625" cy="4953252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6" name="圓角矩形"/>
          <p:cNvSpPr/>
          <p:nvPr/>
        </p:nvSpPr>
        <p:spPr>
          <a:xfrm>
            <a:off x="15456315" y="4648320"/>
            <a:ext cx="7020366" cy="939352"/>
          </a:xfrm>
          <a:prstGeom prst="roundRect">
            <a:avLst>
              <a:gd name="adj" fmla="val 9753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"/>
                            </p:stCondLst>
                            <p:childTnLst>
                              <p:par>
                                <p:cTn id="3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"/>
                            </p:stCondLst>
                            <p:childTnLst>
                              <p:par>
                                <p:cTn id="43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"/>
                            </p:stCondLst>
                            <p:childTnLst>
                              <p:par>
                                <p:cTn id="51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"/>
                            </p:stCondLst>
                            <p:childTnLst>
                              <p:par>
                                <p:cTn id="68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"/>
                            </p:stCondLst>
                            <p:childTnLst>
                              <p:par>
                                <p:cTn id="72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2" build="p" bldLvl="5" animBg="1" advAuto="0"/>
      <p:bldP spid="313" grpId="1" animBg="1" advAuto="0"/>
      <p:bldP spid="314" grpId="5" animBg="1" advAuto="0"/>
      <p:bldP spid="315" grpId="4" animBg="1" advAuto="0"/>
      <p:bldP spid="316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19" name="For &quot;continuous implementation&quot; purpose, 先簡單實現 &lt;SignIn&gt; 與 &lt;ChatRoom&gt; 的畫面"/>
          <p:cNvSpPr txBox="1">
            <a:spLocks noGrp="1"/>
          </p:cNvSpPr>
          <p:nvPr>
            <p:ph type="body" idx="21"/>
          </p:nvPr>
        </p:nvSpPr>
        <p:spPr>
          <a:xfrm>
            <a:off x="4883901" y="2270166"/>
            <a:ext cx="14616199" cy="30525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spcBef>
                <a:spcPts val="1800"/>
              </a:spcBef>
              <a:defRPr sz="6000" spc="360"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For "continuous implementation" purpose, 先簡單實現 &lt;SignIn&gt; 與 &lt;ChatRoom&gt; 的畫面</a:t>
            </a:r>
          </a:p>
        </p:txBody>
      </p:sp>
      <p:pic>
        <p:nvPicPr>
          <p:cNvPr id="32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1195" y="6387463"/>
            <a:ext cx="7334710" cy="5447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81392" y="6387463"/>
            <a:ext cx="6415294" cy="5447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Frontend Design。Containers/SignIn.js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Frontend Design。Containers/SignIn.js</a:t>
            </a:r>
          </a:p>
        </p:txBody>
      </p:sp>
      <p:sp>
        <p:nvSpPr>
          <p:cNvPr id="32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25" name="使用 antd 的 &lt;Input.Search&gt; 來實現 &lt;SignIn&gt;"/>
          <p:cNvSpPr txBox="1"/>
          <p:nvPr/>
        </p:nvSpPr>
        <p:spPr>
          <a:xfrm>
            <a:off x="2839474" y="4369898"/>
            <a:ext cx="18705052" cy="794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5400" b="0"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使用 antd 的 &lt;</a:t>
            </a:r>
            <a:r>
              <a:rPr u="sng">
                <a:hlinkClick r:id="rId2"/>
              </a:rPr>
              <a:t>Input.Search</a:t>
            </a:r>
            <a:r>
              <a:t>&gt; 來實現 &lt;SignIn&gt;</a:t>
            </a:r>
          </a:p>
        </p:txBody>
      </p:sp>
      <p:pic>
        <p:nvPicPr>
          <p:cNvPr id="326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7462" y="6036602"/>
            <a:ext cx="7334710" cy="5447624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DOM components?…"/>
          <p:cNvSpPr txBox="1"/>
          <p:nvPr/>
        </p:nvSpPr>
        <p:spPr>
          <a:xfrm>
            <a:off x="10787322" y="6107789"/>
            <a:ext cx="11917225" cy="530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38200" indent="-838200" algn="l" defTabSz="457200">
              <a:lnSpc>
                <a:spcPct val="130000"/>
              </a:lnSpc>
              <a:buSzPct val="125000"/>
              <a:buChar char="•"/>
              <a:defRPr sz="4600" b="0" spc="276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DOM components?</a:t>
            </a:r>
          </a:p>
          <a:p>
            <a:pPr marL="2108200" lvl="2" indent="-838200" algn="l" defTabSz="457200">
              <a:lnSpc>
                <a:spcPct val="130000"/>
              </a:lnSpc>
              <a:buSzPct val="125000"/>
              <a:buChar char="•"/>
              <a:defRPr sz="4600" b="0" spc="276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&lt;div className=</a:t>
            </a:r>
            <a:r>
              <a:rPr>
                <a:solidFill>
                  <a:srgbClr val="73FDFF"/>
                </a:solidFill>
              </a:rPr>
              <a:t>"App-title"</a:t>
            </a:r>
            <a:r>
              <a:t>&gt;</a:t>
            </a:r>
            <a:br/>
            <a:r>
              <a:t>&lt;Input.Search /&gt;</a:t>
            </a:r>
          </a:p>
          <a:p>
            <a:pPr marL="838200" indent="-838200" algn="l" defTabSz="457200">
              <a:lnSpc>
                <a:spcPct val="130000"/>
              </a:lnSpc>
              <a:buSzPct val="125000"/>
              <a:buChar char="•"/>
              <a:defRPr sz="4600" b="0" spc="276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Props? (Parameters to &lt;SignIn&gt;)</a:t>
            </a:r>
          </a:p>
          <a:p>
            <a:pPr marL="2108200" lvl="2" indent="-838200" algn="l" defTabSz="457200">
              <a:lnSpc>
                <a:spcPct val="130000"/>
              </a:lnSpc>
              <a:buSzPct val="125000"/>
              <a:buChar char="•"/>
              <a:defRPr sz="4600" b="0" spc="276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{ me, setMe, setSignedIn }</a:t>
            </a:r>
          </a:p>
          <a:p>
            <a:pPr marL="838200" indent="-838200" algn="l" defTabSz="457200">
              <a:lnSpc>
                <a:spcPct val="130000"/>
              </a:lnSpc>
              <a:buSzPct val="125000"/>
              <a:buChar char="•"/>
              <a:defRPr sz="4600" b="0" spc="276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Local state variables?</a:t>
            </a:r>
          </a:p>
          <a:p>
            <a:pPr marL="2108200" lvl="2" indent="-838200" algn="l" defTabSz="457200">
              <a:lnSpc>
                <a:spcPct val="130000"/>
              </a:lnSpc>
              <a:buSzPct val="125000"/>
              <a:buChar char="•"/>
              <a:defRPr sz="4600" b="0" spc="276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None...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Frontend Design。Containers/SignIn.js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Frontend Design。Containers/SignIn.js</a:t>
            </a:r>
          </a:p>
        </p:txBody>
      </p:sp>
      <p:sp>
        <p:nvSpPr>
          <p:cNvPr id="3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31" name="import &quot;../App.css&quot;;…"/>
          <p:cNvSpPr txBox="1">
            <a:spLocks noGrp="1"/>
          </p:cNvSpPr>
          <p:nvPr>
            <p:ph type="body" idx="23"/>
          </p:nvPr>
        </p:nvSpPr>
        <p:spPr>
          <a:xfrm>
            <a:off x="2849772" y="4067764"/>
            <a:ext cx="18684456" cy="93853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import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"../App.css"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import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 Input 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 from </a:t>
            </a:r>
            <a:r>
              <a:rPr dirty="0">
                <a:solidFill>
                  <a:srgbClr val="C33720"/>
                </a:solidFill>
              </a:rPr>
              <a:t>"</a:t>
            </a:r>
            <a:r>
              <a:rPr dirty="0" err="1">
                <a:solidFill>
                  <a:srgbClr val="C33720"/>
                </a:solidFill>
              </a:rPr>
              <a:t>antd</a:t>
            </a:r>
            <a:r>
              <a:rPr dirty="0">
                <a:solidFill>
                  <a:srgbClr val="C33720"/>
                </a:solidFill>
              </a:rPr>
              <a:t>"</a:t>
            </a:r>
            <a:r>
              <a:rPr dirty="0"/>
              <a:t>;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import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UserOutlined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>
                <a:solidFill>
                  <a:srgbClr val="000000"/>
                </a:solidFill>
              </a:rPr>
              <a:t> from </a:t>
            </a:r>
            <a:r>
              <a:rPr dirty="0"/>
              <a:t>"@ant-design/icons"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const</a:t>
            </a:r>
            <a:r>
              <a:rPr dirty="0"/>
              <a:t> </a:t>
            </a:r>
            <a:r>
              <a:rPr dirty="0" err="1"/>
              <a:t>SignIn</a:t>
            </a:r>
            <a:r>
              <a:rPr dirty="0"/>
              <a:t> = (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 me, </a:t>
            </a:r>
            <a:r>
              <a:rPr dirty="0" err="1"/>
              <a:t>setMe</a:t>
            </a:r>
            <a:r>
              <a:rPr dirty="0"/>
              <a:t>, </a:t>
            </a:r>
            <a:r>
              <a:rPr dirty="0" err="1"/>
              <a:t>setSignedIn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) =&gt; (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&lt;&gt;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&lt;div </a:t>
            </a:r>
            <a:r>
              <a:rPr dirty="0" err="1"/>
              <a:t>className</a:t>
            </a:r>
            <a:r>
              <a:rPr dirty="0"/>
              <a:t>=</a:t>
            </a:r>
            <a:r>
              <a:rPr dirty="0">
                <a:solidFill>
                  <a:srgbClr val="C33720"/>
                </a:solidFill>
              </a:rPr>
              <a:t>"App-title"</a:t>
            </a:r>
            <a:r>
              <a:rPr dirty="0"/>
              <a:t>&gt;&lt;h1&gt;My Chat Room&lt;/h1&gt;&lt;/div&gt;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</a:t>
            </a:r>
            <a:r>
              <a:rPr dirty="0" err="1"/>
              <a:t>Input.Search</a:t>
            </a:r>
            <a:endParaRPr dirty="0"/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prefix=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&lt;</a:t>
            </a:r>
            <a:r>
              <a:rPr dirty="0" err="1"/>
              <a:t>UserOutlined</a:t>
            </a:r>
            <a:r>
              <a:rPr dirty="0"/>
              <a:t> /&gt;</a:t>
            </a:r>
            <a:r>
              <a:rPr dirty="0"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value=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me</a:t>
            </a:r>
            <a:r>
              <a:rPr dirty="0"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 err="1"/>
              <a:t>enterButton</a:t>
            </a:r>
            <a:r>
              <a:rPr dirty="0"/>
              <a:t>=</a:t>
            </a:r>
            <a:r>
              <a:rPr dirty="0">
                <a:solidFill>
                  <a:srgbClr val="C33720"/>
                </a:solidFill>
              </a:rPr>
              <a:t>"Sign In"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 err="1"/>
              <a:t>onChange</a:t>
            </a:r>
            <a:r>
              <a:rPr dirty="0"/>
              <a:t>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(e) =&gt; </a:t>
            </a:r>
            <a:r>
              <a:rPr dirty="0" err="1"/>
              <a:t>setMe</a:t>
            </a:r>
            <a:r>
              <a:rPr dirty="0"/>
              <a:t>(</a:t>
            </a:r>
            <a:r>
              <a:rPr dirty="0" err="1"/>
              <a:t>e.target.value</a:t>
            </a:r>
            <a:r>
              <a:rPr dirty="0"/>
              <a:t>)</a:t>
            </a:r>
            <a:r>
              <a:rPr dirty="0"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placeholder=</a:t>
            </a:r>
            <a:r>
              <a:rPr dirty="0">
                <a:solidFill>
                  <a:srgbClr val="C33720"/>
                </a:solidFill>
              </a:rPr>
              <a:t>"Enter your name"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size=</a:t>
            </a:r>
            <a:r>
              <a:rPr dirty="0">
                <a:solidFill>
                  <a:srgbClr val="C33720"/>
                </a:solidFill>
              </a:rPr>
              <a:t>"large"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style=</a:t>
            </a:r>
            <a:r>
              <a:rPr dirty="0">
                <a:solidFill>
                  <a:srgbClr val="33BBC8"/>
                </a:solidFill>
              </a:rPr>
              <a:t>{{</a:t>
            </a:r>
            <a:r>
              <a:rPr dirty="0"/>
              <a:t> width: 300, margin: 50 </a:t>
            </a:r>
            <a:r>
              <a:rPr dirty="0">
                <a:solidFill>
                  <a:srgbClr val="33BBC8"/>
                </a:solidFill>
              </a:rPr>
              <a:t>}}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 err="1"/>
              <a:t>onSearch</a:t>
            </a:r>
            <a:r>
              <a:rPr dirty="0"/>
              <a:t>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() =&gt;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 </a:t>
            </a:r>
            <a:r>
              <a:rPr dirty="0" err="1"/>
              <a:t>setSignedIn</a:t>
            </a:r>
            <a:r>
              <a:rPr dirty="0"/>
              <a:t>(</a:t>
            </a:r>
            <a:r>
              <a:rPr dirty="0">
                <a:solidFill>
                  <a:srgbClr val="C33720"/>
                </a:solidFill>
              </a:rPr>
              <a:t>true</a:t>
            </a:r>
            <a:r>
              <a:rPr dirty="0"/>
              <a:t>); </a:t>
            </a:r>
            <a:r>
              <a:rPr dirty="0">
                <a:solidFill>
                  <a:srgbClr val="33BBC8"/>
                </a:solidFill>
              </a:rPr>
              <a:t>}}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&gt;&lt;/</a:t>
            </a:r>
            <a:r>
              <a:rPr dirty="0" err="1"/>
              <a:t>Input.Search</a:t>
            </a:r>
            <a:r>
              <a:rPr dirty="0"/>
              <a:t>&gt;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&lt;/&gt;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);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export</a:t>
            </a:r>
            <a:r>
              <a:rPr dirty="0"/>
              <a:t> </a:t>
            </a:r>
            <a:r>
              <a:rPr dirty="0">
                <a:solidFill>
                  <a:srgbClr val="CD7923"/>
                </a:solidFill>
              </a:rPr>
              <a:t>default</a:t>
            </a:r>
            <a:r>
              <a:rPr dirty="0"/>
              <a:t> </a:t>
            </a:r>
            <a:r>
              <a:rPr dirty="0" err="1"/>
              <a:t>SignIn</a:t>
            </a:r>
            <a:r>
              <a:rPr dirty="0"/>
              <a:t>;</a:t>
            </a:r>
          </a:p>
        </p:txBody>
      </p:sp>
      <p:sp>
        <p:nvSpPr>
          <p:cNvPr id="332" name="使用 antd 的 &lt;Input.Search&gt; 來實現 &lt;SignIn&gt;"/>
          <p:cNvSpPr txBox="1"/>
          <p:nvPr/>
        </p:nvSpPr>
        <p:spPr>
          <a:xfrm>
            <a:off x="2839474" y="2906858"/>
            <a:ext cx="18705052" cy="794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5400" b="0"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使用 antd 的 &lt;</a:t>
            </a:r>
            <a:r>
              <a:rPr u="sng">
                <a:hlinkClick r:id="rId2"/>
              </a:rPr>
              <a:t>Input.Search</a:t>
            </a:r>
            <a:r>
              <a:t>&gt; 來實現 &lt;SignIn&gt;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"/>
                            </p:stCondLst>
                            <p:childTnLst>
                              <p:par>
                                <p:cTn id="29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"/>
                            </p:stCondLst>
                            <p:childTnLst>
                              <p:par>
                                <p:cTn id="46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"/>
                            </p:stCondLst>
                            <p:childTnLst>
                              <p:par>
                                <p:cTn id="50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"/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"/>
                            </p:stCondLst>
                            <p:childTnLst>
                              <p:par>
                                <p:cTn id="54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"/>
                            </p:stCondLst>
                            <p:childTnLst>
                              <p:par>
                                <p:cTn id="58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"/>
                                        <p:tgtEl>
                                          <p:spTgt spid="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"/>
                                        <p:tgtEl>
                                          <p:spTgt spid="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"/>
                                        <p:tgtEl>
                                          <p:spTgt spid="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"/>
                            </p:stCondLst>
                            <p:childTnLst>
                              <p:par>
                                <p:cTn id="70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"/>
                                        <p:tgtEl>
                                          <p:spTgt spid="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"/>
                            </p:stCondLst>
                            <p:childTnLst>
                              <p:par>
                                <p:cTn id="74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"/>
                                        <p:tgtEl>
                                          <p:spTgt spid="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"/>
                            </p:stCondLst>
                            <p:childTnLst>
                              <p:par>
                                <p:cTn id="78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"/>
                                        <p:tgtEl>
                                          <p:spTgt spid="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"/>
                                        <p:tgtEl>
                                          <p:spTgt spid="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"/>
                            </p:stCondLst>
                            <p:childTnLst>
                              <p:par>
                                <p:cTn id="86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"/>
                                        <p:tgtEl>
                                          <p:spTgt spid="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"/>
                                        <p:tgtEl>
                                          <p:spTgt spid="3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rontend Design。Containers/ChatRoom.js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Frontend Design。Containers/ChatRoom.js</a:t>
            </a:r>
          </a:p>
        </p:txBody>
      </p:sp>
      <p:sp>
        <p:nvSpPr>
          <p:cNvPr id="33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36" name="使用 antd 的 &lt;Tabs&gt; &amp; &lt;Input.Search&gt; 來實現 &lt;ChatRoom&gt;"/>
          <p:cNvSpPr txBox="1"/>
          <p:nvPr/>
        </p:nvSpPr>
        <p:spPr>
          <a:xfrm>
            <a:off x="2185690" y="4196573"/>
            <a:ext cx="20012620" cy="70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使用 antd 的 &lt;</a:t>
            </a:r>
            <a:r>
              <a:rPr u="sng">
                <a:hlinkClick r:id="rId2"/>
              </a:rPr>
              <a:t>Tabs</a:t>
            </a:r>
            <a:r>
              <a:t>&gt; &amp; &lt;</a:t>
            </a:r>
            <a:r>
              <a:rPr u="sng">
                <a:hlinkClick r:id="rId3"/>
              </a:rPr>
              <a:t>Input.Search</a:t>
            </a:r>
            <a:r>
              <a:t>&gt; 來實現 &lt;ChatRoom&gt;</a:t>
            </a:r>
          </a:p>
        </p:txBody>
      </p:sp>
      <p:sp>
        <p:nvSpPr>
          <p:cNvPr id="337" name="DOM components?…"/>
          <p:cNvSpPr txBox="1"/>
          <p:nvPr/>
        </p:nvSpPr>
        <p:spPr>
          <a:xfrm>
            <a:off x="10706042" y="5511171"/>
            <a:ext cx="12541501" cy="697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38200" indent="-838200" algn="l" defTabSz="457200">
              <a:lnSpc>
                <a:spcPct val="130000"/>
              </a:lnSpc>
              <a:buSzPct val="125000"/>
              <a:buChar char="•"/>
              <a:defRPr sz="3800" b="0" spc="22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DOM components?</a:t>
            </a:r>
          </a:p>
          <a:p>
            <a:pPr marL="2108200" lvl="2" indent="-838200" algn="l" defTabSz="457200">
              <a:lnSpc>
                <a:spcPct val="130000"/>
              </a:lnSpc>
              <a:buSzPct val="125000"/>
              <a:buChar char="•"/>
              <a:defRPr sz="3800" b="0" spc="22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&lt;div className=</a:t>
            </a:r>
            <a:r>
              <a:rPr>
                <a:solidFill>
                  <a:srgbClr val="73FDFF"/>
                </a:solidFill>
              </a:rPr>
              <a:t>"App-title"</a:t>
            </a:r>
            <a:r>
              <a:t>&gt;</a:t>
            </a:r>
            <a:br/>
            <a:r>
              <a:t>&lt;div className=</a:t>
            </a:r>
            <a:r>
              <a:rPr>
                <a:solidFill>
                  <a:srgbClr val="73FDFF"/>
                </a:solidFill>
              </a:rPr>
              <a:t>"App-messages"</a:t>
            </a:r>
            <a:r>
              <a:t>&gt;</a:t>
            </a:r>
            <a:br/>
            <a:r>
              <a:t>    &lt;Tabs type=</a:t>
            </a:r>
            <a:r>
              <a:rPr>
                <a:solidFill>
                  <a:srgbClr val="73FDFF"/>
                </a:solidFill>
              </a:rPr>
              <a:t>"editable-card"</a:t>
            </a:r>
            <a:r>
              <a:t> &gt;</a:t>
            </a:r>
            <a:br/>
            <a:r>
              <a:t>        &lt;TabPane /&gt;...</a:t>
            </a:r>
            <a:br/>
            <a:r>
              <a:t>&lt;Input.Search /&gt;</a:t>
            </a:r>
          </a:p>
          <a:p>
            <a:pPr marL="838200" indent="-838200" algn="l" defTabSz="457200">
              <a:lnSpc>
                <a:spcPct val="130000"/>
              </a:lnSpc>
              <a:buSzPct val="125000"/>
              <a:buChar char="•"/>
              <a:defRPr sz="3800" b="0" spc="22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Props? (Parameters to &lt;ChatRoom&gt;)</a:t>
            </a:r>
          </a:p>
          <a:p>
            <a:pPr marL="2108200" lvl="2" indent="-838200" algn="l" defTabSz="457200">
              <a:lnSpc>
                <a:spcPct val="130000"/>
              </a:lnSpc>
              <a:buSzPct val="125000"/>
              <a:buChar char="•"/>
              <a:defRPr sz="3800" b="0" spc="22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{ me }</a:t>
            </a:r>
          </a:p>
          <a:p>
            <a:pPr marL="838200" indent="-838200" algn="l" defTabSz="457200">
              <a:lnSpc>
                <a:spcPct val="130000"/>
              </a:lnSpc>
              <a:buSzPct val="125000"/>
              <a:buChar char="•"/>
              <a:defRPr sz="3800" b="0" spc="22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Local state variables?</a:t>
            </a:r>
          </a:p>
          <a:p>
            <a:pPr marL="2108200" lvl="2" indent="-838200" algn="l" defTabSz="457200">
              <a:lnSpc>
                <a:spcPct val="130000"/>
              </a:lnSpc>
              <a:buSzPct val="125000"/>
              <a:buChar char="•"/>
              <a:defRPr sz="3800" b="0" spc="22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chatboxes &lt;= init some data for testing </a:t>
            </a:r>
          </a:p>
          <a:p>
            <a:pPr marL="2108200" lvl="2" indent="-838200" algn="l" defTabSz="457200">
              <a:lnSpc>
                <a:spcPct val="130000"/>
              </a:lnSpc>
              <a:buSzPct val="125000"/>
              <a:buChar char="•"/>
              <a:defRPr sz="3800" b="0" spc="22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message</a:t>
            </a:r>
          </a:p>
        </p:txBody>
      </p:sp>
      <p:pic>
        <p:nvPicPr>
          <p:cNvPr id="338" name="影像" descr="影像"/>
          <p:cNvPicPr>
            <a:picLocks noChangeAspect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2013113" y="5605633"/>
            <a:ext cx="7994903" cy="6788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"/>
                            </p:stCondLst>
                            <p:childTnLst>
                              <p:par>
                                <p:cTn id="37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rontend Design。Containers/ChatRoom.js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Frontend Design。Containers/ChatRoom.js</a:t>
            </a:r>
          </a:p>
        </p:txBody>
      </p:sp>
      <p:sp>
        <p:nvSpPr>
          <p:cNvPr id="3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42" name="import &quot;../App.css&quot;;…"/>
          <p:cNvSpPr txBox="1">
            <a:spLocks noGrp="1"/>
          </p:cNvSpPr>
          <p:nvPr>
            <p:ph type="body" idx="23"/>
          </p:nvPr>
        </p:nvSpPr>
        <p:spPr>
          <a:xfrm>
            <a:off x="1178311" y="3907744"/>
            <a:ext cx="11057942" cy="970534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import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"../App.css"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import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 </a:t>
            </a:r>
            <a:r>
              <a:rPr dirty="0" err="1"/>
              <a:t>useState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 from </a:t>
            </a:r>
            <a:r>
              <a:rPr dirty="0">
                <a:solidFill>
                  <a:srgbClr val="C33720"/>
                </a:solidFill>
              </a:rPr>
              <a:t>"react"</a:t>
            </a:r>
            <a:r>
              <a:rPr dirty="0"/>
              <a:t>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import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 Tabs, Input 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 from </a:t>
            </a:r>
            <a:r>
              <a:rPr dirty="0">
                <a:solidFill>
                  <a:srgbClr val="C33720"/>
                </a:solidFill>
              </a:rPr>
              <a:t>"</a:t>
            </a:r>
            <a:r>
              <a:rPr dirty="0" err="1">
                <a:solidFill>
                  <a:srgbClr val="C33720"/>
                </a:solidFill>
              </a:rPr>
              <a:t>antd</a:t>
            </a:r>
            <a:r>
              <a:rPr dirty="0">
                <a:solidFill>
                  <a:srgbClr val="C33720"/>
                </a:solidFill>
              </a:rPr>
              <a:t>"</a:t>
            </a:r>
            <a:r>
              <a:rPr dirty="0"/>
              <a:t>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const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 </a:t>
            </a:r>
            <a:r>
              <a:rPr dirty="0" err="1"/>
              <a:t>TabPane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 = Tabs;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const</a:t>
            </a:r>
            <a:r>
              <a:rPr dirty="0"/>
              <a:t> </a:t>
            </a:r>
            <a:r>
              <a:rPr dirty="0" err="1"/>
              <a:t>ChatRoom</a:t>
            </a:r>
            <a:r>
              <a:rPr dirty="0"/>
              <a:t> = (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 me 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) =&gt; </a:t>
            </a:r>
            <a:r>
              <a:rPr dirty="0"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CD7923"/>
                </a:solidFill>
              </a:rPr>
              <a:t>const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[</a:t>
            </a:r>
            <a:r>
              <a:rPr dirty="0" err="1"/>
              <a:t>chatBoxes</a:t>
            </a:r>
            <a:r>
              <a:rPr dirty="0"/>
              <a:t>, </a:t>
            </a:r>
            <a:r>
              <a:rPr dirty="0" err="1"/>
              <a:t>setChatBoxes</a:t>
            </a:r>
            <a:r>
              <a:rPr dirty="0">
                <a:solidFill>
                  <a:srgbClr val="33BBC8"/>
                </a:solidFill>
              </a:rPr>
              <a:t>]</a:t>
            </a:r>
            <a:r>
              <a:rPr dirty="0"/>
              <a:t> = </a:t>
            </a:r>
            <a:r>
              <a:rPr dirty="0" err="1"/>
              <a:t>useState</a:t>
            </a:r>
            <a:r>
              <a:rPr dirty="0"/>
              <a:t>(</a:t>
            </a:r>
            <a:r>
              <a:rPr dirty="0">
                <a:solidFill>
                  <a:srgbClr val="33BBC8"/>
                </a:solidFill>
              </a:rPr>
              <a:t>[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>
                <a:solidFill>
                  <a:srgbClr val="000000"/>
                </a:solidFill>
              </a:rPr>
              <a:t> friend: </a:t>
            </a:r>
            <a:r>
              <a:rPr dirty="0"/>
              <a:t>"Mary"</a:t>
            </a:r>
            <a:r>
              <a:rPr dirty="0">
                <a:solidFill>
                  <a:srgbClr val="000000"/>
                </a:solidFill>
              </a:rPr>
              <a:t>, key: </a:t>
            </a:r>
            <a:r>
              <a:rPr dirty="0"/>
              <a:t>"</a:t>
            </a:r>
            <a:r>
              <a:rPr dirty="0" err="1"/>
              <a:t>MaryChatbox</a:t>
            </a:r>
            <a:r>
              <a:rPr dirty="0"/>
              <a:t>"</a:t>
            </a:r>
            <a:r>
              <a:rPr dirty="0">
                <a:solidFill>
                  <a:srgbClr val="000000"/>
                </a:solidFill>
              </a:rPr>
              <a:t>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chatLog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33BBC8"/>
                </a:solidFill>
              </a:rPr>
              <a:t>[]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>
                <a:solidFill>
                  <a:srgbClr val="000000"/>
                </a:solidFill>
              </a:rPr>
              <a:t> friend: </a:t>
            </a:r>
            <a:r>
              <a:rPr dirty="0"/>
              <a:t>"Peter"</a:t>
            </a:r>
            <a:r>
              <a:rPr dirty="0">
                <a:solidFill>
                  <a:srgbClr val="000000"/>
                </a:solidFill>
              </a:rPr>
              <a:t>, key: </a:t>
            </a:r>
            <a:r>
              <a:rPr dirty="0"/>
              <a:t>"</a:t>
            </a:r>
            <a:r>
              <a:rPr dirty="0" err="1"/>
              <a:t>PeterChatBox</a:t>
            </a:r>
            <a:r>
              <a:rPr dirty="0"/>
              <a:t>"</a:t>
            </a:r>
            <a:r>
              <a:rPr dirty="0">
                <a:solidFill>
                  <a:srgbClr val="000000"/>
                </a:solidFill>
              </a:rPr>
              <a:t>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chatLog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33BBC8"/>
                </a:solidFill>
              </a:rPr>
              <a:t>[]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33BBC8"/>
                </a:solidFill>
              </a:rPr>
              <a:t>}</a:t>
            </a:r>
            <a:endParaRPr dirty="0"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33BBC8"/>
                </a:solidFill>
              </a:rPr>
              <a:t>]</a:t>
            </a:r>
            <a:r>
              <a:rPr dirty="0"/>
              <a:t>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CD7923"/>
                </a:solidFill>
              </a:rPr>
              <a:t>const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[</a:t>
            </a:r>
            <a:r>
              <a:rPr dirty="0" err="1"/>
              <a:t>messageInput</a:t>
            </a:r>
            <a:r>
              <a:rPr dirty="0"/>
              <a:t>, </a:t>
            </a:r>
            <a:r>
              <a:rPr dirty="0" err="1"/>
              <a:t>setMessageInput</a:t>
            </a:r>
            <a:r>
              <a:rPr dirty="0">
                <a:solidFill>
                  <a:srgbClr val="33BBC8"/>
                </a:solidFill>
              </a:rPr>
              <a:t>]</a:t>
            </a:r>
            <a:r>
              <a:rPr dirty="0"/>
              <a:t> =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</a:t>
            </a:r>
            <a:r>
              <a:rPr dirty="0" err="1"/>
              <a:t>useState</a:t>
            </a:r>
            <a:r>
              <a:rPr dirty="0"/>
              <a:t>(</a:t>
            </a:r>
            <a:r>
              <a:rPr dirty="0">
                <a:solidFill>
                  <a:srgbClr val="C33720"/>
                </a:solidFill>
              </a:rPr>
              <a:t>""</a:t>
            </a:r>
            <a:r>
              <a:rPr dirty="0"/>
              <a:t>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CD792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(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 &lt;&gt; &lt;div </a:t>
            </a:r>
            <a:r>
              <a:rPr dirty="0" err="1">
                <a:solidFill>
                  <a:srgbClr val="000000"/>
                </a:solidFill>
              </a:rPr>
              <a:t>className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/>
              <a:t>"App-title"</a:t>
            </a:r>
            <a:r>
              <a:rPr dirty="0">
                <a:solidFill>
                  <a:srgbClr val="000000"/>
                </a:solidFill>
              </a:rPr>
              <a:t>&gt;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      &lt;h1&gt;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>
                <a:solidFill>
                  <a:srgbClr val="000000"/>
                </a:solidFill>
              </a:rPr>
              <a:t>me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's Chat Room&lt;/h1&gt; &lt;/div&gt;</a:t>
            </a:r>
            <a:endParaRPr dirty="0"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&lt;div </a:t>
            </a:r>
            <a:r>
              <a:rPr dirty="0" err="1"/>
              <a:t>className</a:t>
            </a:r>
            <a:r>
              <a:rPr dirty="0"/>
              <a:t>=</a:t>
            </a:r>
            <a:r>
              <a:rPr dirty="0">
                <a:solidFill>
                  <a:srgbClr val="C33720"/>
                </a:solidFill>
              </a:rPr>
              <a:t>"App-messages"</a:t>
            </a:r>
            <a:r>
              <a:rPr dirty="0"/>
              <a:t>&gt;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&lt;Tabs type=</a:t>
            </a:r>
            <a:r>
              <a:rPr dirty="0">
                <a:solidFill>
                  <a:srgbClr val="C33720"/>
                </a:solidFill>
              </a:rPr>
              <a:t>"editable-card"</a:t>
            </a:r>
            <a:r>
              <a:rPr dirty="0"/>
              <a:t> &gt;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 err="1"/>
              <a:t>chatBoxes.map</a:t>
            </a:r>
            <a:r>
              <a:rPr dirty="0"/>
              <a:t>((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spc="-19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 friend, key, </a:t>
            </a:r>
            <a:r>
              <a:rPr dirty="0" err="1"/>
              <a:t>chatLog</a:t>
            </a:r>
            <a:r>
              <a:rPr dirty="0"/>
              <a:t> 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) =&gt; </a:t>
            </a:r>
            <a:r>
              <a:rPr dirty="0">
                <a:solidFill>
                  <a:srgbClr val="33BBC8"/>
                </a:solidFill>
              </a:rPr>
              <a:t>{</a:t>
            </a:r>
          </a:p>
        </p:txBody>
      </p:sp>
      <p:sp>
        <p:nvSpPr>
          <p:cNvPr id="343" name="使用 antd 的 &lt;Input.Search&gt; 來實現 &lt;ChatRoom&gt;"/>
          <p:cNvSpPr txBox="1"/>
          <p:nvPr/>
        </p:nvSpPr>
        <p:spPr>
          <a:xfrm>
            <a:off x="2839474" y="2906858"/>
            <a:ext cx="18705052" cy="794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5400" b="0"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使用 antd 的 &lt;</a:t>
            </a:r>
            <a:r>
              <a:rPr u="sng">
                <a:hlinkClick r:id="rId2"/>
              </a:rPr>
              <a:t>Input.Search</a:t>
            </a:r>
            <a:r>
              <a:t>&gt; 來實現 &lt;ChatRoom&gt;</a:t>
            </a:r>
          </a:p>
        </p:txBody>
      </p:sp>
      <p:sp>
        <p:nvSpPr>
          <p:cNvPr id="344" name="return (…"/>
          <p:cNvSpPr txBox="1"/>
          <p:nvPr/>
        </p:nvSpPr>
        <p:spPr>
          <a:xfrm>
            <a:off x="12407203" y="3907744"/>
            <a:ext cx="10795334" cy="970534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</a:t>
            </a:r>
            <a:r>
              <a:rPr dirty="0">
                <a:solidFill>
                  <a:srgbClr val="CD7923"/>
                </a:solidFill>
              </a:rPr>
              <a:t>return</a:t>
            </a:r>
            <a:r>
              <a:rPr dirty="0"/>
              <a:t> (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&lt;</a:t>
            </a:r>
            <a:r>
              <a:rPr dirty="0" err="1"/>
              <a:t>TabPane</a:t>
            </a:r>
            <a:r>
              <a:rPr dirty="0"/>
              <a:t> tab=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friend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 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key=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key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 closable=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>
                <a:solidFill>
                  <a:srgbClr val="C33720"/>
                </a:solidFill>
              </a:rPr>
              <a:t>true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&lt;p&gt;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friend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>
                <a:solidFill>
                  <a:srgbClr val="C33720"/>
                </a:solidFill>
              </a:rPr>
              <a:t>'s </a:t>
            </a:r>
            <a:r>
              <a:rPr dirty="0" err="1">
                <a:solidFill>
                  <a:srgbClr val="C33720"/>
                </a:solidFill>
              </a:rPr>
              <a:t>chatbox</a:t>
            </a:r>
            <a:r>
              <a:rPr dirty="0">
                <a:solidFill>
                  <a:srgbClr val="C33720"/>
                </a:solidFill>
              </a:rPr>
              <a:t>.&lt;/p&gt;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&lt;/</a:t>
            </a:r>
            <a:r>
              <a:rPr dirty="0" err="1"/>
              <a:t>TabPane</a:t>
            </a:r>
            <a:r>
              <a:rPr dirty="0"/>
              <a:t>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);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)</a:t>
            </a:r>
            <a:r>
              <a:rPr dirty="0"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&lt;/Tabs&gt;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&lt;/div&gt;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&lt;</a:t>
            </a:r>
            <a:r>
              <a:rPr dirty="0" err="1"/>
              <a:t>Input.Search</a:t>
            </a:r>
            <a:endParaRPr dirty="0"/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value=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 err="1"/>
              <a:t>messageInput</a:t>
            </a:r>
            <a:r>
              <a:rPr dirty="0"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onChange</a:t>
            </a:r>
            <a:r>
              <a:rPr dirty="0"/>
              <a:t>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(e) =&gt; 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</a:t>
            </a:r>
            <a:r>
              <a:rPr dirty="0" err="1"/>
              <a:t>setMessageInput</a:t>
            </a:r>
            <a:r>
              <a:rPr dirty="0"/>
              <a:t>(</a:t>
            </a:r>
            <a:r>
              <a:rPr dirty="0" err="1"/>
              <a:t>e.target.value</a:t>
            </a:r>
            <a:r>
              <a:rPr dirty="0"/>
              <a:t>)</a:t>
            </a:r>
            <a:r>
              <a:rPr dirty="0"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enterButton</a:t>
            </a:r>
            <a:r>
              <a:rPr dirty="0"/>
              <a:t>=</a:t>
            </a:r>
            <a:r>
              <a:rPr dirty="0">
                <a:solidFill>
                  <a:srgbClr val="C33720"/>
                </a:solidFill>
              </a:rPr>
              <a:t>"Send"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     placeholder=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       </a:t>
            </a:r>
            <a:r>
              <a:rPr dirty="0"/>
              <a:t>"Enter message here..."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onSearch</a:t>
            </a:r>
            <a:r>
              <a:rPr dirty="0"/>
              <a:t>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(msg) =&gt; 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 </a:t>
            </a:r>
            <a:r>
              <a:rPr dirty="0" err="1"/>
              <a:t>setMessageInput</a:t>
            </a:r>
            <a:r>
              <a:rPr dirty="0"/>
              <a:t>(</a:t>
            </a:r>
            <a:r>
              <a:rPr dirty="0">
                <a:solidFill>
                  <a:srgbClr val="C33720"/>
                </a:solidFill>
              </a:rPr>
              <a:t>""</a:t>
            </a:r>
            <a:r>
              <a:rPr dirty="0"/>
              <a:t>); </a:t>
            </a:r>
            <a:r>
              <a:rPr dirty="0">
                <a:solidFill>
                  <a:srgbClr val="33BBC8"/>
                </a:solidFill>
              </a:rPr>
              <a:t>}}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&gt;&lt;/</a:t>
            </a:r>
            <a:r>
              <a:rPr dirty="0" err="1"/>
              <a:t>Input.Search</a:t>
            </a:r>
            <a:r>
              <a:rPr dirty="0"/>
              <a:t>&gt; 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&lt;/&gt;);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export</a:t>
            </a:r>
            <a:r>
              <a:rPr dirty="0"/>
              <a:t> </a:t>
            </a:r>
            <a:r>
              <a:rPr dirty="0">
                <a:solidFill>
                  <a:srgbClr val="CD7923"/>
                </a:solidFill>
              </a:rPr>
              <a:t>default</a:t>
            </a:r>
            <a:r>
              <a:rPr dirty="0"/>
              <a:t> </a:t>
            </a:r>
            <a:r>
              <a:rPr dirty="0" err="1"/>
              <a:t>ChatRoom</a:t>
            </a:r>
            <a:r>
              <a:rPr dirty="0"/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"/>
                                        <p:tgtEl>
                                          <p:spTgt spid="3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"/>
                            </p:stCondLst>
                            <p:childTnLst>
                              <p:par>
                                <p:cTn id="29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"/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"/>
                                        <p:tgtEl>
                                          <p:spTgt spid="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"/>
                                        <p:tgtEl>
                                          <p:spTgt spid="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"/>
                            </p:stCondLst>
                            <p:childTnLst>
                              <p:par>
                                <p:cTn id="49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"/>
                                        <p:tgtEl>
                                          <p:spTgt spid="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"/>
                            </p:stCondLst>
                            <p:childTnLst>
                              <p:par>
                                <p:cTn id="53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"/>
                                        <p:tgtEl>
                                          <p:spTgt spid="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"/>
                            </p:stCondLst>
                            <p:childTnLst>
                              <p:par>
                                <p:cTn id="57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"/>
                                        <p:tgtEl>
                                          <p:spTgt spid="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"/>
                                        <p:tgtEl>
                                          <p:spTgt spid="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"/>
                            </p:stCondLst>
                            <p:childTnLst>
                              <p:par>
                                <p:cTn id="66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"/>
                                        <p:tgtEl>
                                          <p:spTgt spid="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"/>
                            </p:stCondLst>
                            <p:childTnLst>
                              <p:par>
                                <p:cTn id="70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"/>
                                        <p:tgtEl>
                                          <p:spTgt spid="3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"/>
                            </p:stCondLst>
                            <p:childTnLst>
                              <p:par>
                                <p:cTn id="74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"/>
                                        <p:tgtEl>
                                          <p:spTgt spid="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100"/>
                                        <p:tgtEl>
                                          <p:spTgt spid="3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"/>
                            </p:stCondLst>
                            <p:childTnLst>
                              <p:par>
                                <p:cTn id="83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"/>
                                        <p:tgtEl>
                                          <p:spTgt spid="3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"/>
                            </p:stCondLst>
                            <p:childTnLst>
                              <p:par>
                                <p:cTn id="87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"/>
                                        <p:tgtEl>
                                          <p:spTgt spid="3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"/>
                            </p:stCondLst>
                            <p:childTnLst>
                              <p:par>
                                <p:cTn id="91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"/>
                                        <p:tgtEl>
                                          <p:spTgt spid="3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"/>
                            </p:stCondLst>
                            <p:childTnLst>
                              <p:par>
                                <p:cTn id="9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100"/>
                                        <p:tgtEl>
                                          <p:spTgt spid="3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1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"/>
                            </p:stCondLst>
                            <p:childTnLst>
                              <p:par>
                                <p:cTn id="106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1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"/>
                            </p:stCondLst>
                            <p:childTnLst>
                              <p:par>
                                <p:cTn id="1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"/>
                            </p:stCondLst>
                            <p:childTnLst>
                              <p:par>
                                <p:cTn id="114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"/>
                            </p:stCondLst>
                            <p:childTnLst>
                              <p:par>
                                <p:cTn id="11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"/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"/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"/>
                            </p:stCondLst>
                            <p:childTnLst>
                              <p:par>
                                <p:cTn id="126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100"/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00"/>
                            </p:stCondLst>
                            <p:childTnLst>
                              <p:par>
                                <p:cTn id="13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100"/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100"/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"/>
                            </p:stCondLst>
                            <p:childTnLst>
                              <p:par>
                                <p:cTn id="13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100"/>
                                        <p:tgtEl>
                                          <p:spTgt spid="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"/>
                            </p:stCondLst>
                            <p:childTnLst>
                              <p:par>
                                <p:cTn id="143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3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100"/>
                                        <p:tgtEl>
                                          <p:spTgt spid="3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"/>
                            </p:stCondLst>
                            <p:childTnLst>
                              <p:par>
                                <p:cTn id="147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100"/>
                                        <p:tgtEl>
                                          <p:spTgt spid="3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"/>
                            </p:stCondLst>
                            <p:childTnLst>
                              <p:par>
                                <p:cTn id="151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3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100"/>
                                        <p:tgtEl>
                                          <p:spTgt spid="3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3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100"/>
                                        <p:tgtEl>
                                          <p:spTgt spid="3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00"/>
                            </p:stCondLst>
                            <p:childTnLst>
                              <p:par>
                                <p:cTn id="15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3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100"/>
                                        <p:tgtEl>
                                          <p:spTgt spid="3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00"/>
                            </p:stCondLst>
                            <p:childTnLst>
                              <p:par>
                                <p:cTn id="163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3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100"/>
                                        <p:tgtEl>
                                          <p:spTgt spid="3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"/>
                            </p:stCondLst>
                            <p:childTnLst>
                              <p:par>
                                <p:cTn id="167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3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100"/>
                                        <p:tgtEl>
                                          <p:spTgt spid="3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00"/>
                            </p:stCondLst>
                            <p:childTnLst>
                              <p:par>
                                <p:cTn id="171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3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100"/>
                                        <p:tgtEl>
                                          <p:spTgt spid="3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3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100"/>
                                        <p:tgtEl>
                                          <p:spTgt spid="3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100"/>
                            </p:stCondLst>
                            <p:childTnLst>
                              <p:par>
                                <p:cTn id="17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3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100"/>
                                        <p:tgtEl>
                                          <p:spTgt spid="3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00"/>
                            </p:stCondLst>
                            <p:childTnLst>
                              <p:par>
                                <p:cTn id="183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3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100"/>
                                        <p:tgtEl>
                                          <p:spTgt spid="3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00"/>
                            </p:stCondLst>
                            <p:childTnLst>
                              <p:par>
                                <p:cTn id="187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34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100"/>
                                        <p:tgtEl>
                                          <p:spTgt spid="34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1" build="p" bldLvl="5" animBg="1" advAuto="0"/>
      <p:bldP spid="344" grpId="2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ontend Design。App.js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Frontend Design。App.js</a:t>
            </a:r>
          </a:p>
        </p:txBody>
      </p:sp>
      <p:sp>
        <p:nvSpPr>
          <p:cNvPr id="34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48" name="把 SignedIn 以及 ChatRoom import 進來"/>
          <p:cNvSpPr txBox="1">
            <a:spLocks noGrp="1"/>
          </p:cNvSpPr>
          <p:nvPr>
            <p:ph type="body" idx="22"/>
          </p:nvPr>
        </p:nvSpPr>
        <p:spPr>
          <a:xfrm>
            <a:off x="3896114" y="4038038"/>
            <a:ext cx="11318651" cy="14487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lnSpc>
                <a:spcPct val="120000"/>
              </a:lnSpc>
              <a:defRPr sz="4800" spc="288"/>
            </a:lvl1pPr>
          </a:lstStyle>
          <a:p>
            <a:r>
              <a:t>把 SignedIn 以及 ChatRoom import 進來</a:t>
            </a:r>
          </a:p>
        </p:txBody>
      </p:sp>
      <p:sp>
        <p:nvSpPr>
          <p:cNvPr id="349" name="import SignIn from './Containers/SignIn'…"/>
          <p:cNvSpPr txBox="1">
            <a:spLocks noGrp="1"/>
          </p:cNvSpPr>
          <p:nvPr>
            <p:ph type="body" idx="23"/>
          </p:nvPr>
        </p:nvSpPr>
        <p:spPr>
          <a:xfrm>
            <a:off x="3966560" y="5980864"/>
            <a:ext cx="17046934" cy="12700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SignIn</a:t>
            </a:r>
            <a:r>
              <a:rPr dirty="0"/>
              <a:t> from './Containers/</a:t>
            </a:r>
            <a:r>
              <a:rPr dirty="0" err="1"/>
              <a:t>SignIn</a:t>
            </a:r>
            <a:r>
              <a:rPr dirty="0"/>
              <a:t>'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D7923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ChatRoom</a:t>
            </a:r>
            <a:r>
              <a:rPr dirty="0"/>
              <a:t> from './Containers/</a:t>
            </a:r>
            <a:r>
              <a:rPr dirty="0" err="1"/>
              <a:t>ChatRoom</a:t>
            </a:r>
            <a:r>
              <a:rPr dirty="0"/>
              <a:t>'</a:t>
            </a:r>
          </a:p>
        </p:txBody>
      </p:sp>
      <p:sp>
        <p:nvSpPr>
          <p:cNvPr id="350" name="圓角矩形"/>
          <p:cNvSpPr/>
          <p:nvPr/>
        </p:nvSpPr>
        <p:spPr>
          <a:xfrm>
            <a:off x="15215230" y="1839203"/>
            <a:ext cx="7502536" cy="4003152"/>
          </a:xfrm>
          <a:prstGeom prst="roundRect">
            <a:avLst>
              <a:gd name="adj" fmla="val 14026"/>
            </a:avLst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357" name="群組"/>
          <p:cNvGrpSpPr/>
          <p:nvPr/>
        </p:nvGrpSpPr>
        <p:grpSpPr>
          <a:xfrm>
            <a:off x="15656870" y="2335866"/>
            <a:ext cx="6647437" cy="2710588"/>
            <a:chOff x="0" y="0"/>
            <a:chExt cx="6647435" cy="2710586"/>
          </a:xfrm>
        </p:grpSpPr>
        <p:sp>
          <p:nvSpPr>
            <p:cNvPr id="351" name="Has signed in?"/>
            <p:cNvSpPr txBox="1"/>
            <p:nvPr/>
          </p:nvSpPr>
          <p:spPr>
            <a:xfrm>
              <a:off x="1524131" y="747217"/>
              <a:ext cx="2968233" cy="420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330200" indent="-330200" algn="l" defTabSz="457200">
                <a:lnSpc>
                  <a:spcPct val="120000"/>
                </a:lnSpc>
                <a:spcBef>
                  <a:spcPts val="1800"/>
                </a:spcBef>
                <a:buSzPct val="125000"/>
                <a:buChar char="•"/>
                <a:defRPr sz="2600" b="0" spc="156">
                  <a:solidFill>
                    <a:srgbClr val="FFFFFF"/>
                  </a:solidFill>
                  <a:latin typeface="Heiti TC Light"/>
                  <a:ea typeface="Heiti TC Light"/>
                  <a:cs typeface="Heiti TC Light"/>
                  <a:sym typeface="Heiti TC Light"/>
                </a:defRPr>
              </a:lvl1pPr>
            </a:lstStyle>
            <a:p>
              <a:r>
                <a:t>Has signed in?</a:t>
              </a:r>
            </a:p>
          </p:txBody>
        </p:sp>
        <p:sp>
          <p:nvSpPr>
            <p:cNvPr id="352" name="App.js"/>
            <p:cNvSpPr/>
            <p:nvPr/>
          </p:nvSpPr>
          <p:spPr>
            <a:xfrm>
              <a:off x="2102624" y="0"/>
              <a:ext cx="2029729" cy="577925"/>
            </a:xfrm>
            <a:prstGeom prst="roundRect">
              <a:avLst>
                <a:gd name="adj" fmla="val 20365"/>
              </a:avLst>
            </a:prstGeom>
            <a:solidFill>
              <a:srgbClr val="FFFFFF"/>
            </a:solidFill>
            <a:ln w="88900" cap="flat">
              <a:solidFill>
                <a:srgbClr val="73FD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App.js</a:t>
              </a:r>
            </a:p>
          </p:txBody>
        </p:sp>
        <p:sp>
          <p:nvSpPr>
            <p:cNvPr id="353" name="Containers/SignIn.js"/>
            <p:cNvSpPr/>
            <p:nvPr/>
          </p:nvSpPr>
          <p:spPr>
            <a:xfrm>
              <a:off x="0" y="2132662"/>
              <a:ext cx="2850428" cy="577925"/>
            </a:xfrm>
            <a:prstGeom prst="roundRect">
              <a:avLst>
                <a:gd name="adj" fmla="val 20365"/>
              </a:avLst>
            </a:prstGeom>
            <a:solidFill>
              <a:srgbClr val="FFFFFF"/>
            </a:solidFill>
            <a:ln w="88900" cap="flat">
              <a:solidFill>
                <a:srgbClr val="73FD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Containers/SignIn.js</a:t>
              </a:r>
            </a:p>
          </p:txBody>
        </p:sp>
        <p:sp>
          <p:nvSpPr>
            <p:cNvPr id="354" name="Containers/ChatRoom.js"/>
            <p:cNvSpPr/>
            <p:nvPr/>
          </p:nvSpPr>
          <p:spPr>
            <a:xfrm>
              <a:off x="3237803" y="2132662"/>
              <a:ext cx="3409633" cy="577925"/>
            </a:xfrm>
            <a:prstGeom prst="roundRect">
              <a:avLst>
                <a:gd name="adj" fmla="val 20365"/>
              </a:avLst>
            </a:prstGeom>
            <a:solidFill>
              <a:srgbClr val="FFFFFF"/>
            </a:solidFill>
            <a:ln w="88900" cap="flat">
              <a:solidFill>
                <a:srgbClr val="73FD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Containers/ChatRoom.js</a:t>
              </a:r>
            </a:p>
          </p:txBody>
        </p:sp>
        <p:sp>
          <p:nvSpPr>
            <p:cNvPr id="355" name="線條"/>
            <p:cNvSpPr/>
            <p:nvPr/>
          </p:nvSpPr>
          <p:spPr>
            <a:xfrm flipH="1">
              <a:off x="1780409" y="1315972"/>
              <a:ext cx="815505" cy="64739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6" name="線條"/>
            <p:cNvSpPr/>
            <p:nvPr/>
          </p:nvSpPr>
          <p:spPr>
            <a:xfrm>
              <a:off x="3596510" y="1315973"/>
              <a:ext cx="815506" cy="64739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58" name="圓角矩形"/>
          <p:cNvSpPr/>
          <p:nvPr/>
        </p:nvSpPr>
        <p:spPr>
          <a:xfrm>
            <a:off x="15456315" y="4292720"/>
            <a:ext cx="7020365" cy="939352"/>
          </a:xfrm>
          <a:prstGeom prst="roundRect">
            <a:avLst>
              <a:gd name="adj" fmla="val 9753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9" name="根據 Containers 的定義，傳入適當的參數"/>
          <p:cNvSpPr txBox="1"/>
          <p:nvPr/>
        </p:nvSpPr>
        <p:spPr>
          <a:xfrm>
            <a:off x="3944884" y="7980607"/>
            <a:ext cx="13695253" cy="705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根據 Containers 的定義，傳入適當的參數</a:t>
            </a:r>
          </a:p>
        </p:txBody>
      </p:sp>
      <p:sp>
        <p:nvSpPr>
          <p:cNvPr id="360" name="&lt;div className=“App&quot;&gt;…"/>
          <p:cNvSpPr txBox="1"/>
          <p:nvPr/>
        </p:nvSpPr>
        <p:spPr>
          <a:xfrm>
            <a:off x="3988236" y="8898295"/>
            <a:ext cx="17046934" cy="436626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&lt;div </a:t>
            </a:r>
            <a:r>
              <a:rPr dirty="0" err="1"/>
              <a:t>className</a:t>
            </a:r>
            <a:r>
              <a:rPr dirty="0"/>
              <a:t>=</a:t>
            </a:r>
            <a:r>
              <a:rPr dirty="0">
                <a:solidFill>
                  <a:srgbClr val="C33720"/>
                </a:solidFill>
              </a:rPr>
              <a:t>“App"</a:t>
            </a:r>
            <a:r>
              <a:rPr dirty="0"/>
              <a:t>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 err="1"/>
              <a:t>signedIn</a:t>
            </a:r>
            <a:r>
              <a:rPr dirty="0"/>
              <a:t>? (&lt;</a:t>
            </a:r>
            <a:r>
              <a:rPr dirty="0" err="1"/>
              <a:t>ChatRoom</a:t>
            </a:r>
            <a:r>
              <a:rPr dirty="0"/>
              <a:t> me=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me</a:t>
            </a:r>
            <a:r>
              <a:rPr dirty="0">
                <a:solidFill>
                  <a:srgbClr val="33BBC8"/>
                </a:solidFill>
              </a:rPr>
              <a:t>}</a:t>
            </a:r>
            <a:r>
              <a:rPr dirty="0"/>
              <a:t> /&gt;) : (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&lt;</a:t>
            </a:r>
            <a:r>
              <a:rPr dirty="0" err="1"/>
              <a:t>SignIn</a:t>
            </a:r>
            <a:endParaRPr dirty="0"/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me=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/>
              <a:t>me</a:t>
            </a:r>
            <a:r>
              <a:rPr dirty="0"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33BBC8"/>
                </a:solidFill>
              </a:rPr>
              <a:t>         </a:t>
            </a:r>
            <a:r>
              <a:rPr dirty="0"/>
              <a:t> </a:t>
            </a:r>
            <a:r>
              <a:rPr dirty="0" err="1"/>
              <a:t>setMe</a:t>
            </a:r>
            <a:r>
              <a:rPr dirty="0"/>
              <a:t>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 err="1"/>
              <a:t>setMe</a:t>
            </a:r>
            <a:r>
              <a:rPr dirty="0"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33BBC8"/>
                </a:solidFill>
              </a:rPr>
              <a:t>         </a:t>
            </a:r>
            <a:r>
              <a:rPr dirty="0"/>
              <a:t> </a:t>
            </a:r>
            <a:r>
              <a:rPr dirty="0" err="1"/>
              <a:t>setSignedIn</a:t>
            </a:r>
            <a:r>
              <a:rPr dirty="0"/>
              <a:t>=</a:t>
            </a:r>
            <a:r>
              <a:rPr dirty="0">
                <a:solidFill>
                  <a:srgbClr val="33BBC8"/>
                </a:solidFill>
              </a:rPr>
              <a:t>{</a:t>
            </a:r>
            <a:r>
              <a:rPr dirty="0" err="1"/>
              <a:t>setSignedIn</a:t>
            </a:r>
            <a:r>
              <a:rPr dirty="0"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33BBC8"/>
                </a:solidFill>
              </a:rPr>
              <a:t>       </a:t>
            </a:r>
            <a:r>
              <a:rPr dirty="0"/>
              <a:t> /&gt;)</a:t>
            </a:r>
            <a:r>
              <a:rPr dirty="0"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&lt;/div&gt;</a:t>
            </a:r>
          </a:p>
        </p:txBody>
      </p:sp>
      <p:sp>
        <p:nvSpPr>
          <p:cNvPr id="361" name="圓角矩形"/>
          <p:cNvSpPr/>
          <p:nvPr/>
        </p:nvSpPr>
        <p:spPr>
          <a:xfrm>
            <a:off x="7282328" y="10611750"/>
            <a:ext cx="7464435" cy="1625069"/>
          </a:xfrm>
          <a:prstGeom prst="roundRect">
            <a:avLst>
              <a:gd name="adj" fmla="val 5994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2" name="圓角矩形"/>
          <p:cNvSpPr/>
          <p:nvPr/>
        </p:nvSpPr>
        <p:spPr>
          <a:xfrm>
            <a:off x="12435635" y="9518070"/>
            <a:ext cx="2357997" cy="667513"/>
          </a:xfrm>
          <a:prstGeom prst="roundRect">
            <a:avLst>
              <a:gd name="adj" fmla="val 10860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65" name="可以 yarn start 看看囉！…"/>
          <p:cNvSpPr txBox="1">
            <a:spLocks noGrp="1"/>
          </p:cNvSpPr>
          <p:nvPr>
            <p:ph type="body" idx="21"/>
          </p:nvPr>
        </p:nvSpPr>
        <p:spPr>
          <a:xfrm>
            <a:off x="4883901" y="1362607"/>
            <a:ext cx="14616199" cy="28627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  <a:defRPr sz="5200" spc="312"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可以 yarn start 看看囉！</a:t>
            </a:r>
          </a:p>
          <a:p>
            <a:pPr>
              <a:lnSpc>
                <a:spcPct val="120000"/>
              </a:lnSpc>
              <a:spcBef>
                <a:spcPts val="1800"/>
              </a:spcBef>
              <a:defRPr sz="5200" spc="312"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Sign In box 輸入你的名字後，</a:t>
            </a:r>
          </a:p>
          <a:p>
            <a:pPr>
              <a:lnSpc>
                <a:spcPct val="120000"/>
              </a:lnSpc>
              <a:spcBef>
                <a:spcPts val="1800"/>
              </a:spcBef>
              <a:defRPr sz="5200" spc="312"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你應該會看到畫面的跳轉~</a:t>
            </a:r>
          </a:p>
        </p:txBody>
      </p:sp>
      <p:pic>
        <p:nvPicPr>
          <p:cNvPr id="36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12556" y="5059629"/>
            <a:ext cx="9159822" cy="7778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1622" y="5059629"/>
            <a:ext cx="9159822" cy="7778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2" animBg="1" advAuto="0"/>
      <p:bldP spid="367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hings to improve for &lt;SignIn&gt;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Things to improve for &lt;SignIn&gt;</a:t>
            </a:r>
          </a:p>
        </p:txBody>
      </p:sp>
      <p:sp>
        <p:nvSpPr>
          <p:cNvPr id="3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71" name="onSearch={(name) =&gt; {…"/>
          <p:cNvSpPr txBox="1">
            <a:spLocks noGrp="1"/>
          </p:cNvSpPr>
          <p:nvPr>
            <p:ph type="body" idx="23"/>
          </p:nvPr>
        </p:nvSpPr>
        <p:spPr>
          <a:xfrm>
            <a:off x="4803301" y="5926888"/>
            <a:ext cx="16730927" cy="408813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onSearch=</a:t>
            </a:r>
            <a:r>
              <a:rPr>
                <a:solidFill>
                  <a:srgbClr val="33BBC8"/>
                </a:solidFill>
              </a:rPr>
              <a:t>{</a:t>
            </a:r>
            <a:r>
              <a:t>(name)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(!name)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displayStatus(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type: </a:t>
            </a:r>
            <a:r>
              <a:rPr>
                <a:solidFill>
                  <a:srgbClr val="C33720"/>
                </a:solidFill>
              </a:rPr>
              <a:t>"error"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msg: </a:t>
            </a:r>
            <a:r>
              <a:t>"Missing user name"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else</a:t>
            </a:r>
            <a:r>
              <a:t> setSignedIn(</a:t>
            </a:r>
            <a:r>
              <a:rPr>
                <a:solidFill>
                  <a:srgbClr val="C33720"/>
                </a:solidFill>
              </a:rPr>
              <a:t>true</a:t>
            </a:r>
            <a:r>
              <a:t>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}}</a:t>
            </a:r>
          </a:p>
        </p:txBody>
      </p:sp>
      <p:sp>
        <p:nvSpPr>
          <p:cNvPr id="372" name="沒有輸入名字，仍然可以 sign in…"/>
          <p:cNvSpPr txBox="1"/>
          <p:nvPr/>
        </p:nvSpPr>
        <p:spPr>
          <a:xfrm>
            <a:off x="2839474" y="3612313"/>
            <a:ext cx="18705052" cy="792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5400" b="0"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沒有輸入名字，仍然可以 sign in…</a:t>
            </a:r>
          </a:p>
        </p:txBody>
      </p:sp>
      <p:sp>
        <p:nvSpPr>
          <p:cNvPr id="373" name="在 &lt;Input.Search&gt; onSearch 時檢查輸入字串是否為空"/>
          <p:cNvSpPr txBox="1"/>
          <p:nvPr/>
        </p:nvSpPr>
        <p:spPr>
          <a:xfrm>
            <a:off x="2839474" y="4947634"/>
            <a:ext cx="18705052" cy="705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&lt;Input.Search&gt; onSearch 時檢查輸入字串是否為空</a:t>
            </a:r>
          </a:p>
        </p:txBody>
      </p:sp>
      <p:sp>
        <p:nvSpPr>
          <p:cNvPr id="374" name="把上節課 chat app 的 &quot;displayStatus&quot; copy 過來用 (記得把 displayStatus 也傳給 &lt;SignIn&gt;"/>
          <p:cNvSpPr txBox="1"/>
          <p:nvPr/>
        </p:nvSpPr>
        <p:spPr>
          <a:xfrm>
            <a:off x="2839474" y="10549028"/>
            <a:ext cx="18705052" cy="15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2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把上節課 chat app 的 "displayStatus" copy 過來用 (記得把 displayStatus 也傳給 &lt;SignIn&gt;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4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1" animBg="1" advAuto="0"/>
      <p:bldP spid="374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hings to improve for &lt;SignIn&gt;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Things to improve for &lt;SignIn&gt;</a:t>
            </a:r>
          </a:p>
        </p:txBody>
      </p:sp>
      <p:sp>
        <p:nvSpPr>
          <p:cNvPr id="37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78" name="const LOCALSTORAGE_KEY = &quot;save-me&quot;;…"/>
          <p:cNvSpPr txBox="1">
            <a:spLocks noGrp="1"/>
          </p:cNvSpPr>
          <p:nvPr>
            <p:ph type="body" idx="23"/>
          </p:nvPr>
        </p:nvSpPr>
        <p:spPr>
          <a:xfrm>
            <a:off x="4776207" y="5229436"/>
            <a:ext cx="16730927" cy="17399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LOCALSTORAGE_KEY = </a:t>
            </a:r>
            <a:r>
              <a:rPr>
                <a:solidFill>
                  <a:srgbClr val="C33720"/>
                </a:solidFill>
              </a:rPr>
              <a:t>"save-me"</a:t>
            </a:r>
            <a:r>
              <a:t>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App = ()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savedMe = localStorage.getItem(LOCALSTORAGE_KEY);</a:t>
            </a:r>
          </a:p>
        </p:txBody>
      </p:sp>
      <p:sp>
        <p:nvSpPr>
          <p:cNvPr id="379" name="Reload 之後不記得我是誰..."/>
          <p:cNvSpPr txBox="1"/>
          <p:nvPr/>
        </p:nvSpPr>
        <p:spPr>
          <a:xfrm>
            <a:off x="2839474" y="3063935"/>
            <a:ext cx="18705052" cy="792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5400" b="0"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Reload 之後不記得我是誰...</a:t>
            </a:r>
          </a:p>
        </p:txBody>
      </p:sp>
      <p:sp>
        <p:nvSpPr>
          <p:cNvPr id="380" name="使用 local storage (in &quot;App.js&quot;)"/>
          <p:cNvSpPr txBox="1"/>
          <p:nvPr/>
        </p:nvSpPr>
        <p:spPr>
          <a:xfrm>
            <a:off x="2839474" y="4189020"/>
            <a:ext cx="18705052" cy="70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使用 local storage (in "App.js")</a:t>
            </a:r>
          </a:p>
        </p:txBody>
      </p:sp>
      <p:sp>
        <p:nvSpPr>
          <p:cNvPr id="381" name="&quot;me&quot; 的 initial value 先檢查 savedMe"/>
          <p:cNvSpPr txBox="1"/>
          <p:nvPr/>
        </p:nvSpPr>
        <p:spPr>
          <a:xfrm>
            <a:off x="2839474" y="7302195"/>
            <a:ext cx="18705052" cy="70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2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"me" 的 initial value 先檢查 savedMe</a:t>
            </a:r>
          </a:p>
        </p:txBody>
      </p:sp>
      <p:sp>
        <p:nvSpPr>
          <p:cNvPr id="382" name="const [me, setMe] = useState(savedMe || &quot;&quot;);"/>
          <p:cNvSpPr txBox="1"/>
          <p:nvPr/>
        </p:nvSpPr>
        <p:spPr>
          <a:xfrm>
            <a:off x="4776207" y="8340666"/>
            <a:ext cx="16730927" cy="6477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</a:t>
            </a:r>
            <a:r>
              <a:rPr>
                <a:solidFill>
                  <a:srgbClr val="33BBC8"/>
                </a:solidFill>
              </a:rPr>
              <a:t>[</a:t>
            </a:r>
            <a:r>
              <a:t>me, setMe</a:t>
            </a:r>
            <a:r>
              <a:rPr>
                <a:solidFill>
                  <a:srgbClr val="33BBC8"/>
                </a:solidFill>
              </a:rPr>
              <a:t>]</a:t>
            </a:r>
            <a:r>
              <a:t> = useState(savedMe || </a:t>
            </a:r>
            <a:r>
              <a:rPr>
                <a:solidFill>
                  <a:srgbClr val="C33720"/>
                </a:solidFill>
              </a:rPr>
              <a:t>""</a:t>
            </a:r>
            <a:r>
              <a:t>);</a:t>
            </a:r>
          </a:p>
        </p:txBody>
      </p:sp>
      <p:sp>
        <p:nvSpPr>
          <p:cNvPr id="383" name="在 signedIn 之後把 me 存到 savedMe"/>
          <p:cNvSpPr txBox="1"/>
          <p:nvPr/>
        </p:nvSpPr>
        <p:spPr>
          <a:xfrm>
            <a:off x="2839474" y="9321225"/>
            <a:ext cx="18705052" cy="70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3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signedIn 之後把 me 存到 savedMe</a:t>
            </a:r>
          </a:p>
        </p:txBody>
      </p:sp>
      <p:sp>
        <p:nvSpPr>
          <p:cNvPr id="384" name="useEffect(() =&gt; {…"/>
          <p:cNvSpPr txBox="1"/>
          <p:nvPr/>
        </p:nvSpPr>
        <p:spPr>
          <a:xfrm>
            <a:off x="4776207" y="10149783"/>
            <a:ext cx="16730927" cy="28321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useEffect(()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(signedIn)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localStorage.setItem(LOCALSTORAGE_KEY, me);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</a:t>
            </a:r>
            <a:r>
              <a:rPr>
                <a:solidFill>
                  <a:srgbClr val="33BBC8"/>
                </a:solidFill>
              </a:rPr>
              <a:t>[</a:t>
            </a:r>
            <a:r>
              <a:t>signedIn</a:t>
            </a:r>
            <a:r>
              <a:rPr>
                <a:solidFill>
                  <a:srgbClr val="33BBC8"/>
                </a:solidFill>
              </a:rPr>
              <a:t>]</a:t>
            </a:r>
            <a: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"/>
                                        <p:tgtEl>
                                          <p:spTgt spid="3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1" animBg="1" advAuto="0"/>
      <p:bldP spid="382" grpId="2" build="p" bldLvl="5" animBg="1" advAuto="0"/>
      <p:bldP spid="383" grpId="3" animBg="1" advAuto="0"/>
      <p:bldP spid="384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ap: Full-stack Applications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Recap: Full-stack Applications</a:t>
            </a:r>
          </a:p>
        </p:txBody>
      </p:sp>
      <p:sp>
        <p:nvSpPr>
          <p:cNvPr id="21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8" name="In HW#6 and Lecture Note #9, 我們示範了利用 React + Axios/WebSocket + Express/Node.js + Mongoose 來建立一個全端的應用…"/>
          <p:cNvSpPr txBox="1">
            <a:spLocks noGrp="1"/>
          </p:cNvSpPr>
          <p:nvPr>
            <p:ph type="body" idx="22"/>
          </p:nvPr>
        </p:nvSpPr>
        <p:spPr>
          <a:xfrm>
            <a:off x="9788240" y="3785491"/>
            <a:ext cx="12581108" cy="89204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83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324">
                <a:solidFill>
                  <a:srgbClr val="212121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In HW#6 and Lecture Note #9, 我們示範了利用 React + Axios/WebSocket + Express/Node.js + Mongoose 來建立一個全端的應用</a:t>
            </a:r>
          </a:p>
          <a:p>
            <a:pPr marL="83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324">
                <a:solidFill>
                  <a:srgbClr val="212121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這些應用大抵都是一個 client 對應一個 server, 但在現實中像是 social network, online gaming 等應用，常常會需要 clients 之間多對多互動的應用</a:t>
            </a:r>
          </a:p>
        </p:txBody>
      </p:sp>
      <p:pic>
        <p:nvPicPr>
          <p:cNvPr id="21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1887" y="2809244"/>
            <a:ext cx="6717966" cy="4888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1887" y="7939040"/>
            <a:ext cx="6717966" cy="5353858"/>
          </a:xfrm>
          <a:prstGeom prst="rect">
            <a:avLst/>
          </a:prstGeom>
          <a:ln w="12700">
            <a:miter lim="400000"/>
          </a:ln>
          <a:effectLst>
            <a:outerShdw blurRad="101600" dist="12700" dir="27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hings to improve for &lt;ChatRoom&gt;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Things to improve for &lt;ChatRoom&gt;</a:t>
            </a:r>
          </a:p>
        </p:txBody>
      </p:sp>
      <p:sp>
        <p:nvSpPr>
          <p:cNvPr id="3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88" name="&lt;Tabs…"/>
          <p:cNvSpPr txBox="1">
            <a:spLocks noGrp="1"/>
          </p:cNvSpPr>
          <p:nvPr>
            <p:ph type="body" idx="23"/>
          </p:nvPr>
        </p:nvSpPr>
        <p:spPr>
          <a:xfrm>
            <a:off x="4722021" y="7648441"/>
            <a:ext cx="16700518" cy="33782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&lt;Tabs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type="</a:t>
            </a:r>
            <a:r>
              <a:rPr>
                <a:solidFill>
                  <a:srgbClr val="C33720"/>
                </a:solidFill>
              </a:rPr>
              <a:t>editable-card"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onEdit=</a:t>
            </a:r>
            <a:r>
              <a:rPr>
                <a:solidFill>
                  <a:srgbClr val="33BBC8"/>
                </a:solidFill>
              </a:rPr>
              <a:t>{</a:t>
            </a:r>
            <a:r>
              <a:t>(targetKey, action)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(action === </a:t>
            </a:r>
            <a:r>
              <a:rPr>
                <a:solidFill>
                  <a:srgbClr val="C33720"/>
                </a:solidFill>
              </a:rPr>
              <a:t>"add"</a:t>
            </a:r>
            <a:r>
              <a:t>) addChatBox();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33BBC8"/>
                </a:solidFill>
              </a:rPr>
              <a:t>}}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&gt;</a:t>
            </a:r>
          </a:p>
        </p:txBody>
      </p:sp>
      <p:sp>
        <p:nvSpPr>
          <p:cNvPr id="389" name="目前 chat room &lt;Tabs&gt; 的 '+' 是沒有功用的 =&gt; 希望用它來增加 ChatBox"/>
          <p:cNvSpPr txBox="1"/>
          <p:nvPr/>
        </p:nvSpPr>
        <p:spPr>
          <a:xfrm>
            <a:off x="2839474" y="4279698"/>
            <a:ext cx="18705052" cy="1779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5400" b="0"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目前 chat room &lt;Tabs&gt; 的 '+' 是沒有功用的</a:t>
            </a:r>
            <a:br/>
            <a:r>
              <a:t>=&gt; 希望用它來增加 ChatBox</a:t>
            </a:r>
          </a:p>
        </p:txBody>
      </p:sp>
      <p:sp>
        <p:nvSpPr>
          <p:cNvPr id="390" name="使用 &lt;Tabs&gt; 的 onEdit 功能"/>
          <p:cNvSpPr txBox="1"/>
          <p:nvPr/>
        </p:nvSpPr>
        <p:spPr>
          <a:xfrm>
            <a:off x="2839474" y="6601972"/>
            <a:ext cx="18705052" cy="70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使用 &lt;</a:t>
            </a:r>
            <a:r>
              <a:rPr u="sng">
                <a:hlinkClick r:id="rId2"/>
              </a:rPr>
              <a:t>Tabs</a:t>
            </a:r>
            <a:r>
              <a:t>&gt; 的 onEdit 功能</a:t>
            </a:r>
          </a:p>
        </p:txBody>
      </p:sp>
      <p:sp>
        <p:nvSpPr>
          <p:cNvPr id="391" name="圓角矩形"/>
          <p:cNvSpPr/>
          <p:nvPr/>
        </p:nvSpPr>
        <p:spPr>
          <a:xfrm>
            <a:off x="14433868" y="9325959"/>
            <a:ext cx="3545400" cy="669342"/>
          </a:xfrm>
          <a:prstGeom prst="roundRect">
            <a:avLst>
              <a:gd name="adj" fmla="val 11831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2" name="TODO later"/>
          <p:cNvSpPr txBox="1"/>
          <p:nvPr/>
        </p:nvSpPr>
        <p:spPr>
          <a:xfrm>
            <a:off x="18134099" y="9336779"/>
            <a:ext cx="287539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2600"/>
                </a:solidFill>
              </a:defRPr>
            </a:lvl1pPr>
          </a:lstStyle>
          <a:p>
            <a:r>
              <a:t>TODO later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hings to improve for &lt;ChatRoom&gt;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Things to improve for &lt;ChatRoom&gt;</a:t>
            </a:r>
          </a:p>
        </p:txBody>
      </p:sp>
      <p:sp>
        <p:nvSpPr>
          <p:cNvPr id="3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96" name="import { Modal, Form, Input } from &quot;antd&quot;;…"/>
          <p:cNvSpPr txBox="1">
            <a:spLocks noGrp="1"/>
          </p:cNvSpPr>
          <p:nvPr>
            <p:ph type="body" idx="23"/>
          </p:nvPr>
        </p:nvSpPr>
        <p:spPr>
          <a:xfrm>
            <a:off x="930761" y="5914813"/>
            <a:ext cx="11408747" cy="714248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import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Modal, Form, Input </a:t>
            </a:r>
            <a:r>
              <a:rPr>
                <a:solidFill>
                  <a:srgbClr val="33BBC8"/>
                </a:solidFill>
              </a:rPr>
              <a:t>}</a:t>
            </a:r>
            <a:r>
              <a:t> from </a:t>
            </a:r>
            <a:r>
              <a:rPr>
                <a:solidFill>
                  <a:srgbClr val="C33720"/>
                </a:solidFill>
              </a:rPr>
              <a:t>"antd"</a:t>
            </a:r>
            <a:r>
              <a:t>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ChatModal = (</a:t>
            </a:r>
            <a:r>
              <a:rPr>
                <a:solidFill>
                  <a:srgbClr val="33BBC8"/>
                </a:solidFill>
              </a:rPr>
              <a:t>{</a:t>
            </a:r>
            <a:r>
              <a:t> visible, onCreate,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onCancel </a:t>
            </a:r>
            <a:r>
              <a:rPr>
                <a:solidFill>
                  <a:srgbClr val="33BBC8"/>
                </a:solidFill>
              </a:rPr>
              <a:t>}</a:t>
            </a:r>
            <a:r>
              <a:t>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</a:t>
            </a:r>
            <a:r>
              <a:rPr>
                <a:solidFill>
                  <a:srgbClr val="33BBC8"/>
                </a:solidFill>
              </a:rPr>
              <a:t>[</a:t>
            </a:r>
            <a:r>
              <a:t>form</a:t>
            </a:r>
            <a:r>
              <a:rPr>
                <a:solidFill>
                  <a:srgbClr val="33BBC8"/>
                </a:solidFill>
              </a:rPr>
              <a:t>]</a:t>
            </a:r>
            <a:r>
              <a:t> = Form.useForm();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CD792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(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&lt;Modal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visible=</a:t>
            </a:r>
            <a:r>
              <a:rPr>
                <a:solidFill>
                  <a:srgbClr val="33BBC8"/>
                </a:solidFill>
              </a:rPr>
              <a:t>{</a:t>
            </a:r>
            <a:r>
              <a:t>visible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title=</a:t>
            </a:r>
            <a:r>
              <a:t>"Create a new chat room"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okText=</a:t>
            </a:r>
            <a:r>
              <a:rPr>
                <a:solidFill>
                  <a:srgbClr val="C33720"/>
                </a:solidFill>
              </a:rPr>
              <a:t>"Create" </a:t>
            </a:r>
            <a:r>
              <a:t>cancelText=</a:t>
            </a:r>
            <a:r>
              <a:rPr>
                <a:solidFill>
                  <a:srgbClr val="C33720"/>
                </a:solidFill>
              </a:rPr>
              <a:t>"Cancel"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onCancel=</a:t>
            </a:r>
            <a:r>
              <a:rPr>
                <a:solidFill>
                  <a:srgbClr val="33BBC8"/>
                </a:solidFill>
              </a:rPr>
              <a:t>{</a:t>
            </a:r>
            <a:r>
              <a:t>onCancel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onOk=</a:t>
            </a:r>
            <a:r>
              <a:rPr>
                <a:solidFill>
                  <a:srgbClr val="33BBC8"/>
                </a:solidFill>
              </a:rPr>
              <a:t>{</a:t>
            </a:r>
            <a:r>
              <a:t>()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form.validateFields().then((values)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form.resetFields();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onCreate(values);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).</a:t>
            </a:r>
            <a:r>
              <a:rPr>
                <a:solidFill>
                  <a:srgbClr val="CD7923"/>
                </a:solidFill>
              </a:rPr>
              <a:t>catch</a:t>
            </a:r>
            <a:r>
              <a:t>((e) =&gt; </a:t>
            </a:r>
            <a:r>
              <a:rPr>
                <a:solidFill>
                  <a:srgbClr val="33BBC8"/>
                </a:solidFill>
              </a:rPr>
              <a:t>{ </a:t>
            </a:r>
            <a:r>
              <a:rPr>
                <a:solidFill>
                  <a:srgbClr val="CD7923"/>
                </a:solidFill>
              </a:rPr>
              <a:t>window</a:t>
            </a:r>
            <a:r>
              <a:t>.</a:t>
            </a:r>
            <a:r>
              <a:rPr>
                <a:solidFill>
                  <a:srgbClr val="CD7923"/>
                </a:solidFill>
              </a:rPr>
              <a:t>alert</a:t>
            </a:r>
            <a:r>
              <a:t>(e); </a:t>
            </a:r>
            <a:r>
              <a:rPr>
                <a:solidFill>
                  <a:srgbClr val="33BBC8"/>
                </a:solidFill>
              </a:rPr>
              <a:t>}</a:t>
            </a:r>
            <a:r>
              <a:t>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}}</a:t>
            </a:r>
            <a:r>
              <a:t>&gt;</a:t>
            </a:r>
          </a:p>
        </p:txBody>
      </p:sp>
      <p:sp>
        <p:nvSpPr>
          <p:cNvPr id="397" name="新增 ChatBox 時，使用 antd 的 &lt;Modal&gt; (跳出 form) =&gt; 新增 &quot;Components/ChatModal.js&quot; 檔案 =&gt; 照範例，先做個殼子"/>
          <p:cNvSpPr txBox="1"/>
          <p:nvPr/>
        </p:nvSpPr>
        <p:spPr>
          <a:xfrm>
            <a:off x="2839474" y="3105444"/>
            <a:ext cx="18705052" cy="2434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2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新增 ChatBox 時，使用 antd 的 &lt;Modal&gt; (跳出 </a:t>
            </a:r>
            <a:r>
              <a:rPr u="sng">
                <a:hlinkClick r:id="rId2"/>
              </a:rPr>
              <a:t>form</a:t>
            </a:r>
            <a:r>
              <a:t>)</a:t>
            </a:r>
            <a:br/>
            <a:r>
              <a:t>=&gt; 新增 "Components/ChatModal.js" 檔案</a:t>
            </a:r>
            <a:br/>
            <a:r>
              <a:t>=&gt; 照範例，先做個殼子</a:t>
            </a:r>
          </a:p>
        </p:txBody>
      </p:sp>
      <p:sp>
        <p:nvSpPr>
          <p:cNvPr id="398" name="在 signedIn 之後把 me 存到 savedMe"/>
          <p:cNvSpPr txBox="1"/>
          <p:nvPr/>
        </p:nvSpPr>
        <p:spPr>
          <a:xfrm>
            <a:off x="1985750" y="14560565"/>
            <a:ext cx="18705052" cy="70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3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signedIn 之後把 me 存到 savedMe</a:t>
            </a:r>
          </a:p>
        </p:txBody>
      </p:sp>
      <p:sp>
        <p:nvSpPr>
          <p:cNvPr id="399" name="&lt;Form form={form} layout=&quot;vertical&quot;…"/>
          <p:cNvSpPr txBox="1"/>
          <p:nvPr/>
        </p:nvSpPr>
        <p:spPr>
          <a:xfrm>
            <a:off x="12476947" y="5914813"/>
            <a:ext cx="10976293" cy="714248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&lt;Form form=</a:t>
            </a:r>
            <a:r>
              <a:rPr>
                <a:solidFill>
                  <a:srgbClr val="33BBC8"/>
                </a:solidFill>
              </a:rPr>
              <a:t>{</a:t>
            </a:r>
            <a:r>
              <a:t>form</a:t>
            </a:r>
            <a:r>
              <a:rPr>
                <a:solidFill>
                  <a:srgbClr val="33BBC8"/>
                </a:solidFill>
              </a:rPr>
              <a:t>}</a:t>
            </a:r>
            <a:r>
              <a:t> layout=</a:t>
            </a:r>
            <a:r>
              <a:rPr>
                <a:solidFill>
                  <a:srgbClr val="C33720"/>
                </a:solidFill>
              </a:rPr>
              <a:t>"vertical"</a:t>
            </a:r>
            <a:r>
              <a:t> 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name=</a:t>
            </a:r>
            <a:r>
              <a:rPr>
                <a:solidFill>
                  <a:srgbClr val="C33720"/>
                </a:solidFill>
              </a:rPr>
              <a:t>"form_in_modal"</a:t>
            </a:r>
            <a:r>
              <a:t>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&lt;Form.Item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name=</a:t>
            </a:r>
            <a:r>
              <a:rPr>
                <a:solidFill>
                  <a:srgbClr val="C33720"/>
                </a:solidFill>
              </a:rPr>
              <a:t>"name"</a:t>
            </a:r>
            <a:r>
              <a:t> label=</a:t>
            </a:r>
            <a:r>
              <a:rPr>
                <a:solidFill>
                  <a:srgbClr val="C33720"/>
                </a:solidFill>
              </a:rPr>
              <a:t>"Name"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rules=</a:t>
            </a:r>
            <a:r>
              <a:rPr>
                <a:solidFill>
                  <a:srgbClr val="33BBC8"/>
                </a:solidFill>
              </a:rPr>
              <a:t>{[{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required: </a:t>
            </a:r>
            <a:r>
              <a:rPr>
                <a:solidFill>
                  <a:srgbClr val="C33720"/>
                </a:solidFill>
              </a:rPr>
              <a:t>true</a:t>
            </a:r>
            <a:r>
              <a:t>,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message: </a:t>
            </a:r>
            <a:r>
              <a:t>"Error: Please enter the name of the person to chat!"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  <a:r>
              <a:rPr>
                <a:solidFill>
                  <a:srgbClr val="33BBC8"/>
                </a:solidFill>
              </a:rPr>
              <a:t>]}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&lt;Input /&gt;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&lt;/Form.Item&gt;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&lt;/Form&gt;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&lt;/Modal&gt;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);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export</a:t>
            </a:r>
            <a:r>
              <a:t> </a:t>
            </a:r>
            <a:r>
              <a:rPr>
                <a:solidFill>
                  <a:srgbClr val="CD7923"/>
                </a:solidFill>
              </a:rPr>
              <a:t>default</a:t>
            </a:r>
            <a:r>
              <a:t> ChatModal;</a:t>
            </a:r>
          </a:p>
        </p:txBody>
      </p:sp>
      <p:sp>
        <p:nvSpPr>
          <p:cNvPr id="400" name="圓角矩形"/>
          <p:cNvSpPr/>
          <p:nvPr/>
        </p:nvSpPr>
        <p:spPr>
          <a:xfrm>
            <a:off x="2563462" y="10127058"/>
            <a:ext cx="1983954" cy="421641"/>
          </a:xfrm>
          <a:prstGeom prst="roundRect">
            <a:avLst>
              <a:gd name="adj" fmla="val 21728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1" name="Cancel…"/>
          <p:cNvSpPr txBox="1"/>
          <p:nvPr/>
        </p:nvSpPr>
        <p:spPr>
          <a:xfrm>
            <a:off x="1090466" y="9610513"/>
            <a:ext cx="111383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Cancel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按鈕</a:t>
            </a:r>
          </a:p>
        </p:txBody>
      </p:sp>
      <p:sp>
        <p:nvSpPr>
          <p:cNvPr id="402" name="線條"/>
          <p:cNvSpPr/>
          <p:nvPr/>
        </p:nvSpPr>
        <p:spPr>
          <a:xfrm flipV="1">
            <a:off x="2038521" y="10815276"/>
            <a:ext cx="544856" cy="15006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3" name="ChatRoom 對應的 Cancel 動作 (i.e. 把視窗關掉)"/>
          <p:cNvSpPr txBox="1"/>
          <p:nvPr/>
        </p:nvSpPr>
        <p:spPr>
          <a:xfrm>
            <a:off x="7667122" y="10084724"/>
            <a:ext cx="393323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t>ChatRoom 對應的 Cancel 動作 (i.e. 把視窗關掉)</a:t>
            </a:r>
          </a:p>
        </p:txBody>
      </p:sp>
      <p:sp>
        <p:nvSpPr>
          <p:cNvPr id="404" name="線條"/>
          <p:cNvSpPr/>
          <p:nvPr/>
        </p:nvSpPr>
        <p:spPr>
          <a:xfrm flipH="1" flipV="1">
            <a:off x="6971189" y="10325333"/>
            <a:ext cx="720696" cy="5154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5" name="圓角矩形"/>
          <p:cNvSpPr/>
          <p:nvPr/>
        </p:nvSpPr>
        <p:spPr>
          <a:xfrm>
            <a:off x="4787523" y="10127058"/>
            <a:ext cx="2177703" cy="421641"/>
          </a:xfrm>
          <a:prstGeom prst="roundRect">
            <a:avLst>
              <a:gd name="adj" fmla="val 21728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6" name="圓角矩形"/>
          <p:cNvSpPr/>
          <p:nvPr/>
        </p:nvSpPr>
        <p:spPr>
          <a:xfrm>
            <a:off x="2563462" y="10572574"/>
            <a:ext cx="1075731" cy="421641"/>
          </a:xfrm>
          <a:prstGeom prst="roundRect">
            <a:avLst>
              <a:gd name="adj" fmla="val 21728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7" name="OK…"/>
          <p:cNvSpPr txBox="1"/>
          <p:nvPr/>
        </p:nvSpPr>
        <p:spPr>
          <a:xfrm>
            <a:off x="1285431" y="10561906"/>
            <a:ext cx="7239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OK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按鈕</a:t>
            </a:r>
          </a:p>
        </p:txBody>
      </p:sp>
      <p:sp>
        <p:nvSpPr>
          <p:cNvPr id="408" name="線條"/>
          <p:cNvSpPr/>
          <p:nvPr/>
        </p:nvSpPr>
        <p:spPr>
          <a:xfrm>
            <a:off x="2070069" y="10296811"/>
            <a:ext cx="479180" cy="6287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9" name="線條"/>
          <p:cNvSpPr/>
          <p:nvPr/>
        </p:nvSpPr>
        <p:spPr>
          <a:xfrm flipH="1" flipV="1">
            <a:off x="3635762" y="7570022"/>
            <a:ext cx="4085439" cy="2690736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0" name="圓角矩形"/>
          <p:cNvSpPr/>
          <p:nvPr/>
        </p:nvSpPr>
        <p:spPr>
          <a:xfrm>
            <a:off x="8084021" y="6809119"/>
            <a:ext cx="2177703" cy="421641"/>
          </a:xfrm>
          <a:prstGeom prst="roundRect">
            <a:avLst>
              <a:gd name="adj" fmla="val 21728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1" name="圓角矩形"/>
          <p:cNvSpPr/>
          <p:nvPr/>
        </p:nvSpPr>
        <p:spPr>
          <a:xfrm>
            <a:off x="1477604" y="7230440"/>
            <a:ext cx="2177703" cy="421641"/>
          </a:xfrm>
          <a:prstGeom prst="roundRect">
            <a:avLst>
              <a:gd name="adj" fmla="val 21728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2" name="圓角矩形"/>
          <p:cNvSpPr/>
          <p:nvPr/>
        </p:nvSpPr>
        <p:spPr>
          <a:xfrm>
            <a:off x="3478848" y="11767691"/>
            <a:ext cx="4101527" cy="421641"/>
          </a:xfrm>
          <a:prstGeom prst="roundRect">
            <a:avLst>
              <a:gd name="adj" fmla="val 21728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3" name="ChatRoom 對應的 OK 動作 (i.e. 開新 ChatBoxx)"/>
          <p:cNvSpPr txBox="1"/>
          <p:nvPr/>
        </p:nvSpPr>
        <p:spPr>
          <a:xfrm>
            <a:off x="8071571" y="11339278"/>
            <a:ext cx="393323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t>ChatRoom 對應的 OK 動作 (i.e. 開新 ChatBoxx)</a:t>
            </a:r>
          </a:p>
        </p:txBody>
      </p:sp>
      <p:sp>
        <p:nvSpPr>
          <p:cNvPr id="414" name="線條"/>
          <p:cNvSpPr/>
          <p:nvPr/>
        </p:nvSpPr>
        <p:spPr>
          <a:xfrm flipH="1" flipV="1">
            <a:off x="7626396" y="11995518"/>
            <a:ext cx="823316" cy="22576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415" name="連接線"/>
          <p:cNvCxnSpPr>
            <a:stCxn id="413" idx="0"/>
            <a:endCxn id="410" idx="0"/>
          </p:cNvCxnSpPr>
          <p:nvPr/>
        </p:nvCxnSpPr>
        <p:spPr>
          <a:xfrm flipH="1" flipV="1">
            <a:off x="9172872" y="7019939"/>
            <a:ext cx="865315" cy="4789240"/>
          </a:xfrm>
          <a:prstGeom prst="straightConnector1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"/>
                                        <p:tgtEl>
                                          <p:spTgt spid="3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"/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"/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"/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"/>
                            </p:stCondLst>
                            <p:childTnLst>
                              <p:par>
                                <p:cTn id="52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"/>
                                        <p:tgtEl>
                                          <p:spTgt spid="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"/>
                            </p:stCondLst>
                            <p:childTnLst>
                              <p:par>
                                <p:cTn id="56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"/>
                                        <p:tgtEl>
                                          <p:spTgt spid="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"/>
                            </p:stCondLst>
                            <p:childTnLst>
                              <p:par>
                                <p:cTn id="60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"/>
                                        <p:tgtEl>
                                          <p:spTgt spid="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"/>
                            </p:stCondLst>
                            <p:childTnLst>
                              <p:par>
                                <p:cTn id="64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"/>
                                        <p:tgtEl>
                                          <p:spTgt spid="3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"/>
                                        <p:tgtEl>
                                          <p:spTgt spid="3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"/>
                                        <p:tgtEl>
                                          <p:spTgt spid="3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"/>
                                        <p:tgtEl>
                                          <p:spTgt spid="3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"/>
                            </p:stCondLst>
                            <p:childTnLst>
                              <p:par>
                                <p:cTn id="84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"/>
                            </p:stCondLst>
                            <p:childTnLst>
                              <p:par>
                                <p:cTn id="8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"/>
                            </p:stCondLst>
                            <p:childTnLst>
                              <p:par>
                                <p:cTn id="9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"/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"/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100"/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"/>
                            </p:stCondLst>
                            <p:childTnLst>
                              <p:par>
                                <p:cTn id="104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"/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"/>
                            </p:stCondLst>
                            <p:childTnLst>
                              <p:par>
                                <p:cTn id="10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100"/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00"/>
                            </p:stCondLst>
                            <p:childTnLst>
                              <p:par>
                                <p:cTn id="11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100"/>
                                        <p:tgtEl>
                                          <p:spTgt spid="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"/>
                            </p:stCondLst>
                            <p:childTnLst>
                              <p:par>
                                <p:cTn id="116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100"/>
                                        <p:tgtEl>
                                          <p:spTgt spid="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100"/>
                                        <p:tgtEl>
                                          <p:spTgt spid="3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00"/>
                            </p:stCondLst>
                            <p:childTnLst>
                              <p:par>
                                <p:cTn id="124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100"/>
                                        <p:tgtEl>
                                          <p:spTgt spid="3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"/>
                            </p:stCondLst>
                            <p:childTnLst>
                              <p:par>
                                <p:cTn id="12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100"/>
                                        <p:tgtEl>
                                          <p:spTgt spid="3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00"/>
                            </p:stCondLst>
                            <p:childTnLst>
                              <p:par>
                                <p:cTn id="13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100"/>
                                        <p:tgtEl>
                                          <p:spTgt spid="3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400"/>
                            </p:stCondLst>
                            <p:childTnLst>
                              <p:par>
                                <p:cTn id="136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3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100"/>
                                        <p:tgtEl>
                                          <p:spTgt spid="3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3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100"/>
                                        <p:tgtEl>
                                          <p:spTgt spid="3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"/>
                            </p:stCondLst>
                            <p:childTnLst>
                              <p:par>
                                <p:cTn id="149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00"/>
                            </p:stCondLst>
                            <p:childTnLst>
                              <p:par>
                                <p:cTn id="157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00"/>
                            </p:stCondLst>
                            <p:childTnLst>
                              <p:par>
                                <p:cTn id="165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3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"/>
                            </p:stCondLst>
                            <p:childTnLst>
                              <p:par>
                                <p:cTn id="174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700"/>
                            </p:stCondLst>
                            <p:childTnLst>
                              <p:par>
                                <p:cTn id="182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00"/>
                            </p:stCondLst>
                            <p:childTnLst>
                              <p:par>
                                <p:cTn id="195" presetID="10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3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"/>
                            </p:stCondLst>
                            <p:childTnLst>
                              <p:par>
                                <p:cTn id="199" presetID="10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800"/>
                            </p:stCondLst>
                            <p:childTnLst>
                              <p:par>
                                <p:cTn id="203" presetID="10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1" build="p" bldLvl="5" animBg="1" advAuto="0"/>
      <p:bldP spid="399" grpId="2" build="p" bldLvl="5" animBg="1" advAuto="0"/>
      <p:bldP spid="400" grpId="3" animBg="1" advAuto="0"/>
      <p:bldP spid="401" grpId="7" animBg="1" advAuto="0"/>
      <p:bldP spid="402" grpId="5" animBg="1" advAuto="0"/>
      <p:bldP spid="403" grpId="13" animBg="1" advAuto="0"/>
      <p:bldP spid="404" grpId="11" animBg="1" advAuto="0"/>
      <p:bldP spid="405" grpId="9" animBg="1" advAuto="0"/>
      <p:bldP spid="406" grpId="6" animBg="1" advAuto="0"/>
      <p:bldP spid="407" grpId="8" animBg="1" advAuto="0"/>
      <p:bldP spid="408" grpId="4" animBg="1" advAuto="0"/>
      <p:bldP spid="409" grpId="10" animBg="1" advAuto="0"/>
      <p:bldP spid="410" grpId="15" animBg="1" advAuto="0"/>
      <p:bldP spid="411" grpId="12" animBg="1" advAuto="0"/>
      <p:bldP spid="412" grpId="14" animBg="1" advAuto="0"/>
      <p:bldP spid="413" grpId="18" animBg="1" advAuto="0"/>
      <p:bldP spid="414" grpId="16" animBg="1" advAuto="0"/>
      <p:bldP spid="415" grpId="17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hings to improve for &lt;ChatRoom&gt;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Things to improve for &lt;ChatRoom&gt;</a:t>
            </a:r>
          </a:p>
        </p:txBody>
      </p:sp>
      <p:sp>
        <p:nvSpPr>
          <p:cNvPr id="4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419" name="在 ChatRoom 的 &lt;Tabs&gt; 底下，加上這個 &lt;ChatModal&gt;"/>
          <p:cNvSpPr txBox="1"/>
          <p:nvPr/>
        </p:nvSpPr>
        <p:spPr>
          <a:xfrm>
            <a:off x="2839474" y="3277607"/>
            <a:ext cx="18705052" cy="68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3"/>
              <a:defRPr sz="4600" b="0" spc="276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ChatRoom 的 &lt;Tabs&gt; 底下，加上這個 &lt;ChatModal&gt;</a:t>
            </a:r>
          </a:p>
        </p:txBody>
      </p:sp>
      <p:sp>
        <p:nvSpPr>
          <p:cNvPr id="420" name="在 signedIn 之後把 me 存到 savedMe"/>
          <p:cNvSpPr txBox="1"/>
          <p:nvPr/>
        </p:nvSpPr>
        <p:spPr>
          <a:xfrm>
            <a:off x="1985750" y="14560565"/>
            <a:ext cx="18705052" cy="70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3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signedIn 之後把 me 存到 savedMe</a:t>
            </a:r>
          </a:p>
        </p:txBody>
      </p:sp>
      <p:sp>
        <p:nvSpPr>
          <p:cNvPr id="421" name="設定一個 Bool state var, 控制 Modal 的開關 (visible)"/>
          <p:cNvSpPr txBox="1"/>
          <p:nvPr/>
        </p:nvSpPr>
        <p:spPr>
          <a:xfrm>
            <a:off x="4734489" y="4256316"/>
            <a:ext cx="16730927" cy="65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sz="4400" b="0" spc="26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設定一個 Bool state var, 控制 Modal 的開關 (visible)</a:t>
            </a:r>
          </a:p>
        </p:txBody>
      </p:sp>
      <p:sp>
        <p:nvSpPr>
          <p:cNvPr id="422" name="const [modalVisible, setModalVisible] = useState(false);"/>
          <p:cNvSpPr txBox="1"/>
          <p:nvPr/>
        </p:nvSpPr>
        <p:spPr>
          <a:xfrm>
            <a:off x="4734489" y="5159586"/>
            <a:ext cx="16730927" cy="6477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</a:t>
            </a:r>
            <a:r>
              <a:rPr>
                <a:solidFill>
                  <a:srgbClr val="33BBC8"/>
                </a:solidFill>
              </a:rPr>
              <a:t>[</a:t>
            </a:r>
            <a:r>
              <a:t>modalVisible, setModalVisible</a:t>
            </a:r>
            <a:r>
              <a:rPr>
                <a:solidFill>
                  <a:srgbClr val="33BBC8"/>
                </a:solidFill>
              </a:rPr>
              <a:t>]</a:t>
            </a:r>
            <a:r>
              <a:t> = useState(</a:t>
            </a:r>
            <a:r>
              <a:rPr>
                <a:solidFill>
                  <a:srgbClr val="C33720"/>
                </a:solidFill>
              </a:rPr>
              <a:t>false</a:t>
            </a:r>
            <a:r>
              <a:t>);</a:t>
            </a:r>
          </a:p>
        </p:txBody>
      </p:sp>
      <p:sp>
        <p:nvSpPr>
          <p:cNvPr id="423" name="插入 &lt;ChatModal&gt;"/>
          <p:cNvSpPr txBox="1"/>
          <p:nvPr/>
        </p:nvSpPr>
        <p:spPr>
          <a:xfrm>
            <a:off x="4734489" y="6361129"/>
            <a:ext cx="16730927" cy="656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sz="4400" b="0" spc="26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插入 &lt;ChatModal&gt;</a:t>
            </a:r>
          </a:p>
        </p:txBody>
      </p:sp>
      <p:sp>
        <p:nvSpPr>
          <p:cNvPr id="424" name="&lt;ChatModal…"/>
          <p:cNvSpPr txBox="1"/>
          <p:nvPr/>
        </p:nvSpPr>
        <p:spPr>
          <a:xfrm>
            <a:off x="4734489" y="7359657"/>
            <a:ext cx="16730927" cy="507111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&lt;ChatModal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visible=</a:t>
            </a:r>
            <a:r>
              <a:rPr>
                <a:solidFill>
                  <a:srgbClr val="33BBC8"/>
                </a:solidFill>
              </a:rPr>
              <a:t>{</a:t>
            </a:r>
            <a:r>
              <a:t>modalVisible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onCreate=</a:t>
            </a:r>
            <a:r>
              <a:rPr>
                <a:solidFill>
                  <a:srgbClr val="33BBC8"/>
                </a:solidFill>
              </a:rPr>
              <a:t>{</a:t>
            </a:r>
            <a:r>
              <a:t>(</a:t>
            </a:r>
            <a:r>
              <a:rPr>
                <a:solidFill>
                  <a:srgbClr val="33BBC8"/>
                </a:solidFill>
              </a:rPr>
              <a:t>{</a:t>
            </a:r>
            <a:r>
              <a:t> name </a:t>
            </a:r>
            <a:r>
              <a:rPr>
                <a:solidFill>
                  <a:srgbClr val="33BBC8"/>
                </a:solidFill>
              </a:rPr>
              <a:t>}</a:t>
            </a:r>
            <a:r>
              <a:t>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createChatBox(name);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setModalVisible(</a:t>
            </a:r>
            <a:r>
              <a:rPr>
                <a:solidFill>
                  <a:srgbClr val="C33720"/>
                </a:solidFill>
              </a:rPr>
              <a:t>false</a:t>
            </a:r>
            <a:r>
              <a:t>);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33BBC8"/>
                </a:solidFill>
              </a:rPr>
              <a:t>}}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onCancel=</a:t>
            </a:r>
            <a:r>
              <a:rPr>
                <a:solidFill>
                  <a:srgbClr val="33BBC8"/>
                </a:solidFill>
              </a:rPr>
              <a:t>{</a:t>
            </a:r>
            <a:r>
              <a:t>()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setModalVisible(</a:t>
            </a:r>
            <a:r>
              <a:rPr>
                <a:solidFill>
                  <a:srgbClr val="C33720"/>
                </a:solidFill>
              </a:rPr>
              <a:t>false</a:t>
            </a:r>
            <a:r>
              <a:t>);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33BBC8"/>
                </a:solidFill>
              </a:rPr>
              <a:t>}}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/&gt;</a:t>
            </a:r>
          </a:p>
        </p:txBody>
      </p:sp>
      <p:sp>
        <p:nvSpPr>
          <p:cNvPr id="425" name="圓角矩形"/>
          <p:cNvSpPr/>
          <p:nvPr/>
        </p:nvSpPr>
        <p:spPr>
          <a:xfrm>
            <a:off x="7796001" y="8447994"/>
            <a:ext cx="7334964" cy="1986294"/>
          </a:xfrm>
          <a:prstGeom prst="roundRect">
            <a:avLst>
              <a:gd name="adj" fmla="val 8248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6" name="ChatModal 按 OK 時的動作"/>
          <p:cNvSpPr txBox="1"/>
          <p:nvPr/>
        </p:nvSpPr>
        <p:spPr>
          <a:xfrm>
            <a:off x="15253255" y="9072840"/>
            <a:ext cx="591879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2600"/>
                </a:solidFill>
              </a:defRPr>
            </a:lvl1pPr>
          </a:lstStyle>
          <a:p>
            <a:r>
              <a:t>ChatModal 按 OK 時的動作</a:t>
            </a:r>
          </a:p>
        </p:txBody>
      </p:sp>
      <p:sp>
        <p:nvSpPr>
          <p:cNvPr id="427" name="圓角矩形"/>
          <p:cNvSpPr/>
          <p:nvPr/>
        </p:nvSpPr>
        <p:spPr>
          <a:xfrm>
            <a:off x="7796001" y="10498621"/>
            <a:ext cx="7334964" cy="1424325"/>
          </a:xfrm>
          <a:prstGeom prst="roundRect">
            <a:avLst>
              <a:gd name="adj" fmla="val 11503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8" name="ChatModal 按 Cancel 時的動作"/>
          <p:cNvSpPr txBox="1"/>
          <p:nvPr/>
        </p:nvSpPr>
        <p:spPr>
          <a:xfrm>
            <a:off x="15253255" y="10524983"/>
            <a:ext cx="591879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2600"/>
                </a:solidFill>
              </a:defRPr>
            </a:lvl1pPr>
          </a:lstStyle>
          <a:p>
            <a:r>
              <a:t>ChatModal 按 Cancel 時的動作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1" animBg="1" advAuto="0"/>
      <p:bldP spid="424" grpId="2" animBg="1" advAuto="0"/>
      <p:bldP spid="425" grpId="3" animBg="1" advAuto="0"/>
      <p:bldP spid="426" grpId="4" animBg="1" advAuto="0"/>
      <p:bldP spid="427" grpId="5" animBg="1" advAuto="0"/>
      <p:bldP spid="428" grpId="6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hings to improve for &lt;ChatRoom&gt;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Things to improve for &lt;ChatRoom&gt;</a:t>
            </a:r>
          </a:p>
        </p:txBody>
      </p:sp>
      <p:sp>
        <p:nvSpPr>
          <p:cNvPr id="4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432" name="在 ChatRoom 中新增 addChatBox 以及 createChatBox 兩個 functions"/>
          <p:cNvSpPr txBox="1"/>
          <p:nvPr/>
        </p:nvSpPr>
        <p:spPr>
          <a:xfrm>
            <a:off x="2839474" y="2893228"/>
            <a:ext cx="18705052" cy="144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4"/>
              <a:defRPr sz="4400" b="0" spc="26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ChatRoom 中新增 addChatBox 以及 createChatBox 兩個 functions</a:t>
            </a:r>
          </a:p>
        </p:txBody>
      </p:sp>
      <p:sp>
        <p:nvSpPr>
          <p:cNvPr id="433" name="在 signedIn 之後把 me 存到 savedMe"/>
          <p:cNvSpPr txBox="1"/>
          <p:nvPr/>
        </p:nvSpPr>
        <p:spPr>
          <a:xfrm>
            <a:off x="1985750" y="14560565"/>
            <a:ext cx="18705052" cy="70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3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signedIn 之後把 me 存到 savedMe</a:t>
            </a:r>
          </a:p>
        </p:txBody>
      </p:sp>
      <p:sp>
        <p:nvSpPr>
          <p:cNvPr id="434" name="addChatBox 就是把 modalVisible 變成 true"/>
          <p:cNvSpPr txBox="1"/>
          <p:nvPr/>
        </p:nvSpPr>
        <p:spPr>
          <a:xfrm>
            <a:off x="4680302" y="4489818"/>
            <a:ext cx="16730927" cy="65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sz="4400" b="0" spc="26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addChatBox 就是把 modalVisible 變成 true</a:t>
            </a:r>
          </a:p>
        </p:txBody>
      </p:sp>
      <p:sp>
        <p:nvSpPr>
          <p:cNvPr id="435" name="const addChatBox = () =&gt; { setModalVisible(true); };"/>
          <p:cNvSpPr txBox="1"/>
          <p:nvPr/>
        </p:nvSpPr>
        <p:spPr>
          <a:xfrm>
            <a:off x="4820002" y="5293012"/>
            <a:ext cx="16451527" cy="6477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addChatBox = () =&gt; </a:t>
            </a:r>
            <a:r>
              <a:rPr>
                <a:solidFill>
                  <a:srgbClr val="33BBC8"/>
                </a:solidFill>
              </a:rPr>
              <a:t>{</a:t>
            </a:r>
            <a:r>
              <a:t> setModalVisible(</a:t>
            </a:r>
            <a:r>
              <a:rPr>
                <a:solidFill>
                  <a:srgbClr val="C33720"/>
                </a:solidFill>
              </a:rPr>
              <a:t>true</a:t>
            </a:r>
            <a:r>
              <a:t>); </a:t>
            </a: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</p:txBody>
      </p:sp>
      <p:sp>
        <p:nvSpPr>
          <p:cNvPr id="436" name="createChatBox 就是根據輸入的名字，建立一個 chatBox"/>
          <p:cNvSpPr txBox="1"/>
          <p:nvPr/>
        </p:nvSpPr>
        <p:spPr>
          <a:xfrm>
            <a:off x="4680302" y="6265954"/>
            <a:ext cx="16730927" cy="656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sz="4400" b="0" spc="26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createChatBox 就是根據輸入的名字，建立一個 chatBox</a:t>
            </a:r>
          </a:p>
        </p:txBody>
      </p:sp>
      <p:sp>
        <p:nvSpPr>
          <p:cNvPr id="437" name="const createChatBox = (friend) =&gt; {…"/>
          <p:cNvSpPr txBox="1"/>
          <p:nvPr/>
        </p:nvSpPr>
        <p:spPr>
          <a:xfrm>
            <a:off x="4820002" y="7054049"/>
            <a:ext cx="16451527" cy="6545580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createChatBox = (friend)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newKey = me &lt;= friend ?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C33720"/>
                </a:solidFill>
              </a:rPr>
              <a:t>`</a:t>
            </a:r>
            <a:r>
              <a:rPr>
                <a:solidFill>
                  <a:srgbClr val="D53BD3"/>
                </a:solidFill>
              </a:rPr>
              <a:t>${me}</a:t>
            </a:r>
            <a:r>
              <a:rPr>
                <a:solidFill>
                  <a:srgbClr val="C33720"/>
                </a:solidFill>
              </a:rPr>
              <a:t>_</a:t>
            </a:r>
            <a:r>
              <a:rPr>
                <a:solidFill>
                  <a:srgbClr val="D53BD3"/>
                </a:solidFill>
              </a:rPr>
              <a:t>${friend}</a:t>
            </a:r>
            <a:r>
              <a:rPr>
                <a:solidFill>
                  <a:srgbClr val="C33720"/>
                </a:solidFill>
              </a:rPr>
              <a:t>`</a:t>
            </a:r>
            <a:r>
              <a:t> : </a:t>
            </a:r>
            <a:r>
              <a:rPr>
                <a:solidFill>
                  <a:srgbClr val="C33720"/>
                </a:solidFill>
              </a:rPr>
              <a:t>`</a:t>
            </a:r>
            <a:r>
              <a:rPr>
                <a:solidFill>
                  <a:srgbClr val="D53BD3"/>
                </a:solidFill>
              </a:rPr>
              <a:t>${friend}</a:t>
            </a:r>
            <a:r>
              <a:rPr>
                <a:solidFill>
                  <a:srgbClr val="C33720"/>
                </a:solidFill>
              </a:rPr>
              <a:t>_</a:t>
            </a:r>
            <a:r>
              <a:rPr>
                <a:solidFill>
                  <a:srgbClr val="D53BD3"/>
                </a:solidFill>
              </a:rPr>
              <a:t>${me}</a:t>
            </a:r>
            <a:r>
              <a:rPr>
                <a:solidFill>
                  <a:srgbClr val="C33720"/>
                </a:solidFill>
              </a:rPr>
              <a:t>`</a:t>
            </a:r>
            <a:r>
              <a:t>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(chatBoxes.some((</a:t>
            </a:r>
            <a:r>
              <a:rPr>
                <a:solidFill>
                  <a:srgbClr val="33BBC8"/>
                </a:solidFill>
              </a:rPr>
              <a:t>{</a:t>
            </a:r>
            <a:r>
              <a:t> key </a:t>
            </a:r>
            <a:r>
              <a:rPr>
                <a:solidFill>
                  <a:srgbClr val="33BBC8"/>
                </a:solidFill>
              </a:rPr>
              <a:t>}</a:t>
            </a:r>
            <a:r>
              <a:t>) =&gt; key === newKey))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CD7923"/>
                </a:solidFill>
              </a:rPr>
              <a:t>throw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Error(friend +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          </a:t>
            </a:r>
            <a:r>
              <a:t>"'s chat box has already opened."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newChatBoxes = </a:t>
            </a:r>
            <a:r>
              <a:rPr>
                <a:solidFill>
                  <a:srgbClr val="33BBC8"/>
                </a:solidFill>
              </a:rPr>
              <a:t>[</a:t>
            </a:r>
            <a:r>
              <a:t>...chatBoxes</a:t>
            </a:r>
            <a:r>
              <a:rPr>
                <a:solidFill>
                  <a:srgbClr val="33BBC8"/>
                </a:solidFill>
              </a:rPr>
              <a:t>]</a:t>
            </a:r>
            <a:r>
              <a:t>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chatLog = </a:t>
            </a:r>
            <a:r>
              <a:rPr>
                <a:solidFill>
                  <a:srgbClr val="33BBC8"/>
                </a:solidFill>
              </a:rPr>
              <a:t>[]</a:t>
            </a:r>
            <a:r>
              <a:t>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newChatBoxes.push(</a:t>
            </a:r>
            <a:r>
              <a:rPr>
                <a:solidFill>
                  <a:srgbClr val="33BBC8"/>
                </a:solidFill>
              </a:rPr>
              <a:t>{</a:t>
            </a:r>
            <a:r>
              <a:t> friend, key: newKey, chatLog </a:t>
            </a:r>
            <a:r>
              <a:rPr>
                <a:solidFill>
                  <a:srgbClr val="33BBC8"/>
                </a:solidFill>
              </a:rPr>
              <a:t>}</a:t>
            </a:r>
            <a:r>
              <a:t>);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setChatBoxes(newChatBoxes);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setActiveKey(newKey);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1" animBg="1" advAuto="0"/>
      <p:bldP spid="435" grpId="2" animBg="1" advAuto="0"/>
      <p:bldP spid="436" grpId="3" animBg="1" advAuto="0"/>
      <p:bldP spid="437" grpId="4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40" name="Now, yarn start again.…"/>
          <p:cNvSpPr txBox="1">
            <a:spLocks noGrp="1"/>
          </p:cNvSpPr>
          <p:nvPr>
            <p:ph type="body" idx="21"/>
          </p:nvPr>
        </p:nvSpPr>
        <p:spPr>
          <a:xfrm>
            <a:off x="4201113" y="5578855"/>
            <a:ext cx="15981774" cy="2558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Now, yarn start again.</a:t>
            </a:r>
          </a:p>
          <a:p>
            <a:r>
              <a:t>See if you can add a ChatBox!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hings to improve for &lt;ChatRoom&gt;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Things to improve for &lt;ChatRoom&gt;</a:t>
            </a:r>
          </a:p>
        </p:txBody>
      </p:sp>
      <p:sp>
        <p:nvSpPr>
          <p:cNvPr id="44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444" name="現在就差 chat room &lt;Tabs&gt; 的 'x' 功用 =&gt; 希望用它來移除 ChatBox"/>
          <p:cNvSpPr txBox="1"/>
          <p:nvPr/>
        </p:nvSpPr>
        <p:spPr>
          <a:xfrm>
            <a:off x="2839474" y="4136611"/>
            <a:ext cx="18705052" cy="1779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5400" b="0"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現在就差 chat room &lt;Tabs&gt; 的 'x' 功用</a:t>
            </a:r>
            <a:br/>
            <a:r>
              <a:t>=&gt; 希望用它來移除 ChatBox</a:t>
            </a:r>
          </a:p>
        </p:txBody>
      </p:sp>
      <p:sp>
        <p:nvSpPr>
          <p:cNvPr id="445" name="在 ChatRoom 中新增一個 activeKey, 來指定目前被點選 (highlighted) chatboxx"/>
          <p:cNvSpPr txBox="1"/>
          <p:nvPr/>
        </p:nvSpPr>
        <p:spPr>
          <a:xfrm>
            <a:off x="2839474" y="6271687"/>
            <a:ext cx="18705052" cy="15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ChatRoom 中新增一個 activeKey, 來指定目前被點選 (highlighted) chatboxx</a:t>
            </a:r>
          </a:p>
        </p:txBody>
      </p:sp>
      <p:sp>
        <p:nvSpPr>
          <p:cNvPr id="446" name="const [activeKey, setActiveKey] = useState(&quot;&quot;)"/>
          <p:cNvSpPr txBox="1"/>
          <p:nvPr/>
        </p:nvSpPr>
        <p:spPr>
          <a:xfrm>
            <a:off x="4707395" y="8145922"/>
            <a:ext cx="16730927" cy="6477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</a:t>
            </a:r>
            <a:r>
              <a:rPr>
                <a:solidFill>
                  <a:srgbClr val="33BBC8"/>
                </a:solidFill>
              </a:rPr>
              <a:t>[</a:t>
            </a:r>
            <a:r>
              <a:t>activeKey, setActiveKey</a:t>
            </a:r>
            <a:r>
              <a:rPr>
                <a:solidFill>
                  <a:srgbClr val="33BBC8"/>
                </a:solidFill>
              </a:rPr>
              <a:t>]</a:t>
            </a:r>
            <a:r>
              <a:t> = useState(</a:t>
            </a:r>
            <a:r>
              <a:rPr>
                <a:solidFill>
                  <a:srgbClr val="C33720"/>
                </a:solidFill>
              </a:rPr>
              <a:t>""</a:t>
            </a:r>
            <a:r>
              <a:t>)</a:t>
            </a:r>
          </a:p>
        </p:txBody>
      </p:sp>
      <p:sp>
        <p:nvSpPr>
          <p:cNvPr id="447" name="在 createChatBox() 最後面加上:"/>
          <p:cNvSpPr txBox="1"/>
          <p:nvPr/>
        </p:nvSpPr>
        <p:spPr>
          <a:xfrm>
            <a:off x="2839474" y="9369202"/>
            <a:ext cx="18705052" cy="70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2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createChatBox() 最後面加上:</a:t>
            </a:r>
          </a:p>
        </p:txBody>
      </p:sp>
      <p:sp>
        <p:nvSpPr>
          <p:cNvPr id="448" name="setActiveKey(newKey);"/>
          <p:cNvSpPr txBox="1"/>
          <p:nvPr/>
        </p:nvSpPr>
        <p:spPr>
          <a:xfrm>
            <a:off x="4707395" y="10360579"/>
            <a:ext cx="16730927" cy="6477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  setActiveKey(newKey);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hings to improve for &lt;ChatRoom&gt;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Things to improve for &lt;ChatRoom&gt;</a:t>
            </a:r>
          </a:p>
        </p:txBody>
      </p:sp>
      <p:sp>
        <p:nvSpPr>
          <p:cNvPr id="45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52" name="在 &lt;Tabs&gt; attribute 加上:"/>
          <p:cNvSpPr txBox="1"/>
          <p:nvPr/>
        </p:nvSpPr>
        <p:spPr>
          <a:xfrm>
            <a:off x="2839474" y="3889678"/>
            <a:ext cx="18705052" cy="705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3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&lt;Tabs&gt; attribute 加上:</a:t>
            </a:r>
          </a:p>
        </p:txBody>
      </p:sp>
      <p:sp>
        <p:nvSpPr>
          <p:cNvPr id="453" name="&lt;Tabs…"/>
          <p:cNvSpPr txBox="1"/>
          <p:nvPr/>
        </p:nvSpPr>
        <p:spPr>
          <a:xfrm>
            <a:off x="4707395" y="4843899"/>
            <a:ext cx="16730927" cy="22860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&lt;Tabs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type=</a:t>
            </a:r>
            <a:r>
              <a:rPr>
                <a:solidFill>
                  <a:srgbClr val="C33720"/>
                </a:solidFill>
              </a:rPr>
              <a:t>“editable-card"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activeKey=</a:t>
            </a:r>
            <a:r>
              <a:rPr>
                <a:solidFill>
                  <a:srgbClr val="33BBC8"/>
                </a:solidFill>
              </a:rPr>
              <a:t>{</a:t>
            </a:r>
            <a:r>
              <a:t>activeKey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onChange=</a:t>
            </a:r>
            <a:r>
              <a:rPr>
                <a:solidFill>
                  <a:srgbClr val="33BBC8"/>
                </a:solidFill>
              </a:rPr>
              <a:t>{</a:t>
            </a:r>
            <a:r>
              <a:t>(key) =&gt; </a:t>
            </a:r>
            <a:r>
              <a:rPr>
                <a:solidFill>
                  <a:srgbClr val="33BBC8"/>
                </a:solidFill>
              </a:rPr>
              <a:t>{</a:t>
            </a:r>
            <a:r>
              <a:t> setActiveKey(key); </a:t>
            </a:r>
            <a:r>
              <a:rPr>
                <a:solidFill>
                  <a:srgbClr val="33BBC8"/>
                </a:solidFill>
              </a:rPr>
              <a:t>}}</a:t>
            </a:r>
          </a:p>
        </p:txBody>
      </p:sp>
      <p:sp>
        <p:nvSpPr>
          <p:cNvPr id="454" name="比照 addChatBox, 在 &lt;Tabs&gt; 的 onEdit 加上 remove 功能"/>
          <p:cNvSpPr txBox="1"/>
          <p:nvPr/>
        </p:nvSpPr>
        <p:spPr>
          <a:xfrm>
            <a:off x="2839474" y="7843101"/>
            <a:ext cx="18705052" cy="156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4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比照 addChatBox, 在 &lt;Tabs&gt; 的 onEdit 加上 remove 功能</a:t>
            </a:r>
          </a:p>
        </p:txBody>
      </p:sp>
      <p:sp>
        <p:nvSpPr>
          <p:cNvPr id="455" name="onEdit={(targetKey, action) =&gt; {…"/>
          <p:cNvSpPr txBox="1"/>
          <p:nvPr/>
        </p:nvSpPr>
        <p:spPr>
          <a:xfrm>
            <a:off x="4707395" y="9745903"/>
            <a:ext cx="17308222" cy="22860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onEdit=</a:t>
            </a:r>
            <a:r>
              <a:rPr>
                <a:solidFill>
                  <a:srgbClr val="33BBC8"/>
                </a:solidFill>
              </a:rPr>
              <a:t>{</a:t>
            </a:r>
            <a:r>
              <a:t>(targetKey, action)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BBC8"/>
                </a:solidFill>
              </a:rPr>
              <a:t> </a:t>
            </a:r>
            <a:r>
              <a:t>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(action === </a:t>
            </a:r>
            <a:r>
              <a:rPr>
                <a:solidFill>
                  <a:srgbClr val="C33720"/>
                </a:solidFill>
              </a:rPr>
              <a:t>"add"</a:t>
            </a:r>
            <a:r>
              <a:t>) addChatBox();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else</a:t>
            </a:r>
            <a:r>
              <a:t>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(action === </a:t>
            </a:r>
            <a:r>
              <a:rPr>
                <a:solidFill>
                  <a:srgbClr val="C33720"/>
                </a:solidFill>
              </a:rPr>
              <a:t>"remove"</a:t>
            </a:r>
            <a:r>
              <a:t>) removeChatBox(targetKey);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}}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hings to improve for &lt;ChatRoom&gt;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Things to improve for &lt;ChatRoom&gt;</a:t>
            </a:r>
          </a:p>
        </p:txBody>
      </p:sp>
      <p:sp>
        <p:nvSpPr>
          <p:cNvPr id="4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459" name="實現 removeChatBox function"/>
          <p:cNvSpPr txBox="1"/>
          <p:nvPr/>
        </p:nvSpPr>
        <p:spPr>
          <a:xfrm>
            <a:off x="2839474" y="2961497"/>
            <a:ext cx="18705052" cy="70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 startAt="5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實現 removeChatBox function</a:t>
            </a:r>
          </a:p>
        </p:txBody>
      </p:sp>
      <p:sp>
        <p:nvSpPr>
          <p:cNvPr id="460" name="const removeChatBox = (targetKey) =&gt; {…"/>
          <p:cNvSpPr txBox="1"/>
          <p:nvPr/>
        </p:nvSpPr>
        <p:spPr>
          <a:xfrm>
            <a:off x="4707395" y="4068152"/>
            <a:ext cx="16730927" cy="93853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removeChatBox = (targetKey)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let</a:t>
            </a:r>
            <a:r>
              <a:t> newActiveKey = activeKey;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let</a:t>
            </a:r>
            <a:r>
              <a:t> lastIndex;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chatBoxes.forEach((</a:t>
            </a:r>
            <a:r>
              <a:rPr>
                <a:solidFill>
                  <a:srgbClr val="33BBC8"/>
                </a:solidFill>
              </a:rPr>
              <a:t>{</a:t>
            </a:r>
            <a:r>
              <a:t> key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i)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(key === targetKey) </a:t>
            </a:r>
            <a:r>
              <a:rPr>
                <a:solidFill>
                  <a:srgbClr val="33BBC8"/>
                </a:solidFill>
              </a:rPr>
              <a:t>{</a:t>
            </a:r>
            <a:r>
              <a:t> lastIndex = i - 1; </a:t>
            </a:r>
            <a:r>
              <a:rPr>
                <a:solidFill>
                  <a:srgbClr val="33BBC8"/>
                </a:solidFill>
              </a:rPr>
              <a:t>}}</a:t>
            </a:r>
            <a:r>
              <a:t>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newChatBoxes = chatBoxes.filter(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(chatBox) =&gt; chatBox.key !== targetKey);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(newChatBoxes.length)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(newActiveKey === targetKey)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(lastIndex &gt;= 0)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newActiveKey = newChatBoxes</a:t>
            </a:r>
            <a:r>
              <a:rPr>
                <a:solidFill>
                  <a:srgbClr val="33BBC8"/>
                </a:solidFill>
              </a:rPr>
              <a:t>[</a:t>
            </a:r>
            <a:r>
              <a:t>lastIndex</a:t>
            </a:r>
            <a:r>
              <a:rPr>
                <a:solidFill>
                  <a:srgbClr val="33BBC8"/>
                </a:solidFill>
              </a:rPr>
              <a:t>]</a:t>
            </a:r>
            <a:r>
              <a:t>.key;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 </a:t>
            </a:r>
            <a:r>
              <a:rPr>
                <a:solidFill>
                  <a:srgbClr val="CD7923"/>
                </a:solidFill>
              </a:rPr>
              <a:t>else</a:t>
            </a:r>
            <a:r>
              <a:t> </a:t>
            </a:r>
            <a:r>
              <a:rPr>
                <a:solidFill>
                  <a:srgbClr val="33BBC8"/>
                </a:solidFill>
              </a:rPr>
              <a:t>{ </a:t>
            </a:r>
            <a:r>
              <a:t>newActiveKey = newChatBoxes</a:t>
            </a:r>
            <a:r>
              <a:rPr>
                <a:solidFill>
                  <a:srgbClr val="33BBC8"/>
                </a:solidFill>
              </a:rPr>
              <a:t>[</a:t>
            </a:r>
            <a:r>
              <a:t>0</a:t>
            </a:r>
            <a:r>
              <a:rPr>
                <a:solidFill>
                  <a:srgbClr val="33BBC8"/>
                </a:solidFill>
              </a:rPr>
              <a:t>]</a:t>
            </a:r>
            <a:r>
              <a:t>.key;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33BBC8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3BBC8"/>
                </a:solidFill>
              </a:rPr>
              <a:t>}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else</a:t>
            </a:r>
            <a:r>
              <a:rPr>
                <a:solidFill>
                  <a:srgbClr val="000000"/>
                </a:solidFill>
              </a:rPr>
              <a:t> newActiveKey = </a:t>
            </a:r>
            <a:r>
              <a:rPr>
                <a:solidFill>
                  <a:srgbClr val="C33720"/>
                </a:solidFill>
              </a:rPr>
              <a:t>""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No chatBox left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setChatBoxes(newChatBoxes);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setActiveKey(newActiveKey);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b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463" name="一切運作正常嗎？…"/>
          <p:cNvSpPr txBox="1">
            <a:spLocks noGrp="1"/>
          </p:cNvSpPr>
          <p:nvPr>
            <p:ph type="body" idx="21"/>
          </p:nvPr>
        </p:nvSpPr>
        <p:spPr>
          <a:xfrm>
            <a:off x="5650898" y="5248400"/>
            <a:ext cx="13082204" cy="58201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sz="10000" spc="300"/>
            </a:pPr>
            <a:r>
              <a:t>一切運作正常嗎？</a:t>
            </a:r>
          </a:p>
          <a:p>
            <a:endParaRPr/>
          </a:p>
          <a:p>
            <a:pPr>
              <a:defRPr>
                <a:solidFill>
                  <a:srgbClr val="73FDFF"/>
                </a:solidFill>
              </a:defRPr>
            </a:pPr>
            <a:r>
              <a:t>但，你有沒有覺得 ChatRoom.js 越來越長...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1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reate an &quot;useChatBox&quot; Hook!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Create an "useChatBox" Hook!</a:t>
            </a:r>
          </a:p>
        </p:txBody>
      </p:sp>
      <p:sp>
        <p:nvSpPr>
          <p:cNvPr id="46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67" name="目標：把 ChatRoom.js 裡頭兩個較長的 functions &quot;createChatBox&quot; 以及 &quot;removeChatBox&quot; 搬到 hooks/useChatBox.js"/>
          <p:cNvSpPr txBox="1">
            <a:spLocks noGrp="1"/>
          </p:cNvSpPr>
          <p:nvPr>
            <p:ph type="body" idx="22"/>
          </p:nvPr>
        </p:nvSpPr>
        <p:spPr>
          <a:xfrm>
            <a:off x="2839474" y="3086305"/>
            <a:ext cx="18705052" cy="27671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目標：把 ChatRoom.js 裡頭兩個較長的 functions "createChatBox" 以及 "removeChatBox" 搬到 hooks/useChatBox.js</a:t>
            </a:r>
          </a:p>
        </p:txBody>
      </p:sp>
      <p:sp>
        <p:nvSpPr>
          <p:cNvPr id="468" name="import { useState } from &quot;react&quot;;…"/>
          <p:cNvSpPr txBox="1">
            <a:spLocks noGrp="1"/>
          </p:cNvSpPr>
          <p:nvPr>
            <p:ph type="body" idx="23"/>
          </p:nvPr>
        </p:nvSpPr>
        <p:spPr>
          <a:xfrm>
            <a:off x="3798038" y="9331838"/>
            <a:ext cx="16787924" cy="39243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import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useState </a:t>
            </a:r>
            <a:r>
              <a:rPr>
                <a:solidFill>
                  <a:srgbClr val="33BBC8"/>
                </a:solidFill>
              </a:rPr>
              <a:t>}</a:t>
            </a:r>
            <a:r>
              <a:t> from </a:t>
            </a:r>
            <a:r>
              <a:rPr>
                <a:solidFill>
                  <a:srgbClr val="C33720"/>
                </a:solidFill>
              </a:rPr>
              <a:t>"react"</a:t>
            </a:r>
            <a:r>
              <a:t>; 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useChatBox = ()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createChatBox = () =&gt; </a:t>
            </a:r>
            <a:r>
              <a:rPr>
                <a:solidFill>
                  <a:srgbClr val="33BBC8"/>
                </a:solidFill>
              </a:rPr>
              <a:t>{ ...</a:t>
            </a:r>
            <a:r>
              <a:t> </a:t>
            </a: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removeChatBox = (targetKey, activeKey) =&gt; </a:t>
            </a:r>
            <a:r>
              <a:rPr>
                <a:solidFill>
                  <a:srgbClr val="33BBC8"/>
                </a:solidFill>
              </a:rPr>
              <a:t>{</a:t>
            </a:r>
            <a:r>
              <a:t> ... </a:t>
            </a: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createChatBox, removeChatBox </a:t>
            </a: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export</a:t>
            </a:r>
            <a:r>
              <a:t> </a:t>
            </a:r>
            <a:r>
              <a:rPr>
                <a:solidFill>
                  <a:srgbClr val="CD7923"/>
                </a:solidFill>
              </a:rPr>
              <a:t>default</a:t>
            </a:r>
            <a:r>
              <a:t> useChatBox;</a:t>
            </a:r>
          </a:p>
        </p:txBody>
      </p:sp>
      <p:sp>
        <p:nvSpPr>
          <p:cNvPr id="469" name="Create 一個 hooks 子目錄以及 useChatBox.js 檔案…"/>
          <p:cNvSpPr txBox="1"/>
          <p:nvPr/>
        </p:nvSpPr>
        <p:spPr>
          <a:xfrm>
            <a:off x="2839474" y="6147324"/>
            <a:ext cx="18705052" cy="2890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Create 一個 hooks 子目錄以及 useChatBox.js 檔案</a:t>
            </a:r>
          </a:p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把 "createChatBox" 以及 "removeChatBox" 搬進去</a:t>
            </a:r>
          </a:p>
          <a:p>
            <a:pPr marL="1889125" lvl="1" indent="-1000125" algn="l" defTabSz="457200">
              <a:lnSpc>
                <a:spcPct val="140000"/>
              </a:lnSpc>
              <a:spcBef>
                <a:spcPts val="1800"/>
              </a:spcBef>
              <a:buSzPct val="100000"/>
              <a:buAutoNum type="arabicPeriod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整體大概長這樣：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om 1x1 to MxM Web Applications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From 1x1 to MxM Web Applications</a:t>
            </a:r>
          </a:p>
        </p:txBody>
      </p:sp>
      <p:sp>
        <p:nvSpPr>
          <p:cNvPr id="2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24" name="Moving on to multiple-to-multiple-client applications, we are going to cover:…"/>
          <p:cNvSpPr txBox="1">
            <a:spLocks noGrp="1"/>
          </p:cNvSpPr>
          <p:nvPr>
            <p:ph type="body" idx="22"/>
          </p:nvPr>
        </p:nvSpPr>
        <p:spPr>
          <a:xfrm>
            <a:off x="3377565" y="4380593"/>
            <a:ext cx="18705052" cy="70505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83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324">
                <a:solidFill>
                  <a:srgbClr val="212121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Moving on to multiple-to-multiple-client applications, we are going to cover:</a:t>
            </a:r>
          </a:p>
          <a:p>
            <a:pPr marL="1600200" lvl="1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4800" spc="288">
                <a:solidFill>
                  <a:srgbClr val="212121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Building a chatroom with multiple socket communication</a:t>
            </a:r>
          </a:p>
          <a:p>
            <a:pPr marL="1600200" lvl="1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4800" spc="288">
                <a:solidFill>
                  <a:srgbClr val="212121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Subscription and broadcast</a:t>
            </a:r>
          </a:p>
          <a:p>
            <a:pPr marL="1600200" lvl="1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4800" spc="288">
                <a:solidFill>
                  <a:srgbClr val="212121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Efficient database query with GraphQL</a:t>
            </a:r>
          </a:p>
          <a:p>
            <a:pPr marL="1600200" lvl="1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4800" spc="288">
                <a:solidFill>
                  <a:srgbClr val="212121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Login mechanism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reate an &quot;useChatBox&quot; Hook!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Create an "useChatBox" Hook!</a:t>
            </a:r>
          </a:p>
        </p:txBody>
      </p:sp>
      <p:sp>
        <p:nvSpPr>
          <p:cNvPr id="47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473" name="有哪些 states 是只有在 useChatBox 才會用到，而在 ChatRoom 用不到？  =&gt; 搬到 useChatBox"/>
          <p:cNvSpPr txBox="1"/>
          <p:nvPr/>
        </p:nvSpPr>
        <p:spPr>
          <a:xfrm>
            <a:off x="2839474" y="2807797"/>
            <a:ext cx="18705052" cy="231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30000"/>
              </a:lnSpc>
              <a:spcBef>
                <a:spcPts val="1800"/>
              </a:spcBef>
              <a:buSzPct val="100000"/>
              <a:buAutoNum type="arabicPeriod" startAt="4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有哪些 states 是只有在 useChatBox 才會用到，而在 ChatRoom 用不到？ </a:t>
            </a:r>
            <a:br/>
            <a:r>
              <a:rPr>
                <a:solidFill>
                  <a:srgbClr val="FFFC79"/>
                </a:solidFill>
              </a:rPr>
              <a:t>=&gt; 搬到 useChatBox</a:t>
            </a:r>
          </a:p>
        </p:txBody>
      </p:sp>
      <p:sp>
        <p:nvSpPr>
          <p:cNvPr id="474" name="有哪些 states 是在 &quot;createChatBox&quot; 以及 &quot;removeChatBox&quot; 會用到，但只是 READ_ONLY? =&gt; 變成 &quot;createChatBox&quot; 以及 &quot;removeChatBox&quot;  的參數"/>
          <p:cNvSpPr txBox="1"/>
          <p:nvPr/>
        </p:nvSpPr>
        <p:spPr>
          <a:xfrm>
            <a:off x="2839474" y="5654488"/>
            <a:ext cx="18705052" cy="311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30000"/>
              </a:lnSpc>
              <a:spcBef>
                <a:spcPts val="1800"/>
              </a:spcBef>
              <a:buSzPct val="100000"/>
              <a:buAutoNum type="arabicPeriod" startAt="5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有哪些 states 是在 "createChatBox" 以及 "removeChatBox" 會用到，但只是 READ_ONLY?</a:t>
            </a:r>
            <a:br/>
            <a:r>
              <a:rPr>
                <a:solidFill>
                  <a:srgbClr val="FFFC79"/>
                </a:solidFill>
              </a:rPr>
              <a:t>=&gt; 變成 "createChatBox" 以及 "removeChatBox"  的參數</a:t>
            </a:r>
          </a:p>
        </p:txBody>
      </p:sp>
      <p:sp>
        <p:nvSpPr>
          <p:cNvPr id="475" name="有哪些 states 的 setter functions 會在 &quot;createChatBox&quot; 以及 &quot;removeChatBox&quot; 被呼叫到? =&gt; 變成 &quot;createChatBox&quot; 以及 &quot;removeChatBox&quot;  的回傳值，讓 caller 去呼叫這個 setter functions"/>
          <p:cNvSpPr txBox="1"/>
          <p:nvPr/>
        </p:nvSpPr>
        <p:spPr>
          <a:xfrm>
            <a:off x="2839474" y="9304683"/>
            <a:ext cx="18705052" cy="311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889125" lvl="1" indent="-1000125" algn="l" defTabSz="457200">
              <a:lnSpc>
                <a:spcPct val="130000"/>
              </a:lnSpc>
              <a:spcBef>
                <a:spcPts val="1800"/>
              </a:spcBef>
              <a:buSzPct val="100000"/>
              <a:buAutoNum type="arabicPeriod" startAt="6"/>
              <a:defRPr sz="4800" b="0" spc="288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有哪些 states 的 setter functions 會在 "createChatBox" 以及 "removeChatBox" 被呼叫到?</a:t>
            </a:r>
            <a:br/>
            <a:r>
              <a:rPr>
                <a:solidFill>
                  <a:srgbClr val="FFFC79"/>
                </a:solidFill>
              </a:rPr>
              <a:t>=&gt; 變成 "createChatBox" 以及 "removeChatBox"  的回傳值，讓 caller 去呼叫這個 setter functions</a:t>
            </a:r>
          </a:p>
        </p:txBody>
      </p:sp>
      <p:sp>
        <p:nvSpPr>
          <p:cNvPr id="476" name="Ans: chatBoxes"/>
          <p:cNvSpPr txBox="1"/>
          <p:nvPr/>
        </p:nvSpPr>
        <p:spPr>
          <a:xfrm>
            <a:off x="12465486" y="4282217"/>
            <a:ext cx="472142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73FDFF"/>
                </a:solidFill>
              </a:defRPr>
            </a:lvl1pPr>
          </a:lstStyle>
          <a:p>
            <a:r>
              <a:t>Ans: chatBoxes</a:t>
            </a:r>
          </a:p>
        </p:txBody>
      </p:sp>
      <p:sp>
        <p:nvSpPr>
          <p:cNvPr id="477" name="Ans: me, activeKey"/>
          <p:cNvSpPr txBox="1"/>
          <p:nvPr/>
        </p:nvSpPr>
        <p:spPr>
          <a:xfrm>
            <a:off x="11973758" y="7995912"/>
            <a:ext cx="570488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73FDFF"/>
                </a:solidFill>
              </a:defRPr>
            </a:lvl1pPr>
          </a:lstStyle>
          <a:p>
            <a:r>
              <a:t>Ans: me, activeKey</a:t>
            </a:r>
          </a:p>
        </p:txBody>
      </p:sp>
      <p:sp>
        <p:nvSpPr>
          <p:cNvPr id="478" name="Ans: setActiveKey"/>
          <p:cNvSpPr txBox="1"/>
          <p:nvPr/>
        </p:nvSpPr>
        <p:spPr>
          <a:xfrm>
            <a:off x="12092523" y="12570126"/>
            <a:ext cx="54673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73FDFF"/>
                </a:solidFill>
              </a:defRPr>
            </a:lvl1pPr>
          </a:lstStyle>
          <a:p>
            <a:r>
              <a:t>Ans: setActiveKey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1" animBg="1" advAuto="0"/>
      <p:bldP spid="477" grpId="2" animBg="1" advAuto="0"/>
      <p:bldP spid="478" grpId="3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481" name="有成功嗎？"/>
          <p:cNvSpPr txBox="1">
            <a:spLocks noGrp="1"/>
          </p:cNvSpPr>
          <p:nvPr>
            <p:ph type="body" idx="21"/>
          </p:nvPr>
        </p:nvSpPr>
        <p:spPr>
          <a:xfrm>
            <a:off x="5650898" y="6172199"/>
            <a:ext cx="13082204" cy="137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0000" spc="300"/>
            </a:lvl1pPr>
          </a:lstStyle>
          <a:p>
            <a:r>
              <a:t>有成功嗎？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" grpId="1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484" name="我們的前端還剩下…"/>
          <p:cNvSpPr txBox="1">
            <a:spLocks noGrp="1"/>
          </p:cNvSpPr>
          <p:nvPr>
            <p:ph type="body" idx="21"/>
          </p:nvPr>
        </p:nvSpPr>
        <p:spPr>
          <a:xfrm>
            <a:off x="5058597" y="5189726"/>
            <a:ext cx="14266806" cy="54498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我們的前端還剩下 </a:t>
            </a:r>
          </a:p>
          <a:p>
            <a:r>
              <a:t>message 未處理</a:t>
            </a:r>
          </a:p>
          <a:p>
            <a:endParaRPr/>
          </a:p>
          <a:p>
            <a:pPr>
              <a:defRPr>
                <a:solidFill>
                  <a:srgbClr val="73FDFF"/>
                </a:solidFill>
              </a:defRPr>
            </a:pPr>
            <a:r>
              <a:t>Create a "useChat" hook!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1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reate a useChat hook!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Create a useChat hook!</a:t>
            </a:r>
          </a:p>
        </p:txBody>
      </p:sp>
      <p:sp>
        <p:nvSpPr>
          <p:cNvPr id="4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88" name="與上次的 chat app 一樣，包含 sendMessage(), 與後端透過 WebSocket 的溝通，都會寫在 useChat hook 裡…"/>
          <p:cNvSpPr txBox="1">
            <a:spLocks noGrp="1"/>
          </p:cNvSpPr>
          <p:nvPr>
            <p:ph type="body" idx="22"/>
          </p:nvPr>
        </p:nvSpPr>
        <p:spPr>
          <a:xfrm>
            <a:off x="2839474" y="3074333"/>
            <a:ext cx="18705052" cy="39831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與上次的 chat app 一樣，包含 sendMessage(), 與後端透過 WebSocket 的溝通，都會寫在 useChat hook 裡</a:t>
            </a:r>
          </a:p>
          <a:p>
            <a:r>
              <a:t>先 skip WebSocket 的部分，useChat 的框架如下：</a:t>
            </a:r>
          </a:p>
        </p:txBody>
      </p:sp>
      <p:sp>
        <p:nvSpPr>
          <p:cNvPr id="489" name="import { useState } from &quot;react&quot;;…"/>
          <p:cNvSpPr txBox="1">
            <a:spLocks noGrp="1"/>
          </p:cNvSpPr>
          <p:nvPr>
            <p:ph type="body" idx="23"/>
          </p:nvPr>
        </p:nvSpPr>
        <p:spPr>
          <a:xfrm>
            <a:off x="2849772" y="7541542"/>
            <a:ext cx="18684456" cy="50165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import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useState </a:t>
            </a:r>
            <a:r>
              <a:rPr>
                <a:solidFill>
                  <a:srgbClr val="33BBC8"/>
                </a:solidFill>
              </a:rPr>
              <a:t>}</a:t>
            </a:r>
            <a:r>
              <a:t> from </a:t>
            </a:r>
            <a:r>
              <a:rPr>
                <a:solidFill>
                  <a:srgbClr val="C33720"/>
                </a:solidFill>
              </a:rPr>
              <a:t>"react"</a:t>
            </a:r>
            <a:r>
              <a:t>;  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useChat = ()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BBC8"/>
                </a:solidFill>
              </a:rPr>
              <a:t>[</a:t>
            </a:r>
            <a:r>
              <a:rPr>
                <a:solidFill>
                  <a:srgbClr val="CD7923"/>
                </a:solidFill>
              </a:rPr>
              <a:t>status</a:t>
            </a:r>
            <a:r>
              <a:rPr>
                <a:solidFill>
                  <a:srgbClr val="000000"/>
                </a:solidFill>
              </a:rPr>
              <a:t>, setStatus</a:t>
            </a:r>
            <a:r>
              <a:rPr>
                <a:solidFill>
                  <a:srgbClr val="33BBC8"/>
                </a:solidFill>
              </a:rPr>
              <a:t>]</a:t>
            </a:r>
            <a:r>
              <a:rPr>
                <a:solidFill>
                  <a:srgbClr val="000000"/>
                </a:solidFill>
              </a:rPr>
              <a:t> = useState(</a:t>
            </a:r>
            <a:r>
              <a:rPr>
                <a:solidFill>
                  <a:srgbClr val="33BBC8"/>
                </a:solidFill>
              </a:rPr>
              <a:t>{}</a:t>
            </a:r>
            <a:r>
              <a:rPr>
                <a:solidFill>
                  <a:srgbClr val="000000"/>
                </a:solidFill>
              </a:rPr>
              <a:t>); </a:t>
            </a:r>
            <a:r>
              <a:t>// { type, msg 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sendMessage = (payload)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console.log(payload);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{ key, msg 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</a:t>
            </a:r>
            <a:r>
              <a:rPr>
                <a:solidFill>
                  <a:srgbClr val="CD7923"/>
                </a:solidFill>
              </a:rPr>
              <a:t>status</a:t>
            </a:r>
            <a:r>
              <a:t>, sendMessage </a:t>
            </a: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export</a:t>
            </a:r>
            <a:r>
              <a:t> </a:t>
            </a:r>
            <a:r>
              <a:rPr>
                <a:solidFill>
                  <a:srgbClr val="CD7923"/>
                </a:solidFill>
              </a:rPr>
              <a:t>default</a:t>
            </a:r>
            <a:r>
              <a:t> useChat;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在 ChatRoom.js 使用 useChat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在 ChatRoom.js 使用 useChat</a:t>
            </a:r>
          </a:p>
        </p:txBody>
      </p:sp>
      <p:sp>
        <p:nvSpPr>
          <p:cNvPr id="49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493" name="在 &lt;Input.Search&gt; 的 onSearch 加上底下的 code:"/>
          <p:cNvSpPr txBox="1">
            <a:spLocks noGrp="1"/>
          </p:cNvSpPr>
          <p:nvPr>
            <p:ph type="body" idx="22"/>
          </p:nvPr>
        </p:nvSpPr>
        <p:spPr>
          <a:xfrm>
            <a:off x="2839474" y="2945303"/>
            <a:ext cx="18705052" cy="792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在 &lt;Input.Search&gt; 的 onSearch 加上底下的 code:</a:t>
            </a:r>
          </a:p>
        </p:txBody>
      </p:sp>
      <p:sp>
        <p:nvSpPr>
          <p:cNvPr id="494" name="onSearch={(msg) =&gt; {…"/>
          <p:cNvSpPr txBox="1">
            <a:spLocks noGrp="1"/>
          </p:cNvSpPr>
          <p:nvPr>
            <p:ph type="body" idx="23"/>
          </p:nvPr>
        </p:nvSpPr>
        <p:spPr>
          <a:xfrm>
            <a:off x="2849772" y="4258899"/>
            <a:ext cx="18684456" cy="900303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onSearch=</a:t>
            </a:r>
            <a:r>
              <a:rPr>
                <a:solidFill>
                  <a:srgbClr val="33BBC8"/>
                </a:solidFill>
              </a:rPr>
              <a:t>{</a:t>
            </a:r>
            <a:r>
              <a:t>(msg)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(!msg)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displayStatus(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type: </a:t>
            </a:r>
            <a:r>
              <a:rPr>
                <a:solidFill>
                  <a:srgbClr val="C33720"/>
                </a:solidFill>
              </a:rPr>
              <a:t>"error"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  msg: </a:t>
            </a:r>
            <a:r>
              <a:t>"Please enter message."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 </a:t>
            </a:r>
            <a:r>
              <a:rPr>
                <a:solidFill>
                  <a:srgbClr val="CD7923"/>
                </a:solidFill>
              </a:rPr>
              <a:t>else</a:t>
            </a:r>
            <a:r>
              <a:t>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(activeKey === </a:t>
            </a:r>
            <a:r>
              <a:rPr>
                <a:solidFill>
                  <a:srgbClr val="C33720"/>
                </a:solidFill>
              </a:rPr>
              <a:t>""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displayStatus(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type: </a:t>
            </a:r>
            <a:r>
              <a:rPr>
                <a:solidFill>
                  <a:srgbClr val="C33720"/>
                </a:solidFill>
              </a:rPr>
              <a:t>"error"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  msg: </a:t>
            </a:r>
            <a:r>
              <a:t>"Please add a chatbox first."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setMessageInput(</a:t>
            </a:r>
            <a:r>
              <a:rPr>
                <a:solidFill>
                  <a:srgbClr val="C33720"/>
                </a:solidFill>
              </a:rPr>
              <a:t>""</a:t>
            </a:r>
            <a:r>
              <a:t>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sendMessage(</a:t>
            </a:r>
            <a:r>
              <a:rPr>
                <a:solidFill>
                  <a:srgbClr val="33BBC8"/>
                </a:solidFill>
              </a:rPr>
              <a:t>{</a:t>
            </a:r>
            <a:r>
              <a:t> key: activeKey, body: msg </a:t>
            </a:r>
            <a:r>
              <a:rPr>
                <a:solidFill>
                  <a:srgbClr val="33BBC8"/>
                </a:solidFill>
              </a:rPr>
              <a:t>}</a:t>
            </a:r>
            <a:r>
              <a:t>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setMessageInput(</a:t>
            </a:r>
            <a:r>
              <a:rPr>
                <a:solidFill>
                  <a:srgbClr val="C33720"/>
                </a:solidFill>
              </a:rPr>
              <a:t>""</a:t>
            </a:r>
            <a:r>
              <a:t>);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33BBC8"/>
                </a:solidFill>
              </a:rPr>
              <a:t>}}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497" name="That's about frontend!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That's about frontend!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關於 Backend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關於 Backend</a:t>
            </a:r>
          </a:p>
        </p:txBody>
      </p:sp>
      <p:sp>
        <p:nvSpPr>
          <p:cNvPr id="50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501" name="由於準備不及，請至 Ceiba 直接下載 backend 的 code"/>
          <p:cNvSpPr txBox="1">
            <a:spLocks noGrp="1"/>
          </p:cNvSpPr>
          <p:nvPr>
            <p:ph type="body" idx="22"/>
          </p:nvPr>
        </p:nvSpPr>
        <p:spPr>
          <a:xfrm>
            <a:off x="5188156" y="6594655"/>
            <a:ext cx="14007687" cy="2558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由於準備不及，請至 Ceiba 直接下載 backend 的 code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接下來... Homework #7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接下來... Homework #7</a:t>
            </a:r>
          </a:p>
        </p:txBody>
      </p:sp>
      <p:sp>
        <p:nvSpPr>
          <p:cNvPr id="5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505" name="以上說明完 frontend 以及 backend 後，HW#7 就是把兩者整合起來。"/>
          <p:cNvSpPr txBox="1">
            <a:spLocks noGrp="1"/>
          </p:cNvSpPr>
          <p:nvPr>
            <p:ph type="body" idx="22"/>
          </p:nvPr>
        </p:nvSpPr>
        <p:spPr>
          <a:xfrm>
            <a:off x="2839474" y="7078987"/>
            <a:ext cx="18705052" cy="17796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以上說明完 frontend 以及 backend 後，HW#7 就是把兩者整合起來。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在下次上課前... 請先看過 GraphQL tutorial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在下次上課前... 請先看過 GraphQL tutorial</a:t>
            </a:r>
          </a:p>
        </p:txBody>
      </p:sp>
      <p:sp>
        <p:nvSpPr>
          <p:cNvPr id="50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509" name="GraphQL tutorial 是參考這個 repo： [Ian Huang's Modern GraphQL Tutorial]， 請大家先 git clone 下來，自行先看過，我下次上課再來跟大家進一步講解…"/>
          <p:cNvSpPr txBox="1">
            <a:spLocks noGrp="1"/>
          </p:cNvSpPr>
          <p:nvPr>
            <p:ph type="body" idx="22"/>
          </p:nvPr>
        </p:nvSpPr>
        <p:spPr>
          <a:xfrm>
            <a:off x="3034225" y="4658328"/>
            <a:ext cx="18315550" cy="61875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GraphQL tutorial 是參考這個 repo：</a:t>
            </a:r>
            <a:br/>
            <a:r>
              <a:t>[</a:t>
            </a:r>
            <a:r>
              <a:rPr u="sng">
                <a:hlinkClick r:id="rId2"/>
              </a:rPr>
              <a:t>Ian Huang's Modern GraphQL Tutorial</a:t>
            </a:r>
            <a:r>
              <a:t>]，</a:t>
            </a:r>
            <a:br/>
            <a:r>
              <a:t>請大家先 git clone 下來，自行先看過，我下次上課再來跟大家進一步講解</a:t>
            </a:r>
          </a:p>
          <a:p>
            <a:endParaRPr/>
          </a:p>
          <a:p>
            <a:r>
              <a:t>應作者要求，請大家喜歡的話就幫忙給個星星哦！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27" name="We are going to build a Chatroom app, in which you can chat with your friends on the same server."/>
          <p:cNvSpPr txBox="1">
            <a:spLocks noGrp="1"/>
          </p:cNvSpPr>
          <p:nvPr>
            <p:ph type="body" idx="21"/>
          </p:nvPr>
        </p:nvSpPr>
        <p:spPr>
          <a:xfrm>
            <a:off x="12954532" y="4238496"/>
            <a:ext cx="8951699" cy="52390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6000" spc="180"/>
            </a:lvl1pPr>
          </a:lstStyle>
          <a:p>
            <a:r>
              <a:t>We are going to build a Chatroom app, in which you can chat with your friends on the same server.</a:t>
            </a:r>
          </a:p>
        </p:txBody>
      </p:sp>
      <p:pic>
        <p:nvPicPr>
          <p:cNvPr id="228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1954" y="2589385"/>
            <a:ext cx="9960100" cy="8537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Building a Chatroom App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Building a Chatroom App</a:t>
            </a:r>
          </a:p>
        </p:txBody>
      </p:sp>
      <p:sp>
        <p:nvSpPr>
          <p:cNvPr id="2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32" name="Create a new directory and a new chatroom project"/>
          <p:cNvSpPr txBox="1">
            <a:spLocks noGrp="1"/>
          </p:cNvSpPr>
          <p:nvPr>
            <p:ph type="body" idx="22"/>
          </p:nvPr>
        </p:nvSpPr>
        <p:spPr>
          <a:xfrm>
            <a:off x="2839474" y="2721106"/>
            <a:ext cx="18705052" cy="680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838200" indent="-838200">
              <a:lnSpc>
                <a:spcPct val="120000"/>
              </a:lnSpc>
              <a:defRPr sz="4600" spc="276"/>
            </a:lvl1pPr>
          </a:lstStyle>
          <a:p>
            <a:r>
              <a:t>Create a new directory and a new chatroom project</a:t>
            </a:r>
          </a:p>
        </p:txBody>
      </p:sp>
      <p:sp>
        <p:nvSpPr>
          <p:cNvPr id="233" name="mkdir chatroom_test; cd chatroom_test; yarn init -y…"/>
          <p:cNvSpPr txBox="1">
            <a:spLocks noGrp="1"/>
          </p:cNvSpPr>
          <p:nvPr>
            <p:ph type="body" idx="23"/>
          </p:nvPr>
        </p:nvSpPr>
        <p:spPr>
          <a:xfrm>
            <a:off x="2839475" y="3577092"/>
            <a:ext cx="18705050" cy="1193801"/>
          </a:xfrm>
          <a:prstGeom prst="rect">
            <a:avLst/>
          </a:prstGeom>
        </p:spPr>
        <p:txBody>
          <a:bodyPr/>
          <a:lstStyle/>
          <a:p>
            <a:pPr marL="939800" indent="-635000" defTabSz="1828433">
              <a:lnSpc>
                <a:spcPct val="100000"/>
              </a:lnSpc>
              <a:spcBef>
                <a:spcPts val="0"/>
              </a:spcBef>
              <a:buSzPct val="125000"/>
              <a:buChar char="•"/>
              <a:defRPr sz="3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mkdir chatroom_test; cd chatroom_test; yarn init -y </a:t>
            </a:r>
          </a:p>
          <a:p>
            <a:pPr marL="939800" indent="-635000" defTabSz="1828433">
              <a:lnSpc>
                <a:spcPct val="100000"/>
              </a:lnSpc>
              <a:spcBef>
                <a:spcPts val="0"/>
              </a:spcBef>
              <a:buSzPct val="125000"/>
              <a:buChar char="•"/>
              <a:defRPr sz="3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add "start" and "server" entries to package.json</a:t>
            </a:r>
          </a:p>
        </p:txBody>
      </p:sp>
      <p:sp>
        <p:nvSpPr>
          <p:cNvPr id="234" name="Frontend"/>
          <p:cNvSpPr txBox="1"/>
          <p:nvPr/>
        </p:nvSpPr>
        <p:spPr>
          <a:xfrm>
            <a:off x="2839474" y="5223117"/>
            <a:ext cx="18705052" cy="68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4600" b="0" spc="276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Frontend</a:t>
            </a:r>
          </a:p>
        </p:txBody>
      </p:sp>
      <p:sp>
        <p:nvSpPr>
          <p:cNvPr id="235" name="create-react-app frontend…"/>
          <p:cNvSpPr txBox="1"/>
          <p:nvPr/>
        </p:nvSpPr>
        <p:spPr>
          <a:xfrm>
            <a:off x="2839475" y="6096000"/>
            <a:ext cx="18705050" cy="22860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39800" indent="-635000" algn="l">
              <a:buSzPct val="125000"/>
              <a:buChar char="•"/>
              <a:defRPr sz="3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create-react-app frontend</a:t>
            </a:r>
          </a:p>
          <a:p>
            <a:pPr marL="939800" indent="-635000" algn="l">
              <a:buSzPct val="125000"/>
              <a:buChar char="•"/>
              <a:defRPr sz="3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 frontend; yarn add antd;   // install Ant Design</a:t>
            </a:r>
          </a:p>
          <a:p>
            <a:pPr marL="939800" indent="-635000" algn="l">
              <a:buSzPct val="125000"/>
              <a:buChar char="•"/>
              <a:defRPr sz="3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Add this line to src/index.js</a:t>
            </a:r>
            <a:br/>
            <a:r>
              <a:rPr>
                <a:solidFill>
                  <a:srgbClr val="CD7923"/>
                </a:solidFill>
              </a:rPr>
              <a:t>import</a:t>
            </a:r>
            <a:r>
              <a:t> "antd/dist/antd.css";</a:t>
            </a:r>
          </a:p>
        </p:txBody>
      </p:sp>
      <p:sp>
        <p:nvSpPr>
          <p:cNvPr id="236" name="mkdir backend; cd backend; yarn init -y…"/>
          <p:cNvSpPr txBox="1"/>
          <p:nvPr/>
        </p:nvSpPr>
        <p:spPr>
          <a:xfrm>
            <a:off x="2839475" y="9640204"/>
            <a:ext cx="18705050" cy="39243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39800" indent="-635000" algn="l">
              <a:buSzPct val="125000"/>
              <a:buChar char="•"/>
              <a:defRPr sz="3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mkdir backend; cd backend; yarn init -y</a:t>
            </a:r>
          </a:p>
          <a:p>
            <a:pPr marL="939800" indent="-635000" algn="l">
              <a:buSzPct val="125000"/>
              <a:buChar char="•"/>
              <a:defRPr sz="3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yarn add -D dotenv-defaults express mongoose nodemon ws</a:t>
            </a:r>
          </a:p>
          <a:p>
            <a:pPr marL="939800" indent="-635000" algn="l">
              <a:buSzPct val="125000"/>
              <a:buChar char="•"/>
              <a:defRPr sz="3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Add these lines to package.json</a:t>
            </a:r>
            <a:br/>
            <a:r>
              <a:t>"type": "module",</a:t>
            </a:r>
            <a:br/>
            <a:r>
              <a:t>  "scripts": {</a:t>
            </a:r>
            <a:br/>
            <a:r>
              <a:t>    "server": "nodemon server.js"</a:t>
            </a:r>
            <a:br/>
            <a:r>
              <a:t>  },</a:t>
            </a:r>
          </a:p>
        </p:txBody>
      </p:sp>
      <p:sp>
        <p:nvSpPr>
          <p:cNvPr id="237" name="Backend"/>
          <p:cNvSpPr txBox="1"/>
          <p:nvPr/>
        </p:nvSpPr>
        <p:spPr>
          <a:xfrm>
            <a:off x="2839474" y="8751536"/>
            <a:ext cx="18705052" cy="68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z="4600" b="0" spc="276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Backend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esigning a &quot;Chatroom&quot; App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Designing a "Chatroom" App</a:t>
            </a:r>
          </a:p>
        </p:txBody>
      </p:sp>
      <p:sp>
        <p:nvSpPr>
          <p:cNvPr id="2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41" name="Required Features:…"/>
          <p:cNvSpPr txBox="1">
            <a:spLocks noGrp="1"/>
          </p:cNvSpPr>
          <p:nvPr>
            <p:ph type="body" idx="22"/>
          </p:nvPr>
        </p:nvSpPr>
        <p:spPr>
          <a:xfrm>
            <a:off x="2839474" y="2597358"/>
            <a:ext cx="18705052" cy="107201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t>Required Features:</a:t>
            </a:r>
          </a:p>
          <a:p>
            <a:pPr marL="1000125" indent="-1000125">
              <a:lnSpc>
                <a:spcPct val="120000"/>
              </a:lnSpc>
              <a:buSzPct val="100000"/>
              <a:buAutoNum type="arabicPeriod"/>
              <a:defRPr sz="5000" spc="300"/>
            </a:pPr>
            <a:r>
              <a:t>Each user can start a chatroom with a login name (No login/password mechanism for now)</a:t>
            </a:r>
          </a:p>
          <a:p>
            <a:pPr marL="1000125" indent="-1000125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5000" spc="300"/>
            </a:pPr>
            <a:r>
              <a:t>User can create a chatbox and specify a friend to talk to</a:t>
            </a:r>
          </a:p>
          <a:p>
            <a:pPr marL="1828800" lvl="1" indent="-914400" defTabSz="457200">
              <a:lnSpc>
                <a:spcPct val="120000"/>
              </a:lnSpc>
              <a:spcBef>
                <a:spcPts val="0"/>
              </a:spcBef>
              <a:buSzPct val="125000"/>
              <a:buChar char="•"/>
              <a:defRPr sz="4200" spc="252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This chatbox can be closed/re-open at any time</a:t>
            </a:r>
          </a:p>
          <a:p>
            <a:pPr marL="1828800" lvl="1" indent="-914400" defTabSz="457200">
              <a:lnSpc>
                <a:spcPct val="120000"/>
              </a:lnSpc>
              <a:spcBef>
                <a:spcPts val="0"/>
              </a:spcBef>
              <a:buSzPct val="125000"/>
              <a:buChar char="•"/>
              <a:defRPr sz="4200" spc="252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User can switch to another chatbox by clicking on the tab</a:t>
            </a:r>
          </a:p>
          <a:p>
            <a:pPr marL="1828800" lvl="1" indent="-914400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sz="4200" spc="252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(Optional) User can clear the chat log from server</a:t>
            </a:r>
          </a:p>
          <a:p>
            <a:pPr marL="1000125" indent="-1000125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5000" spc="300"/>
            </a:pPr>
            <a:r>
              <a:t>The chatbox is showing the chat log in a chronological order (i.e. the latest on the bottom)</a:t>
            </a:r>
          </a:p>
          <a:p>
            <a:pPr marL="1828800" lvl="1" indent="-914400" defTabSz="457200">
              <a:lnSpc>
                <a:spcPct val="120000"/>
              </a:lnSpc>
              <a:spcBef>
                <a:spcPts val="0"/>
              </a:spcBef>
              <a:buSzPct val="125000"/>
              <a:buChar char="•"/>
              <a:defRPr sz="4200" spc="252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As convention, user's message is on the right, while friend's message is on the left</a:t>
            </a:r>
          </a:p>
          <a:p>
            <a:pPr marL="1828800" lvl="1" indent="-914400" defTabSz="457200">
              <a:lnSpc>
                <a:spcPct val="120000"/>
              </a:lnSpc>
              <a:spcBef>
                <a:spcPts val="0"/>
              </a:spcBef>
              <a:buSzPct val="125000"/>
              <a:buChar char="•"/>
              <a:defRPr sz="4200" spc="252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(Optional) When new message arrives, the corresponding chatbox will be signaled, if not active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keleton Design of the Wireframes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Skeleton Design of the Wireframes</a:t>
            </a:r>
          </a:p>
        </p:txBody>
      </p:sp>
      <p:sp>
        <p:nvSpPr>
          <p:cNvPr id="24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45" name="線條"/>
          <p:cNvSpPr/>
          <p:nvPr/>
        </p:nvSpPr>
        <p:spPr>
          <a:xfrm>
            <a:off x="1858377" y="8782315"/>
            <a:ext cx="20819647" cy="1"/>
          </a:xfrm>
          <a:prstGeom prst="line">
            <a:avLst/>
          </a:prstGeom>
          <a:ln w="25400">
            <a:solidFill>
              <a:srgbClr val="73FD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6" name="Frontend"/>
          <p:cNvSpPr txBox="1"/>
          <p:nvPr/>
        </p:nvSpPr>
        <p:spPr>
          <a:xfrm>
            <a:off x="2251688" y="2890211"/>
            <a:ext cx="264535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600">
                <a:solidFill>
                  <a:srgbClr val="73FDFF"/>
                </a:solidFill>
              </a:defRPr>
            </a:lvl1pPr>
          </a:lstStyle>
          <a:p>
            <a:r>
              <a:t>Frontend</a:t>
            </a:r>
          </a:p>
        </p:txBody>
      </p:sp>
      <p:sp>
        <p:nvSpPr>
          <p:cNvPr id="247" name="Backend"/>
          <p:cNvSpPr txBox="1"/>
          <p:nvPr/>
        </p:nvSpPr>
        <p:spPr>
          <a:xfrm>
            <a:off x="2071103" y="12352486"/>
            <a:ext cx="254951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600">
                <a:solidFill>
                  <a:srgbClr val="73FDFF"/>
                </a:solidFill>
              </a:defRPr>
            </a:lvl1pPr>
          </a:lstStyle>
          <a:p>
            <a:r>
              <a:t>Backend</a:t>
            </a:r>
          </a:p>
        </p:txBody>
      </p:sp>
      <p:pic>
        <p:nvPicPr>
          <p:cNvPr id="248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3275" y="4057437"/>
            <a:ext cx="3953464" cy="293631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線條"/>
          <p:cNvSpPr/>
          <p:nvPr/>
        </p:nvSpPr>
        <p:spPr>
          <a:xfrm flipH="1">
            <a:off x="3574367" y="7587959"/>
            <a:ext cx="1" cy="2558975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me"/>
          <p:cNvSpPr/>
          <p:nvPr/>
        </p:nvSpPr>
        <p:spPr>
          <a:xfrm>
            <a:off x="2697355" y="6605327"/>
            <a:ext cx="1754024" cy="800101"/>
          </a:xfrm>
          <a:prstGeom prst="roundRect">
            <a:avLst>
              <a:gd name="adj" fmla="val 18405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me</a:t>
            </a:r>
          </a:p>
        </p:txBody>
      </p:sp>
      <p:sp>
        <p:nvSpPr>
          <p:cNvPr id="251" name="setWs(me)"/>
          <p:cNvSpPr txBox="1"/>
          <p:nvPr/>
        </p:nvSpPr>
        <p:spPr>
          <a:xfrm>
            <a:off x="2723275" y="10320443"/>
            <a:ext cx="3953464" cy="1511301"/>
          </a:xfrm>
          <a:prstGeom prst="rect">
            <a:avLst/>
          </a:prstGeom>
          <a:solidFill>
            <a:srgbClr val="D6D6D6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285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457200" algn="l">
              <a:buSzPct val="125000"/>
              <a:buChar char="•"/>
              <a:defRPr sz="33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685800" indent="-457200" algn="l">
              <a:buSzPct val="125000"/>
              <a:buChar char="•"/>
              <a:defRPr sz="33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setWs(me)</a:t>
            </a:r>
          </a:p>
        </p:txBody>
      </p:sp>
      <p:sp>
        <p:nvSpPr>
          <p:cNvPr id="252" name="線條"/>
          <p:cNvSpPr/>
          <p:nvPr/>
        </p:nvSpPr>
        <p:spPr>
          <a:xfrm flipH="1">
            <a:off x="5834921" y="7587959"/>
            <a:ext cx="1" cy="2558975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3" name="ws"/>
          <p:cNvSpPr/>
          <p:nvPr/>
        </p:nvSpPr>
        <p:spPr>
          <a:xfrm>
            <a:off x="4957909" y="6643427"/>
            <a:ext cx="1754024" cy="800101"/>
          </a:xfrm>
          <a:prstGeom prst="roundRect">
            <a:avLst>
              <a:gd name="adj" fmla="val 18405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ws</a:t>
            </a:r>
          </a:p>
        </p:txBody>
      </p:sp>
      <p:pic>
        <p:nvPicPr>
          <p:cNvPr id="254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9472" y="4057437"/>
            <a:ext cx="3953464" cy="335713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線條"/>
          <p:cNvSpPr/>
          <p:nvPr/>
        </p:nvSpPr>
        <p:spPr>
          <a:xfrm>
            <a:off x="6231224" y="5983503"/>
            <a:ext cx="1546610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6" name="圓角矩形"/>
          <p:cNvSpPr/>
          <p:nvPr/>
        </p:nvSpPr>
        <p:spPr>
          <a:xfrm>
            <a:off x="5250199" y="5741645"/>
            <a:ext cx="1020433" cy="559917"/>
          </a:xfrm>
          <a:prstGeom prst="roundRect">
            <a:avLst>
              <a:gd name="adj" fmla="val 17779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7" name="GET chatLog for { chatBox } OR Create a { newChatBox }"/>
          <p:cNvSpPr txBox="1"/>
          <p:nvPr/>
        </p:nvSpPr>
        <p:spPr>
          <a:xfrm>
            <a:off x="6947372" y="10291483"/>
            <a:ext cx="5617664" cy="1981201"/>
          </a:xfrm>
          <a:prstGeom prst="rect">
            <a:avLst/>
          </a:prstGeom>
          <a:solidFill>
            <a:srgbClr val="D6D6D6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285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85800" indent="-457200" algn="l">
              <a:buSzPct val="125000"/>
              <a:buChar char="•"/>
              <a:defRPr sz="33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GET chatLog for { chatBox } OR Create a { newChatBox }</a:t>
            </a:r>
          </a:p>
        </p:txBody>
      </p:sp>
      <p:sp>
        <p:nvSpPr>
          <p:cNvPr id="258" name="{ chatBox (me, friend) }"/>
          <p:cNvSpPr/>
          <p:nvPr/>
        </p:nvSpPr>
        <p:spPr>
          <a:xfrm>
            <a:off x="7569270" y="6643427"/>
            <a:ext cx="2645359" cy="1085786"/>
          </a:xfrm>
          <a:prstGeom prst="roundRect">
            <a:avLst>
              <a:gd name="adj" fmla="val 13562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{ chatBox</a:t>
            </a:r>
            <a:br/>
            <a:r>
              <a:t>(me, friend) }</a:t>
            </a:r>
          </a:p>
        </p:txBody>
      </p:sp>
      <p:sp>
        <p:nvSpPr>
          <p:cNvPr id="259" name="線條"/>
          <p:cNvSpPr/>
          <p:nvPr/>
        </p:nvSpPr>
        <p:spPr>
          <a:xfrm>
            <a:off x="8891949" y="7878273"/>
            <a:ext cx="1" cy="22641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0" name="線條"/>
          <p:cNvSpPr/>
          <p:nvPr/>
        </p:nvSpPr>
        <p:spPr>
          <a:xfrm>
            <a:off x="8431225" y="5161945"/>
            <a:ext cx="383666" cy="1414976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61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07476" y="4057437"/>
            <a:ext cx="3953465" cy="335713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線條"/>
          <p:cNvSpPr/>
          <p:nvPr/>
        </p:nvSpPr>
        <p:spPr>
          <a:xfrm flipV="1">
            <a:off x="10929107" y="6079929"/>
            <a:ext cx="1723178" cy="405069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3" name="圓角矩形"/>
          <p:cNvSpPr/>
          <p:nvPr/>
        </p:nvSpPr>
        <p:spPr>
          <a:xfrm>
            <a:off x="7992175" y="4720652"/>
            <a:ext cx="440036" cy="421641"/>
          </a:xfrm>
          <a:prstGeom prst="roundRect">
            <a:avLst>
              <a:gd name="adj" fmla="val 17779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4" name="圓角矩形"/>
          <p:cNvSpPr/>
          <p:nvPr/>
        </p:nvSpPr>
        <p:spPr>
          <a:xfrm>
            <a:off x="12500548" y="6975500"/>
            <a:ext cx="3767320" cy="421641"/>
          </a:xfrm>
          <a:prstGeom prst="roundRect">
            <a:avLst>
              <a:gd name="adj" fmla="val 17779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5" name="線條"/>
          <p:cNvSpPr/>
          <p:nvPr/>
        </p:nvSpPr>
        <p:spPr>
          <a:xfrm>
            <a:off x="14209531" y="7554884"/>
            <a:ext cx="1" cy="2361333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6" name="{ chatbox, msg }"/>
          <p:cNvSpPr/>
          <p:nvPr/>
        </p:nvSpPr>
        <p:spPr>
          <a:xfrm>
            <a:off x="13078559" y="8247719"/>
            <a:ext cx="2261945" cy="975663"/>
          </a:xfrm>
          <a:prstGeom prst="roundRect">
            <a:avLst>
              <a:gd name="adj" fmla="val 15093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{ chatbox, msg }</a:t>
            </a:r>
          </a:p>
        </p:txBody>
      </p:sp>
      <p:sp>
        <p:nvSpPr>
          <p:cNvPr id="267" name="chatLog"/>
          <p:cNvSpPr/>
          <p:nvPr/>
        </p:nvSpPr>
        <p:spPr>
          <a:xfrm>
            <a:off x="10911577" y="7544475"/>
            <a:ext cx="2075924" cy="800101"/>
          </a:xfrm>
          <a:prstGeom prst="roundRect">
            <a:avLst>
              <a:gd name="adj" fmla="val 18405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chatLog</a:t>
            </a:r>
          </a:p>
        </p:txBody>
      </p:sp>
      <p:sp>
        <p:nvSpPr>
          <p:cNvPr id="268" name="Update chatLog for { chatBox }…"/>
          <p:cNvSpPr txBox="1"/>
          <p:nvPr/>
        </p:nvSpPr>
        <p:spPr>
          <a:xfrm>
            <a:off x="12835670" y="10056533"/>
            <a:ext cx="5617663" cy="2451101"/>
          </a:xfrm>
          <a:prstGeom prst="rect">
            <a:avLst/>
          </a:prstGeom>
          <a:solidFill>
            <a:srgbClr val="D6D6D6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285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457200" algn="l">
              <a:buSzPct val="125000"/>
              <a:buChar char="•"/>
              <a:defRPr sz="33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Update chatLog for { chatBox }</a:t>
            </a:r>
          </a:p>
          <a:p>
            <a:pPr marL="685800" indent="-457200" algn="l">
              <a:buSzPct val="125000"/>
              <a:buChar char="•"/>
              <a:defRPr sz="33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{ ChatBox } and also notify { ws’, ChatLog’ }</a:t>
            </a:r>
          </a:p>
        </p:txBody>
      </p:sp>
      <p:pic>
        <p:nvPicPr>
          <p:cNvPr id="269" name="影像" descr="影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035481" y="4084050"/>
            <a:ext cx="3953464" cy="3357132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線條"/>
          <p:cNvSpPr/>
          <p:nvPr/>
        </p:nvSpPr>
        <p:spPr>
          <a:xfrm flipH="1" flipV="1">
            <a:off x="15211361" y="6560707"/>
            <a:ext cx="1735897" cy="33563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1" name="線條"/>
          <p:cNvSpPr/>
          <p:nvPr/>
        </p:nvSpPr>
        <p:spPr>
          <a:xfrm flipV="1">
            <a:off x="17025816" y="6568815"/>
            <a:ext cx="1523771" cy="334912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2" name="{ ws,  chatLog}"/>
          <p:cNvSpPr/>
          <p:nvPr/>
        </p:nvSpPr>
        <p:spPr>
          <a:xfrm>
            <a:off x="15345540" y="7542853"/>
            <a:ext cx="1484459" cy="1076036"/>
          </a:xfrm>
          <a:prstGeom prst="roundRect">
            <a:avLst>
              <a:gd name="adj" fmla="val 1024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{ ws, </a:t>
            </a:r>
            <a:br/>
            <a:r>
              <a:t>chatLog}</a:t>
            </a:r>
          </a:p>
        </p:txBody>
      </p:sp>
      <p:sp>
        <p:nvSpPr>
          <p:cNvPr id="273" name="{ ws’,  chatLog’ }"/>
          <p:cNvSpPr/>
          <p:nvPr/>
        </p:nvSpPr>
        <p:spPr>
          <a:xfrm>
            <a:off x="17040237" y="7542853"/>
            <a:ext cx="1484459" cy="1076036"/>
          </a:xfrm>
          <a:prstGeom prst="roundRect">
            <a:avLst>
              <a:gd name="adj" fmla="val 1024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{ ws’, </a:t>
            </a:r>
            <a:br/>
            <a:r>
              <a:t>chatLog’ }</a:t>
            </a:r>
          </a:p>
        </p:txBody>
      </p:sp>
      <p:sp>
        <p:nvSpPr>
          <p:cNvPr id="274" name="圓角矩形"/>
          <p:cNvSpPr/>
          <p:nvPr/>
        </p:nvSpPr>
        <p:spPr>
          <a:xfrm>
            <a:off x="18361024" y="4882593"/>
            <a:ext cx="267125" cy="285101"/>
          </a:xfrm>
          <a:prstGeom prst="roundRect">
            <a:avLst>
              <a:gd name="adj" fmla="val 18975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RemoveChatBox"/>
          <p:cNvSpPr txBox="1"/>
          <p:nvPr/>
        </p:nvSpPr>
        <p:spPr>
          <a:xfrm>
            <a:off x="18625210" y="10123448"/>
            <a:ext cx="4486724" cy="1511301"/>
          </a:xfrm>
          <a:prstGeom prst="rect">
            <a:avLst/>
          </a:prstGeom>
          <a:solidFill>
            <a:srgbClr val="D6D6D6">
              <a:alpha val="89084"/>
            </a:srgbClr>
          </a:solidFill>
          <a:ln w="12700">
            <a:miter lim="400000"/>
          </a:ln>
          <a:effectLst>
            <a:outerShdw blurRad="381000" dist="84195" dir="5400000" rotWithShape="0">
              <a:srgbClr val="A7B4C6">
                <a:alpha val="6285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457200" algn="l">
              <a:buSzPct val="125000"/>
              <a:buChar char="•"/>
              <a:defRPr sz="33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685800" indent="-457200" algn="l">
              <a:buSzPct val="125000"/>
              <a:buChar char="•"/>
              <a:defRPr sz="33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RemoveChatBox</a:t>
            </a:r>
          </a:p>
        </p:txBody>
      </p:sp>
      <p:sp>
        <p:nvSpPr>
          <p:cNvPr id="276" name="線條"/>
          <p:cNvSpPr/>
          <p:nvPr/>
        </p:nvSpPr>
        <p:spPr>
          <a:xfrm>
            <a:off x="18643241" y="5230904"/>
            <a:ext cx="1664289" cy="4854532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"/>
                            </p:stCondLst>
                            <p:childTnLst>
                              <p:par>
                                <p:cTn id="51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"/>
                            </p:stCondLst>
                            <p:childTnLst>
                              <p:par>
                                <p:cTn id="64" presetID="9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"/>
                            </p:stCondLst>
                            <p:childTnLst>
                              <p:par>
                                <p:cTn id="77" presetID="10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"/>
                            </p:stCondLst>
                            <p:childTnLst>
                              <p:par>
                                <p:cTn id="81" presetID="10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"/>
                            </p:stCondLst>
                            <p:childTnLst>
                              <p:par>
                                <p:cTn id="85" presetID="10" presetClass="entr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"/>
                            </p:stCondLst>
                            <p:childTnLst>
                              <p:par>
                                <p:cTn id="94" presetID="9" presetClass="entr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"/>
                            </p:stCondLst>
                            <p:childTnLst>
                              <p:par>
                                <p:cTn id="98" presetID="9" presetClass="entr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"/>
                            </p:stCondLst>
                            <p:childTnLst>
                              <p:par>
                                <p:cTn id="102" presetID="9" presetClass="entr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"/>
                            </p:stCondLst>
                            <p:childTnLst>
                              <p:par>
                                <p:cTn id="106" presetID="9" presetClass="entr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3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"/>
                            </p:stCondLst>
                            <p:childTnLst>
                              <p:par>
                                <p:cTn id="115" presetID="10" presetClass="entr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"/>
                            </p:stCondLst>
                            <p:childTnLst>
                              <p:par>
                                <p:cTn id="119" presetID="10" presetClass="entr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3" animBg="1" advAuto="0"/>
      <p:bldP spid="250" grpId="1" animBg="1" advAuto="0"/>
      <p:bldP spid="251" grpId="5" animBg="1" advAuto="0"/>
      <p:bldP spid="252" grpId="4" animBg="1" advAuto="0"/>
      <p:bldP spid="253" grpId="2" animBg="1" advAuto="0"/>
      <p:bldP spid="254" grpId="7" animBg="1" advAuto="0"/>
      <p:bldP spid="255" grpId="8" animBg="1" advAuto="0"/>
      <p:bldP spid="256" grpId="6" animBg="1" advAuto="0"/>
      <p:bldP spid="257" grpId="13" animBg="1" advAuto="0"/>
      <p:bldP spid="258" grpId="11" animBg="1" advAuto="0"/>
      <p:bldP spid="259" grpId="12" animBg="1" advAuto="0"/>
      <p:bldP spid="260" grpId="10" animBg="1" advAuto="0"/>
      <p:bldP spid="261" grpId="14" animBg="1" advAuto="0"/>
      <p:bldP spid="262" grpId="16" animBg="1" advAuto="0"/>
      <p:bldP spid="263" grpId="9" animBg="1" advAuto="0"/>
      <p:bldP spid="264" grpId="17" animBg="1" advAuto="0"/>
      <p:bldP spid="265" grpId="19" animBg="1" advAuto="0"/>
      <p:bldP spid="266" grpId="18" animBg="1" advAuto="0"/>
      <p:bldP spid="267" grpId="15" animBg="1" advAuto="0"/>
      <p:bldP spid="268" grpId="20" animBg="1" advAuto="0"/>
      <p:bldP spid="269" grpId="21" animBg="1" advAuto="0"/>
      <p:bldP spid="270" grpId="24" animBg="1" advAuto="0"/>
      <p:bldP spid="271" grpId="25" animBg="1" advAuto="0"/>
      <p:bldP spid="272" grpId="23" animBg="1" advAuto="0"/>
      <p:bldP spid="273" grpId="22" animBg="1" advAuto="0"/>
      <p:bldP spid="274" grpId="26" animBg="1" advAuto="0"/>
      <p:bldP spid="275" grpId="28" animBg="1" advAuto="0"/>
      <p:bldP spid="276" grpId="27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ontend Design。Recall: Thinking in React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Frontend Design。Recall: Thinking in React</a:t>
            </a:r>
          </a:p>
        </p:txBody>
      </p:sp>
      <p:sp>
        <p:nvSpPr>
          <p:cNvPr id="27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0" name="Start with a Mock…"/>
          <p:cNvSpPr txBox="1">
            <a:spLocks noGrp="1"/>
          </p:cNvSpPr>
          <p:nvPr>
            <p:ph type="body" idx="22"/>
          </p:nvPr>
        </p:nvSpPr>
        <p:spPr>
          <a:xfrm>
            <a:off x="3376400" y="4053022"/>
            <a:ext cx="18705052" cy="78599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Start with a Mock</a:t>
            </a:r>
          </a:p>
          <a:p>
            <a:pPr marL="1000125" indent="-1000125">
              <a:buSzPct val="100000"/>
              <a:buAutoNum type="arabicPeriod"/>
            </a:pPr>
            <a:r>
              <a:t>Breaking the UI into a Component Hierarchy</a:t>
            </a:r>
          </a:p>
          <a:p>
            <a:pPr marL="1000125" indent="-1000125">
              <a:buSzPct val="100000"/>
              <a:buAutoNum type="arabicPeriod"/>
            </a:pPr>
            <a:r>
              <a:t>Build the Static Version in React</a:t>
            </a:r>
          </a:p>
          <a:p>
            <a:pPr marL="1000125" indent="-1000125">
              <a:buSzPct val="100000"/>
              <a:buAutoNum type="arabicPeriod"/>
            </a:pPr>
            <a:r>
              <a:t>Identify the Minimal (but Complete) Representation Of UI State</a:t>
            </a:r>
          </a:p>
          <a:p>
            <a:pPr marL="1000125" indent="-1000125">
              <a:buSzPct val="100000"/>
              <a:buAutoNum type="arabicPeriod"/>
            </a:pPr>
            <a:r>
              <a:t>Identify Where Your State Should Live</a:t>
            </a:r>
          </a:p>
          <a:p>
            <a:pPr marL="1000125" indent="-1000125">
              <a:buSzPct val="100000"/>
              <a:buAutoNum type="arabicPeriod"/>
            </a:pPr>
            <a:r>
              <a:t>Add Inverse Data Flow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rontend Design。Recall: Thinking in React"/>
          <p:cNvSpPr>
            <a:spLocks noGrp="1"/>
          </p:cNvSpPr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z="6000" spc="539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r>
              <a:t>Frontend Design。Recall: Thinking in React</a:t>
            </a:r>
          </a:p>
        </p:txBody>
      </p:sp>
      <p:sp>
        <p:nvSpPr>
          <p:cNvPr id="28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84" name="Has signed in?"/>
          <p:cNvSpPr txBox="1"/>
          <p:nvPr/>
        </p:nvSpPr>
        <p:spPr>
          <a:xfrm>
            <a:off x="5195137" y="4638700"/>
            <a:ext cx="5872112" cy="680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sz="4600" b="0" spc="276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Has signed in?</a:t>
            </a:r>
          </a:p>
        </p:txBody>
      </p:sp>
      <p:sp>
        <p:nvSpPr>
          <p:cNvPr id="285" name="App.js"/>
          <p:cNvSpPr/>
          <p:nvPr/>
        </p:nvSpPr>
        <p:spPr>
          <a:xfrm>
            <a:off x="6337021" y="3429282"/>
            <a:ext cx="3285237" cy="935407"/>
          </a:xfrm>
          <a:prstGeom prst="roundRect">
            <a:avLst>
              <a:gd name="adj" fmla="val 20365"/>
            </a:avLst>
          </a:prstGeom>
          <a:solidFill>
            <a:srgbClr val="FFFFFF"/>
          </a:solidFill>
          <a:ln w="889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App.js</a:t>
            </a:r>
          </a:p>
        </p:txBody>
      </p:sp>
      <p:sp>
        <p:nvSpPr>
          <p:cNvPr id="286" name="Containers/SignIn.js"/>
          <p:cNvSpPr/>
          <p:nvPr/>
        </p:nvSpPr>
        <p:spPr>
          <a:xfrm>
            <a:off x="2933796" y="6881125"/>
            <a:ext cx="4613591" cy="935407"/>
          </a:xfrm>
          <a:prstGeom prst="roundRect">
            <a:avLst>
              <a:gd name="adj" fmla="val 20365"/>
            </a:avLst>
          </a:prstGeom>
          <a:solidFill>
            <a:srgbClr val="FFFFFF"/>
          </a:solidFill>
          <a:ln w="889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Containers/SignIn.js</a:t>
            </a:r>
          </a:p>
        </p:txBody>
      </p:sp>
      <p:sp>
        <p:nvSpPr>
          <p:cNvPr id="287" name="Containers/ChatRoom.js"/>
          <p:cNvSpPr/>
          <p:nvPr/>
        </p:nvSpPr>
        <p:spPr>
          <a:xfrm>
            <a:off x="8174377" y="6881125"/>
            <a:ext cx="5518696" cy="935407"/>
          </a:xfrm>
          <a:prstGeom prst="roundRect">
            <a:avLst>
              <a:gd name="adj" fmla="val 20365"/>
            </a:avLst>
          </a:prstGeom>
          <a:solidFill>
            <a:srgbClr val="FFFFFF"/>
          </a:solidFill>
          <a:ln w="889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Containers/ChatRoom.js</a:t>
            </a:r>
          </a:p>
        </p:txBody>
      </p:sp>
      <p:sp>
        <p:nvSpPr>
          <p:cNvPr id="288" name="線條"/>
          <p:cNvSpPr/>
          <p:nvPr/>
        </p:nvSpPr>
        <p:spPr>
          <a:xfrm flipH="1">
            <a:off x="5815497" y="5559264"/>
            <a:ext cx="1319943" cy="104785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9" name="線條"/>
          <p:cNvSpPr/>
          <p:nvPr/>
        </p:nvSpPr>
        <p:spPr>
          <a:xfrm>
            <a:off x="8754966" y="5559264"/>
            <a:ext cx="1319944" cy="104785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0" name="Components/ChatBox.js"/>
          <p:cNvSpPr/>
          <p:nvPr/>
        </p:nvSpPr>
        <p:spPr>
          <a:xfrm>
            <a:off x="15485960" y="8578850"/>
            <a:ext cx="5518695" cy="935406"/>
          </a:xfrm>
          <a:prstGeom prst="roundRect">
            <a:avLst>
              <a:gd name="adj" fmla="val 20365"/>
            </a:avLst>
          </a:prstGeom>
          <a:solidFill>
            <a:srgbClr val="FFFFFF"/>
          </a:solidFill>
          <a:ln w="889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Components/ChatBox.js</a:t>
            </a:r>
          </a:p>
        </p:txBody>
      </p:sp>
      <p:sp>
        <p:nvSpPr>
          <p:cNvPr id="291" name="Containers/ChatModal.js"/>
          <p:cNvSpPr/>
          <p:nvPr/>
        </p:nvSpPr>
        <p:spPr>
          <a:xfrm>
            <a:off x="15485960" y="6881125"/>
            <a:ext cx="5518695" cy="935407"/>
          </a:xfrm>
          <a:prstGeom prst="roundRect">
            <a:avLst>
              <a:gd name="adj" fmla="val 20365"/>
            </a:avLst>
          </a:prstGeom>
          <a:solidFill>
            <a:srgbClr val="FFFFFF"/>
          </a:solidFill>
          <a:ln w="889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Containers/ChatModal.js</a:t>
            </a:r>
          </a:p>
        </p:txBody>
      </p:sp>
      <p:pic>
        <p:nvPicPr>
          <p:cNvPr id="292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9927" y="8154537"/>
            <a:ext cx="5607596" cy="4806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9346" y="8154537"/>
            <a:ext cx="4702491" cy="3492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52545" y="3232874"/>
            <a:ext cx="4785526" cy="3492627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Components/ChatLog.js"/>
          <p:cNvSpPr/>
          <p:nvPr/>
        </p:nvSpPr>
        <p:spPr>
          <a:xfrm>
            <a:off x="15485960" y="10276573"/>
            <a:ext cx="5518695" cy="935407"/>
          </a:xfrm>
          <a:prstGeom prst="roundRect">
            <a:avLst>
              <a:gd name="adj" fmla="val 20365"/>
            </a:avLst>
          </a:prstGeom>
          <a:solidFill>
            <a:srgbClr val="FFFFFF"/>
          </a:solidFill>
          <a:ln w="889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Components/ChatLog.js</a:t>
            </a:r>
          </a:p>
        </p:txBody>
      </p:sp>
      <p:sp>
        <p:nvSpPr>
          <p:cNvPr id="296" name="圓角矩形"/>
          <p:cNvSpPr/>
          <p:nvPr/>
        </p:nvSpPr>
        <p:spPr>
          <a:xfrm>
            <a:off x="11558147" y="9258378"/>
            <a:ext cx="524894" cy="515306"/>
          </a:xfrm>
          <a:prstGeom prst="roundRect">
            <a:avLst>
              <a:gd name="adj" fmla="val 17779"/>
            </a:avLst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7" name="線條"/>
          <p:cNvSpPr/>
          <p:nvPr/>
        </p:nvSpPr>
        <p:spPr>
          <a:xfrm flipV="1">
            <a:off x="13484034" y="9016702"/>
            <a:ext cx="1913615" cy="63298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8" name="線條"/>
          <p:cNvSpPr/>
          <p:nvPr/>
        </p:nvSpPr>
        <p:spPr>
          <a:xfrm flipV="1">
            <a:off x="12155006" y="7586369"/>
            <a:ext cx="3242642" cy="1751536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9" name="線條"/>
          <p:cNvSpPr/>
          <p:nvPr/>
        </p:nvSpPr>
        <p:spPr>
          <a:xfrm>
            <a:off x="13311859" y="10490104"/>
            <a:ext cx="2063584" cy="27085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1" animBg="1" advAuto="0"/>
      <p:bldP spid="291" grpId="6" animBg="1" advAuto="0"/>
      <p:bldP spid="294" grpId="5" animBg="1" advAuto="0"/>
      <p:bldP spid="295" grpId="3" animBg="1" advAuto="0"/>
      <p:bldP spid="296" grpId="8" animBg="1" advAuto="0"/>
      <p:bldP spid="297" grpId="2" animBg="1" advAuto="0"/>
      <p:bldP spid="298" grpId="7" animBg="1" advAuto="0"/>
      <p:bldP spid="299" grpId="4" animBg="1" advAuto="0"/>
    </p:bld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919191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919191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919191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2906</Words>
  <Application>Microsoft Office PowerPoint</Application>
  <PresentationFormat>自訂</PresentationFormat>
  <Paragraphs>448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51" baseType="lpstr">
      <vt:lpstr>Courier</vt:lpstr>
      <vt:lpstr>Heiti TC Light</vt:lpstr>
      <vt:lpstr>Heiti TC Medium</vt:lpstr>
      <vt:lpstr>Helvetica Neue</vt:lpstr>
      <vt:lpstr>Helvetica Neue Light</vt:lpstr>
      <vt:lpstr>Helvetica Neue Medium</vt:lpstr>
      <vt:lpstr>PingFang TC Light</vt:lpstr>
      <vt:lpstr>Calibri</vt:lpstr>
      <vt:lpstr>Calibri Light</vt:lpstr>
      <vt:lpstr>Courier New</vt:lpstr>
      <vt:lpstr>Helvetica</vt:lpstr>
      <vt:lpstr>Black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仲嘉 郭</cp:lastModifiedBy>
  <cp:revision>2</cp:revision>
  <dcterms:modified xsi:type="dcterms:W3CDTF">2021-06-01T17:55:49Z</dcterms:modified>
</cp:coreProperties>
</file>