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34" r:id="rId1"/>
  </p:sldMasterIdLst>
  <p:sldIdLst>
    <p:sldId id="256" r:id="rId2"/>
    <p:sldId id="282" r:id="rId3"/>
    <p:sldId id="264" r:id="rId4"/>
    <p:sldId id="279" r:id="rId5"/>
    <p:sldId id="280" r:id="rId6"/>
    <p:sldId id="278" r:id="rId7"/>
    <p:sldId id="281" r:id="rId8"/>
    <p:sldId id="283" r:id="rId9"/>
    <p:sldId id="258" r:id="rId10"/>
    <p:sldId id="285" r:id="rId11"/>
    <p:sldId id="260" r:id="rId12"/>
    <p:sldId id="262" r:id="rId13"/>
    <p:sldId id="261" r:id="rId14"/>
    <p:sldId id="263" r:id="rId15"/>
    <p:sldId id="265" r:id="rId16"/>
    <p:sldId id="266" r:id="rId17"/>
    <p:sldId id="286" r:id="rId18"/>
    <p:sldId id="267" r:id="rId19"/>
    <p:sldId id="268" r:id="rId20"/>
    <p:sldId id="269" r:id="rId21"/>
    <p:sldId id="284" r:id="rId22"/>
    <p:sldId id="270" r:id="rId23"/>
    <p:sldId id="271" r:id="rId24"/>
    <p:sldId id="287" r:id="rId25"/>
    <p:sldId id="289" r:id="rId26"/>
    <p:sldId id="288" r:id="rId27"/>
    <p:sldId id="272" r:id="rId28"/>
    <p:sldId id="273" r:id="rId29"/>
    <p:sldId id="274" r:id="rId30"/>
    <p:sldId id="275" r:id="rId31"/>
    <p:sldId id="276" r:id="rId32"/>
    <p:sldId id="277"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3" d="100"/>
          <a:sy n="73" d="100"/>
        </p:scale>
        <p:origin x="66" y="1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fr-FR"/>
              <a:t>Modifiez le style du titre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7" name="Date Placeholder 6"/>
          <p:cNvSpPr>
            <a:spLocks noGrp="1"/>
          </p:cNvSpPr>
          <p:nvPr>
            <p:ph type="dt" sz="half" idx="10"/>
          </p:nvPr>
        </p:nvSpPr>
        <p:spPr/>
        <p:txBody>
          <a:bodyPr/>
          <a:lstStyle/>
          <a:p>
            <a:fld id="{49735FFE-578E-4E33-BA40-C0ED71C830E5}" type="datetimeFigureOut">
              <a:rPr lang="en-US" smtClean="0"/>
              <a:t>3/4/2019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4C5E7F6-D69E-40AE-BEE0-F26668894F69}" type="slidenum">
              <a:rPr lang="en-US" smtClean="0"/>
              <a:t>‹N°›</a:t>
            </a:fld>
            <a:endParaRPr lang="en-US"/>
          </a:p>
        </p:txBody>
      </p:sp>
    </p:spTree>
    <p:extLst>
      <p:ext uri="{BB962C8B-B14F-4D97-AF65-F5344CB8AC3E}">
        <p14:creationId xmlns:p14="http://schemas.microsoft.com/office/powerpoint/2010/main" val="1676966516"/>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9735FFE-578E-4E33-BA40-C0ED71C830E5}" type="datetimeFigureOut">
              <a:rPr lang="en-US" smtClean="0"/>
              <a:t>3/4/2019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C5E7F6-D69E-40AE-BEE0-F26668894F69}" type="slidenum">
              <a:rPr lang="en-US" smtClean="0"/>
              <a:t>‹N°›</a:t>
            </a:fld>
            <a:endParaRPr lang="en-US"/>
          </a:p>
        </p:txBody>
      </p:sp>
    </p:spTree>
    <p:extLst>
      <p:ext uri="{BB962C8B-B14F-4D97-AF65-F5344CB8AC3E}">
        <p14:creationId xmlns:p14="http://schemas.microsoft.com/office/powerpoint/2010/main" val="9241181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9735FFE-578E-4E33-BA40-C0ED71C830E5}" type="datetimeFigureOut">
              <a:rPr lang="en-US" smtClean="0"/>
              <a:t>3/4/2019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C5E7F6-D69E-40AE-BEE0-F26668894F69}" type="slidenum">
              <a:rPr lang="en-US" smtClean="0"/>
              <a:t>‹N°›</a:t>
            </a:fld>
            <a:endParaRPr lang="en-US"/>
          </a:p>
        </p:txBody>
      </p:sp>
    </p:spTree>
    <p:extLst>
      <p:ext uri="{BB962C8B-B14F-4D97-AF65-F5344CB8AC3E}">
        <p14:creationId xmlns:p14="http://schemas.microsoft.com/office/powerpoint/2010/main" val="1231475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49735FFE-578E-4E33-BA40-C0ED71C830E5}" type="datetimeFigureOut">
              <a:rPr lang="en-US" smtClean="0"/>
              <a:t>3/4/2019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4C5E7F6-D69E-40AE-BEE0-F26668894F69}" type="slidenum">
              <a:rPr lang="en-US" smtClean="0"/>
              <a:t>‹N°›</a:t>
            </a:fld>
            <a:endParaRPr lang="en-US"/>
          </a:p>
        </p:txBody>
      </p:sp>
    </p:spTree>
    <p:extLst>
      <p:ext uri="{BB962C8B-B14F-4D97-AF65-F5344CB8AC3E}">
        <p14:creationId xmlns:p14="http://schemas.microsoft.com/office/powerpoint/2010/main" val="4395593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fr-FR"/>
              <a:t>Modifiez le style du titre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Modifier les styles du texte du masque</a:t>
            </a:r>
          </a:p>
        </p:txBody>
      </p:sp>
      <p:sp>
        <p:nvSpPr>
          <p:cNvPr id="7" name="Date Placeholder 6"/>
          <p:cNvSpPr>
            <a:spLocks noGrp="1"/>
          </p:cNvSpPr>
          <p:nvPr>
            <p:ph type="dt" sz="half" idx="10"/>
          </p:nvPr>
        </p:nvSpPr>
        <p:spPr/>
        <p:txBody>
          <a:bodyPr/>
          <a:lstStyle/>
          <a:p>
            <a:fld id="{49735FFE-578E-4E33-BA40-C0ED71C830E5}" type="datetimeFigureOut">
              <a:rPr lang="en-US" smtClean="0"/>
              <a:t>3/4/2019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4C5E7F6-D69E-40AE-BEE0-F26668894F69}" type="slidenum">
              <a:rPr lang="en-US" smtClean="0"/>
              <a:t>‹N°›</a:t>
            </a:fld>
            <a:endParaRPr lang="en-US"/>
          </a:p>
        </p:txBody>
      </p:sp>
    </p:spTree>
    <p:extLst>
      <p:ext uri="{BB962C8B-B14F-4D97-AF65-F5344CB8AC3E}">
        <p14:creationId xmlns:p14="http://schemas.microsoft.com/office/powerpoint/2010/main" val="1465015118"/>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8" name="Date Placeholder 7"/>
          <p:cNvSpPr>
            <a:spLocks noGrp="1"/>
          </p:cNvSpPr>
          <p:nvPr>
            <p:ph type="dt" sz="half" idx="10"/>
          </p:nvPr>
        </p:nvSpPr>
        <p:spPr/>
        <p:txBody>
          <a:bodyPr/>
          <a:lstStyle/>
          <a:p>
            <a:fld id="{49735FFE-578E-4E33-BA40-C0ED71C830E5}" type="datetimeFigureOut">
              <a:rPr lang="en-US" smtClean="0"/>
              <a:t>3/4/2019</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64C5E7F6-D69E-40AE-BEE0-F26668894F69}" type="slidenum">
              <a:rPr lang="en-US" smtClean="0"/>
              <a:t>‹N°›</a:t>
            </a:fld>
            <a:endParaRPr lang="en-US"/>
          </a:p>
        </p:txBody>
      </p:sp>
    </p:spTree>
    <p:extLst>
      <p:ext uri="{BB962C8B-B14F-4D97-AF65-F5344CB8AC3E}">
        <p14:creationId xmlns:p14="http://schemas.microsoft.com/office/powerpoint/2010/main" val="38473880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Content Placeholder 3"/>
          <p:cNvSpPr>
            <a:spLocks noGrp="1"/>
          </p:cNvSpPr>
          <p:nvPr>
            <p:ph sz="half" idx="2"/>
          </p:nvPr>
        </p:nvSpPr>
        <p:spPr>
          <a:xfrm>
            <a:off x="1583436" y="3143250"/>
            <a:ext cx="4270248" cy="2596776"/>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7" name="Date Placeholder 6"/>
          <p:cNvSpPr>
            <a:spLocks noGrp="1"/>
          </p:cNvSpPr>
          <p:nvPr>
            <p:ph type="dt" sz="half" idx="10"/>
          </p:nvPr>
        </p:nvSpPr>
        <p:spPr/>
        <p:txBody>
          <a:bodyPr/>
          <a:lstStyle/>
          <a:p>
            <a:fld id="{49735FFE-578E-4E33-BA40-C0ED71C830E5}" type="datetimeFigureOut">
              <a:rPr lang="en-US" smtClean="0"/>
              <a:t>3/4/2019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4C5E7F6-D69E-40AE-BEE0-F26668894F69}" type="slidenum">
              <a:rPr lang="en-US" smtClean="0"/>
              <a:t>‹N°›</a:t>
            </a:fld>
            <a:endParaRPr lang="en-US"/>
          </a:p>
        </p:txBody>
      </p:sp>
      <p:sp>
        <p:nvSpPr>
          <p:cNvPr id="10" name="Title 9"/>
          <p:cNvSpPr>
            <a:spLocks noGrp="1"/>
          </p:cNvSpPr>
          <p:nvPr>
            <p:ph type="title"/>
          </p:nvPr>
        </p:nvSpPr>
        <p:spPr/>
        <p:txBody>
          <a:bodyPr/>
          <a:lstStyle/>
          <a:p>
            <a:r>
              <a:rPr lang="fr-FR"/>
              <a:t>Modifiez le style du titre</a:t>
            </a:r>
            <a:endParaRPr lang="en-US" dirty="0"/>
          </a:p>
        </p:txBody>
      </p:sp>
    </p:spTree>
    <p:extLst>
      <p:ext uri="{BB962C8B-B14F-4D97-AF65-F5344CB8AC3E}">
        <p14:creationId xmlns:p14="http://schemas.microsoft.com/office/powerpoint/2010/main" val="15717621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49735FFE-578E-4E33-BA40-C0ED71C830E5}" type="datetimeFigureOut">
              <a:rPr lang="en-US" smtClean="0"/>
              <a:t>3/4/2019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4C5E7F6-D69E-40AE-BEE0-F26668894F69}" type="slidenum">
              <a:rPr lang="en-US" smtClean="0"/>
              <a:t>‹N°›</a:t>
            </a:fld>
            <a:endParaRPr lang="en-US"/>
          </a:p>
        </p:txBody>
      </p:sp>
    </p:spTree>
    <p:extLst>
      <p:ext uri="{BB962C8B-B14F-4D97-AF65-F5344CB8AC3E}">
        <p14:creationId xmlns:p14="http://schemas.microsoft.com/office/powerpoint/2010/main" val="37941745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735FFE-578E-4E33-BA40-C0ED71C830E5}" type="datetimeFigureOut">
              <a:rPr lang="en-US" smtClean="0"/>
              <a:t>3/4/2019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4C5E7F6-D69E-40AE-BEE0-F26668894F69}" type="slidenum">
              <a:rPr lang="en-US" smtClean="0"/>
              <a:t>‹N°›</a:t>
            </a:fld>
            <a:endParaRPr lang="en-US"/>
          </a:p>
        </p:txBody>
      </p:sp>
    </p:spTree>
    <p:extLst>
      <p:ext uri="{BB962C8B-B14F-4D97-AF65-F5344CB8AC3E}">
        <p14:creationId xmlns:p14="http://schemas.microsoft.com/office/powerpoint/2010/main" val="21461700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fr-FR"/>
              <a:t>Modifiez le style du titre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Date Placeholder 4"/>
          <p:cNvSpPr>
            <a:spLocks noGrp="1"/>
          </p:cNvSpPr>
          <p:nvPr>
            <p:ph type="dt" sz="half" idx="10"/>
          </p:nvPr>
        </p:nvSpPr>
        <p:spPr/>
        <p:txBody>
          <a:bodyPr/>
          <a:lstStyle/>
          <a:p>
            <a:fld id="{49735FFE-578E-4E33-BA40-C0ED71C830E5}" type="datetimeFigureOut">
              <a:rPr lang="en-US" smtClean="0"/>
              <a:t>3/4/2019</a:t>
            </a:fld>
            <a:endParaRPr lang="en-US"/>
          </a:p>
        </p:txBody>
      </p:sp>
      <p:sp>
        <p:nvSpPr>
          <p:cNvPr id="6" name="Footer Placeholder 5"/>
          <p:cNvSpPr>
            <a:spLocks noGrp="1"/>
          </p:cNvSpPr>
          <p:nvPr>
            <p:ph type="ftr" sz="quarter" idx="11"/>
          </p:nvPr>
        </p:nvSpPr>
        <p:spPr>
          <a:xfrm>
            <a:off x="804672" y="6236208"/>
            <a:ext cx="5167503" cy="320040"/>
          </a:xfrm>
        </p:spPr>
        <p:txBody>
          <a:bodyPr/>
          <a:lstStyle>
            <a:lvl1pPr>
              <a:defRPr>
                <a:solidFill>
                  <a:srgbClr val="FFFFFF">
                    <a:alpha val="69804"/>
                  </a:srgbClr>
                </a:solidFill>
              </a:defRPr>
            </a:lvl1pPr>
          </a:lstStyle>
          <a:p>
            <a:endParaRPr lang="en-US"/>
          </a:p>
        </p:txBody>
      </p:sp>
      <p:sp>
        <p:nvSpPr>
          <p:cNvPr id="7" name="Slide Number Placeholder 6"/>
          <p:cNvSpPr>
            <a:spLocks noGrp="1"/>
          </p:cNvSpPr>
          <p:nvPr>
            <p:ph type="sldNum" sz="quarter" idx="12"/>
          </p:nvPr>
        </p:nvSpPr>
        <p:spPr/>
        <p:txBody>
          <a:bodyPr/>
          <a:lstStyle/>
          <a:p>
            <a:fld id="{64C5E7F6-D69E-40AE-BEE0-F26668894F69}" type="slidenum">
              <a:rPr lang="en-US" smtClean="0"/>
              <a:t>‹N°›</a:t>
            </a:fld>
            <a:endParaRPr lang="en-US"/>
          </a:p>
        </p:txBody>
      </p:sp>
    </p:spTree>
    <p:extLst>
      <p:ext uri="{BB962C8B-B14F-4D97-AF65-F5344CB8AC3E}">
        <p14:creationId xmlns:p14="http://schemas.microsoft.com/office/powerpoint/2010/main" val="36433754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fr-FR"/>
              <a:t>Modifiez le style du titre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Date Placeholder 4"/>
          <p:cNvSpPr>
            <a:spLocks noGrp="1"/>
          </p:cNvSpPr>
          <p:nvPr>
            <p:ph type="dt" sz="half" idx="10"/>
          </p:nvPr>
        </p:nvSpPr>
        <p:spPr/>
        <p:txBody>
          <a:bodyPr/>
          <a:lstStyle>
            <a:lvl1pPr>
              <a:defRPr>
                <a:solidFill>
                  <a:srgbClr val="FFFFFF">
                    <a:alpha val="90000"/>
                  </a:srgbClr>
                </a:solidFill>
                <a:effectLst>
                  <a:outerShdw blurRad="50800" dist="38100" dir="2700000" algn="tl" rotWithShape="0">
                    <a:prstClr val="black">
                      <a:alpha val="43000"/>
                    </a:prstClr>
                  </a:outerShdw>
                </a:effectLst>
              </a:defRPr>
            </a:lvl1pPr>
          </a:lstStyle>
          <a:p>
            <a:fld id="{49735FFE-578E-4E33-BA40-C0ED71C830E5}" type="datetimeFigureOut">
              <a:rPr lang="en-US" smtClean="0"/>
              <a:t>3/4/2019</a:t>
            </a:fld>
            <a:endParaRPr lang="en-US"/>
          </a:p>
        </p:txBody>
      </p:sp>
      <p:sp>
        <p:nvSpPr>
          <p:cNvPr id="6" name="Footer Placeholder 5"/>
          <p:cNvSpPr>
            <a:spLocks noGrp="1"/>
          </p:cNvSpPr>
          <p:nvPr>
            <p:ph type="ftr" sz="quarter" idx="11"/>
          </p:nvPr>
        </p:nvSpPr>
        <p:spPr>
          <a:xfrm>
            <a:off x="808523" y="6236208"/>
            <a:ext cx="5103729" cy="320040"/>
          </a:xfrm>
        </p:spPr>
        <p:txBody>
          <a:bodyPr/>
          <a:lstStyle>
            <a:lvl1pPr>
              <a:defRPr>
                <a:solidFill>
                  <a:srgbClr val="FFFFFF">
                    <a:alpha val="70000"/>
                  </a:srgbClr>
                </a:solidFill>
              </a:defRPr>
            </a:lvl1pPr>
          </a:lstStyle>
          <a:p>
            <a:endParaRPr lang="en-US"/>
          </a:p>
        </p:txBody>
      </p:sp>
      <p:sp>
        <p:nvSpPr>
          <p:cNvPr id="7" name="Slide Number Placeholder 6"/>
          <p:cNvSpPr>
            <a:spLocks noGrp="1"/>
          </p:cNvSpPr>
          <p:nvPr>
            <p:ph type="sldNum" sz="quarter" idx="12"/>
          </p:nvPr>
        </p:nvSpPr>
        <p:spPr/>
        <p:txBody>
          <a:bodyPr/>
          <a:lstStyle/>
          <a:p>
            <a:fld id="{64C5E7F6-D69E-40AE-BEE0-F26668894F69}" type="slidenum">
              <a:rPr lang="en-US" smtClean="0"/>
              <a:t>‹N°›</a:t>
            </a:fld>
            <a:endParaRPr lang="en-US"/>
          </a:p>
        </p:txBody>
      </p:sp>
    </p:spTree>
    <p:extLst>
      <p:ext uri="{BB962C8B-B14F-4D97-AF65-F5344CB8AC3E}">
        <p14:creationId xmlns:p14="http://schemas.microsoft.com/office/powerpoint/2010/main" val="5329931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31136" y="964692"/>
            <a:ext cx="7729728" cy="1188720"/>
          </a:xfrm>
          <a:prstGeom prst="rect">
            <a:avLst/>
          </a:prstGeom>
          <a:solidFill>
            <a:schemeClr val="bg1"/>
          </a:solidFill>
          <a:ln w="31750" cap="sq">
            <a:solidFill>
              <a:schemeClr val="tx1">
                <a:lumMod val="75000"/>
                <a:lumOff val="25000"/>
              </a:schemeClr>
            </a:solidFill>
            <a:miter lim="800000"/>
          </a:ln>
        </p:spPr>
        <p:txBody>
          <a:bodyPr vert="horz" lIns="182880" tIns="182880" rIns="182880" bIns="18288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49735FFE-578E-4E33-BA40-C0ED71C830E5}" type="datetimeFigureOut">
              <a:rPr lang="en-US" smtClean="0"/>
              <a:t>3/4/2019</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64C5E7F6-D69E-40AE-BEE0-F26668894F69}" type="slidenum">
              <a:rPr lang="en-US" smtClean="0"/>
              <a:t>‹N°›</a:t>
            </a:fld>
            <a:endParaRPr lang="en-US"/>
          </a:p>
        </p:txBody>
      </p:sp>
    </p:spTree>
    <p:extLst>
      <p:ext uri="{BB962C8B-B14F-4D97-AF65-F5344CB8AC3E}">
        <p14:creationId xmlns:p14="http://schemas.microsoft.com/office/powerpoint/2010/main" val="3081292297"/>
      </p:ext>
    </p:extLst>
  </p:cSld>
  <p:clrMap bg1="lt1" tx1="dk1" bg2="lt2" tx2="dk2" accent1="accent1" accent2="accent2" accent3="accent3" accent4="accent4" accent5="accent5" accent6="accent6" hlink="hlink" folHlink="folHlink"/>
  <p:sldLayoutIdLst>
    <p:sldLayoutId id="2147483935" r:id="rId1"/>
    <p:sldLayoutId id="2147483936" r:id="rId2"/>
    <p:sldLayoutId id="2147483937" r:id="rId3"/>
    <p:sldLayoutId id="2147483938" r:id="rId4"/>
    <p:sldLayoutId id="2147483939" r:id="rId5"/>
    <p:sldLayoutId id="2147483940" r:id="rId6"/>
    <p:sldLayoutId id="2147483941" r:id="rId7"/>
    <p:sldLayoutId id="2147483942" r:id="rId8"/>
    <p:sldLayoutId id="2147483943" r:id="rId9"/>
    <p:sldLayoutId id="2147483944" r:id="rId10"/>
    <p:sldLayoutId id="2147483945" r:id="rId11"/>
  </p:sldLayoutIdLst>
  <p:txStyles>
    <p:titleStyle>
      <a:lvl1pPr algn="ctr" defTabSz="914400" rtl="0" eaLnBrk="1" latinLnBrk="0" hangingPunct="1">
        <a:lnSpc>
          <a:spcPct val="90000"/>
        </a:lnSpc>
        <a:spcBef>
          <a:spcPct val="0"/>
        </a:spcBef>
        <a:buNone/>
        <a:defRPr sz="2800" kern="1200" cap="all" spc="200" baseline="0">
          <a:solidFill>
            <a:schemeClr val="tx1">
              <a:lumMod val="85000"/>
              <a:lumOff val="15000"/>
            </a:schemeClr>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A6E1306-24E8-40F7-825A-69F6179CC6BA}"/>
              </a:ext>
            </a:extLst>
          </p:cNvPr>
          <p:cNvSpPr>
            <a:spLocks noGrp="1"/>
          </p:cNvSpPr>
          <p:nvPr>
            <p:ph type="ctrTitle"/>
          </p:nvPr>
        </p:nvSpPr>
        <p:spPr>
          <a:xfrm>
            <a:off x="1403168" y="2476718"/>
            <a:ext cx="9385663" cy="1645920"/>
          </a:xfrm>
        </p:spPr>
        <p:txBody>
          <a:bodyPr>
            <a:normAutofit fontScale="90000"/>
          </a:bodyPr>
          <a:lstStyle/>
          <a:p>
            <a:r>
              <a:rPr lang="en-US" sz="9600" b="1" dirty="0">
                <a:latin typeface="Century Gothic" panose="020B0502020202020204" pitchFamily="34" charset="0"/>
                <a:cs typeface="Arial" panose="020B0604020202020204" pitchFamily="34" charset="0"/>
              </a:rPr>
              <a:t>LE LANGAGE C#</a:t>
            </a:r>
          </a:p>
        </p:txBody>
      </p:sp>
      <p:sp>
        <p:nvSpPr>
          <p:cNvPr id="3" name="Sous-titre 2">
            <a:extLst>
              <a:ext uri="{FF2B5EF4-FFF2-40B4-BE49-F238E27FC236}">
                <a16:creationId xmlns:a16="http://schemas.microsoft.com/office/drawing/2014/main" id="{40284BC5-DAAC-4855-87DE-84CE8202EF9B}"/>
              </a:ext>
            </a:extLst>
          </p:cNvPr>
          <p:cNvSpPr>
            <a:spLocks noGrp="1"/>
          </p:cNvSpPr>
          <p:nvPr>
            <p:ph type="subTitle" idx="1"/>
          </p:nvPr>
        </p:nvSpPr>
        <p:spPr/>
        <p:txBody>
          <a:bodyPr>
            <a:normAutofit fontScale="70000" lnSpcReduction="20000"/>
          </a:bodyPr>
          <a:lstStyle/>
          <a:p>
            <a:r>
              <a:rPr lang="fr-FR" dirty="0"/>
              <a:t>Mathilde Christiaens</a:t>
            </a:r>
          </a:p>
          <a:p>
            <a:r>
              <a:rPr lang="fr-FR" dirty="0"/>
              <a:t>Thomas </a:t>
            </a:r>
            <a:r>
              <a:rPr lang="fr-FR" dirty="0" err="1"/>
              <a:t>Grousseau</a:t>
            </a:r>
            <a:endParaRPr lang="fr-FR" dirty="0"/>
          </a:p>
          <a:p>
            <a:r>
              <a:rPr lang="fr-FR" dirty="0"/>
              <a:t>Corentin </a:t>
            </a:r>
            <a:r>
              <a:rPr lang="fr-FR" dirty="0" err="1"/>
              <a:t>Jarosset</a:t>
            </a:r>
            <a:endParaRPr lang="fr-FR" dirty="0"/>
          </a:p>
          <a:p>
            <a:r>
              <a:rPr lang="fr-FR" dirty="0"/>
              <a:t>Thomas </a:t>
            </a:r>
            <a:r>
              <a:rPr lang="fr-FR" dirty="0" err="1"/>
              <a:t>Caals</a:t>
            </a:r>
            <a:endParaRPr lang="fr-FR" dirty="0"/>
          </a:p>
        </p:txBody>
      </p:sp>
    </p:spTree>
    <p:extLst>
      <p:ext uri="{BB962C8B-B14F-4D97-AF65-F5344CB8AC3E}">
        <p14:creationId xmlns:p14="http://schemas.microsoft.com/office/powerpoint/2010/main" val="11027921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038534A-0A7C-4188-AD1B-309133DFA918}"/>
              </a:ext>
            </a:extLst>
          </p:cNvPr>
          <p:cNvSpPr>
            <a:spLocks noGrp="1"/>
          </p:cNvSpPr>
          <p:nvPr>
            <p:ph type="title"/>
          </p:nvPr>
        </p:nvSpPr>
        <p:spPr/>
        <p:txBody>
          <a:bodyPr/>
          <a:lstStyle/>
          <a:p>
            <a:r>
              <a:rPr lang="fr-FR" dirty="0"/>
              <a:t>C# vs Java: Similarités</a:t>
            </a:r>
          </a:p>
        </p:txBody>
      </p:sp>
      <p:sp>
        <p:nvSpPr>
          <p:cNvPr id="3" name="Espace réservé du contenu 2">
            <a:extLst>
              <a:ext uri="{FF2B5EF4-FFF2-40B4-BE49-F238E27FC236}">
                <a16:creationId xmlns:a16="http://schemas.microsoft.com/office/drawing/2014/main" id="{C8B49B55-FAC4-40DF-8D5C-54678FA972AA}"/>
              </a:ext>
            </a:extLst>
          </p:cNvPr>
          <p:cNvSpPr>
            <a:spLocks noGrp="1"/>
          </p:cNvSpPr>
          <p:nvPr>
            <p:ph idx="1"/>
          </p:nvPr>
        </p:nvSpPr>
        <p:spPr/>
        <p:txBody>
          <a:bodyPr/>
          <a:lstStyle/>
          <a:p>
            <a:pPr algn="just"/>
            <a:r>
              <a:rPr lang="fr-FR" sz="2400" dirty="0"/>
              <a:t>Type-Safe : </a:t>
            </a:r>
          </a:p>
          <a:p>
            <a:pPr marL="0" indent="0" algn="just">
              <a:buNone/>
            </a:pPr>
            <a:r>
              <a:rPr lang="fr-FR" dirty="0"/>
              <a:t>Des erreurs de type peuvent se produire lorsque l’on essaie d’assigner une donnée d’un type à un objet d’un autre type, créant ainsi des effets secondaires non souhaités. </a:t>
            </a:r>
          </a:p>
          <a:p>
            <a:pPr marL="0" indent="0" algn="just">
              <a:buNone/>
            </a:pPr>
            <a:r>
              <a:rPr lang="fr-FR" dirty="0"/>
              <a:t>C# et Java font tous deux en sorte de s'assurer que les </a:t>
            </a:r>
            <a:r>
              <a:rPr lang="fr-FR" dirty="0" err="1"/>
              <a:t>casts</a:t>
            </a:r>
            <a:r>
              <a:rPr lang="fr-FR" dirty="0"/>
              <a:t> non autorisés seront capturés au moment de la compilation et que les exceptions seront levées au moment de l'exécution si un type ne peut pas être converti en un autre type. </a:t>
            </a:r>
          </a:p>
        </p:txBody>
      </p:sp>
    </p:spTree>
    <p:extLst>
      <p:ext uri="{BB962C8B-B14F-4D97-AF65-F5344CB8AC3E}">
        <p14:creationId xmlns:p14="http://schemas.microsoft.com/office/powerpoint/2010/main" val="40423212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038534A-0A7C-4188-AD1B-309133DFA918}"/>
              </a:ext>
            </a:extLst>
          </p:cNvPr>
          <p:cNvSpPr>
            <a:spLocks noGrp="1"/>
          </p:cNvSpPr>
          <p:nvPr>
            <p:ph type="title"/>
          </p:nvPr>
        </p:nvSpPr>
        <p:spPr/>
        <p:txBody>
          <a:bodyPr/>
          <a:lstStyle/>
          <a:p>
            <a:r>
              <a:rPr lang="fr-FR" dirty="0"/>
              <a:t>C# vs Java : Similarités</a:t>
            </a:r>
          </a:p>
        </p:txBody>
      </p:sp>
      <p:sp>
        <p:nvSpPr>
          <p:cNvPr id="3" name="Espace réservé du contenu 2">
            <a:extLst>
              <a:ext uri="{FF2B5EF4-FFF2-40B4-BE49-F238E27FC236}">
                <a16:creationId xmlns:a16="http://schemas.microsoft.com/office/drawing/2014/main" id="{C8B49B55-FAC4-40DF-8D5C-54678FA972AA}"/>
              </a:ext>
            </a:extLst>
          </p:cNvPr>
          <p:cNvSpPr>
            <a:spLocks noGrp="1"/>
          </p:cNvSpPr>
          <p:nvPr>
            <p:ph idx="1"/>
          </p:nvPr>
        </p:nvSpPr>
        <p:spPr/>
        <p:txBody>
          <a:bodyPr>
            <a:normAutofit/>
          </a:bodyPr>
          <a:lstStyle/>
          <a:p>
            <a:pPr algn="just"/>
            <a:r>
              <a:rPr lang="en-US" sz="2400" dirty="0"/>
              <a:t>Garbage Collector :  </a:t>
            </a:r>
          </a:p>
          <a:p>
            <a:pPr marL="0" indent="0" algn="just">
              <a:buNone/>
            </a:pPr>
            <a:r>
              <a:rPr lang="fr-FR" dirty="0"/>
              <a:t>Dans les langages de bas niveau, la gestion de la mémoire peut s'avérer fastidieuse car il faut se rappeler de supprimer correctement les objets qui ne seront plus utilisés pour libérer des ressources. </a:t>
            </a:r>
          </a:p>
          <a:p>
            <a:pPr marL="0" indent="0" algn="just">
              <a:buNone/>
            </a:pPr>
            <a:r>
              <a:rPr lang="fr-FR" dirty="0"/>
              <a:t>Ce n’est pas le cas en C# et en Java, où le </a:t>
            </a:r>
            <a:r>
              <a:rPr lang="fr-FR" dirty="0" err="1"/>
              <a:t>garbage</a:t>
            </a:r>
            <a:r>
              <a:rPr lang="fr-FR" dirty="0"/>
              <a:t> collector (ramasse-miette) permet d’éviter les fuites de mémoire en supprimant les objets qui ne seront plus utilisés par l’application. Bien que des fuites de mémoire puissent toujours se produire, les bases de la gestion de la mémoire sont déjà prises en charge.</a:t>
            </a:r>
          </a:p>
        </p:txBody>
      </p:sp>
    </p:spTree>
    <p:extLst>
      <p:ext uri="{BB962C8B-B14F-4D97-AF65-F5344CB8AC3E}">
        <p14:creationId xmlns:p14="http://schemas.microsoft.com/office/powerpoint/2010/main" val="8543611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038534A-0A7C-4188-AD1B-309133DFA918}"/>
              </a:ext>
            </a:extLst>
          </p:cNvPr>
          <p:cNvSpPr>
            <a:spLocks noGrp="1"/>
          </p:cNvSpPr>
          <p:nvPr>
            <p:ph type="title"/>
          </p:nvPr>
        </p:nvSpPr>
        <p:spPr/>
        <p:txBody>
          <a:bodyPr/>
          <a:lstStyle/>
          <a:p>
            <a:r>
              <a:rPr lang="fr-FR" dirty="0"/>
              <a:t>C# vs Java : Similarités</a:t>
            </a:r>
          </a:p>
        </p:txBody>
      </p:sp>
      <p:sp>
        <p:nvSpPr>
          <p:cNvPr id="3" name="Espace réservé du contenu 2">
            <a:extLst>
              <a:ext uri="{FF2B5EF4-FFF2-40B4-BE49-F238E27FC236}">
                <a16:creationId xmlns:a16="http://schemas.microsoft.com/office/drawing/2014/main" id="{C8B49B55-FAC4-40DF-8D5C-54678FA972AA}"/>
              </a:ext>
            </a:extLst>
          </p:cNvPr>
          <p:cNvSpPr>
            <a:spLocks noGrp="1"/>
          </p:cNvSpPr>
          <p:nvPr>
            <p:ph idx="1"/>
          </p:nvPr>
        </p:nvSpPr>
        <p:spPr>
          <a:xfrm>
            <a:off x="2231136" y="2638044"/>
            <a:ext cx="7729728" cy="4019931"/>
          </a:xfrm>
        </p:spPr>
        <p:txBody>
          <a:bodyPr>
            <a:normAutofit/>
          </a:bodyPr>
          <a:lstStyle/>
          <a:p>
            <a:r>
              <a:rPr lang="fr-FR" sz="2400" dirty="0"/>
              <a:t>Interfaces : </a:t>
            </a:r>
          </a:p>
          <a:p>
            <a:pPr marL="0" indent="0" algn="just">
              <a:buNone/>
            </a:pPr>
            <a:r>
              <a:rPr lang="fr-FR" dirty="0"/>
              <a:t>Une interface est une classe abstraite où toutes les méthodes sont abstraites. Une méthode abstraite est une méthode qui est déclarée mais ne contient pas les détails de son implémentation. Le code régissant les méthodes ou propriétés définies par l'interface doit être fourni par la classe qui l'implémente. </a:t>
            </a:r>
          </a:p>
          <a:p>
            <a:pPr marL="0" indent="0" algn="just">
              <a:buNone/>
            </a:pPr>
            <a:r>
              <a:rPr lang="fr-FR" dirty="0"/>
              <a:t>Une interface sera donc utilisée principalement pour regrouper certaines classes possédant des attributs en communs, et des fonctions qui seront appelées dans des cas similaires, mais qui font des actions différentes.</a:t>
            </a:r>
          </a:p>
          <a:p>
            <a:pPr marL="0" indent="0" algn="just">
              <a:buNone/>
            </a:pPr>
            <a:r>
              <a:rPr lang="fr-FR" dirty="0"/>
              <a:t>Par exemple : une interface mammifère qui regroupe les classes chats, chien, singe et souris. Ces classes ont des attributs en commun (dents, pattes, poils etc…) et des fonctions de même nom (manger, courir, crier etc…) mais dont l’action est différente.</a:t>
            </a:r>
          </a:p>
        </p:txBody>
      </p:sp>
    </p:spTree>
    <p:extLst>
      <p:ext uri="{BB962C8B-B14F-4D97-AF65-F5344CB8AC3E}">
        <p14:creationId xmlns:p14="http://schemas.microsoft.com/office/powerpoint/2010/main" val="30941760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038534A-0A7C-4188-AD1B-309133DFA918}"/>
              </a:ext>
            </a:extLst>
          </p:cNvPr>
          <p:cNvSpPr>
            <a:spLocks noGrp="1"/>
          </p:cNvSpPr>
          <p:nvPr>
            <p:ph type="title"/>
          </p:nvPr>
        </p:nvSpPr>
        <p:spPr/>
        <p:txBody>
          <a:bodyPr/>
          <a:lstStyle/>
          <a:p>
            <a:r>
              <a:rPr lang="fr-FR" dirty="0"/>
              <a:t>C# vs Java : Similarités</a:t>
            </a:r>
          </a:p>
        </p:txBody>
      </p:sp>
      <p:sp>
        <p:nvSpPr>
          <p:cNvPr id="3" name="Espace réservé du contenu 2">
            <a:extLst>
              <a:ext uri="{FF2B5EF4-FFF2-40B4-BE49-F238E27FC236}">
                <a16:creationId xmlns:a16="http://schemas.microsoft.com/office/drawing/2014/main" id="{C8B49B55-FAC4-40DF-8D5C-54678FA972AA}"/>
              </a:ext>
            </a:extLst>
          </p:cNvPr>
          <p:cNvSpPr>
            <a:spLocks noGrp="1"/>
          </p:cNvSpPr>
          <p:nvPr>
            <p:ph idx="1"/>
          </p:nvPr>
        </p:nvSpPr>
        <p:spPr/>
        <p:txBody>
          <a:bodyPr>
            <a:normAutofit/>
          </a:bodyPr>
          <a:lstStyle/>
          <a:p>
            <a:r>
              <a:rPr lang="fr-FR" sz="2400" dirty="0"/>
              <a:t>Héritage unique: </a:t>
            </a:r>
          </a:p>
          <a:p>
            <a:pPr marL="0" indent="0" algn="just">
              <a:buNone/>
            </a:pPr>
            <a:r>
              <a:rPr lang="fr-FR" dirty="0"/>
              <a:t>C# et Java fonctionne sur un système d'héritage unique - ce qui signifie qu'un seul chemin existe depuis une classe de base vers l'une de ses classes dérivées.</a:t>
            </a:r>
          </a:p>
          <a:p>
            <a:pPr marL="0" indent="0" algn="just">
              <a:buNone/>
            </a:pPr>
            <a:r>
              <a:rPr lang="fr-FR" dirty="0"/>
              <a:t>Toute classe C# ne peut donc hériter que d’une seule classe mais peut implémenter plusieurs interfaces, comme en Java.</a:t>
            </a:r>
          </a:p>
          <a:p>
            <a:pPr marL="0" indent="0" algn="just">
              <a:buNone/>
            </a:pPr>
            <a:r>
              <a:rPr lang="fr-FR" dirty="0"/>
              <a:t>Cela limite les effets secondaires inattendus pouvant survenir lorsqu'il existe plusieurs chemins entre plusieurs classes de base et classes dérivées. Le motif en losange est un exemple classique de ce problème.</a:t>
            </a:r>
          </a:p>
        </p:txBody>
      </p:sp>
    </p:spTree>
    <p:extLst>
      <p:ext uri="{BB962C8B-B14F-4D97-AF65-F5344CB8AC3E}">
        <p14:creationId xmlns:p14="http://schemas.microsoft.com/office/powerpoint/2010/main" val="42437511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038534A-0A7C-4188-AD1B-309133DFA918}"/>
              </a:ext>
            </a:extLst>
          </p:cNvPr>
          <p:cNvSpPr>
            <a:spLocks noGrp="1"/>
          </p:cNvSpPr>
          <p:nvPr>
            <p:ph type="title"/>
          </p:nvPr>
        </p:nvSpPr>
        <p:spPr/>
        <p:txBody>
          <a:bodyPr/>
          <a:lstStyle/>
          <a:p>
            <a:r>
              <a:rPr lang="fr-FR" dirty="0"/>
              <a:t>C# vs Java : Différences</a:t>
            </a:r>
          </a:p>
        </p:txBody>
      </p:sp>
      <p:sp>
        <p:nvSpPr>
          <p:cNvPr id="3" name="Espace réservé du contenu 2">
            <a:extLst>
              <a:ext uri="{FF2B5EF4-FFF2-40B4-BE49-F238E27FC236}">
                <a16:creationId xmlns:a16="http://schemas.microsoft.com/office/drawing/2014/main" id="{C8B49B55-FAC4-40DF-8D5C-54678FA972AA}"/>
              </a:ext>
            </a:extLst>
          </p:cNvPr>
          <p:cNvSpPr>
            <a:spLocks noGrp="1"/>
          </p:cNvSpPr>
          <p:nvPr>
            <p:ph idx="1"/>
          </p:nvPr>
        </p:nvSpPr>
        <p:spPr/>
        <p:txBody>
          <a:bodyPr>
            <a:normAutofit/>
          </a:bodyPr>
          <a:lstStyle/>
          <a:p>
            <a:r>
              <a:rPr lang="fr-FR" sz="2400" dirty="0"/>
              <a:t>Microsoft vs. Open-Source. </a:t>
            </a:r>
          </a:p>
          <a:p>
            <a:pPr marL="0" indent="0" algn="just">
              <a:buNone/>
            </a:pPr>
            <a:r>
              <a:rPr lang="fr-FR" dirty="0"/>
              <a:t>Même si des implémentations open-source existent, le C# est principalement utilisé pour développer sur la plateforme Microsoft – le CLR du Framework .NET étant l’implémentation la plus utilisée du CLI. </a:t>
            </a:r>
          </a:p>
          <a:p>
            <a:pPr marL="0" indent="0" algn="just">
              <a:buNone/>
            </a:pPr>
            <a:r>
              <a:rPr lang="fr-FR" dirty="0"/>
              <a:t>Au contraire, Java possède un écosystème open-source immense et a regagné un second souffle inattendu en partie grâce à Google qui a adopté la JVM pour Android.</a:t>
            </a:r>
          </a:p>
        </p:txBody>
      </p:sp>
    </p:spTree>
    <p:extLst>
      <p:ext uri="{BB962C8B-B14F-4D97-AF65-F5344CB8AC3E}">
        <p14:creationId xmlns:p14="http://schemas.microsoft.com/office/powerpoint/2010/main" val="36951396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038534A-0A7C-4188-AD1B-309133DFA918}"/>
              </a:ext>
            </a:extLst>
          </p:cNvPr>
          <p:cNvSpPr>
            <a:spLocks noGrp="1"/>
          </p:cNvSpPr>
          <p:nvPr>
            <p:ph type="title"/>
          </p:nvPr>
        </p:nvSpPr>
        <p:spPr/>
        <p:txBody>
          <a:bodyPr/>
          <a:lstStyle/>
          <a:p>
            <a:r>
              <a:rPr lang="fr-FR" dirty="0"/>
              <a:t>C# vs Java : Différences</a:t>
            </a:r>
          </a:p>
        </p:txBody>
      </p:sp>
      <p:sp>
        <p:nvSpPr>
          <p:cNvPr id="3" name="Espace réservé du contenu 2">
            <a:extLst>
              <a:ext uri="{FF2B5EF4-FFF2-40B4-BE49-F238E27FC236}">
                <a16:creationId xmlns:a16="http://schemas.microsoft.com/office/drawing/2014/main" id="{C8B49B55-FAC4-40DF-8D5C-54678FA972AA}"/>
              </a:ext>
            </a:extLst>
          </p:cNvPr>
          <p:cNvSpPr>
            <a:spLocks noGrp="1"/>
          </p:cNvSpPr>
          <p:nvPr>
            <p:ph idx="1"/>
          </p:nvPr>
        </p:nvSpPr>
        <p:spPr/>
        <p:txBody>
          <a:bodyPr>
            <a:normAutofit/>
          </a:bodyPr>
          <a:lstStyle/>
          <a:p>
            <a:r>
              <a:rPr lang="fr-FR" sz="2400" dirty="0"/>
              <a:t>Prise en charge des génériques. </a:t>
            </a:r>
          </a:p>
          <a:p>
            <a:pPr marL="0" indent="0" algn="just">
              <a:buNone/>
            </a:pPr>
            <a:r>
              <a:rPr lang="fr-FR" dirty="0"/>
              <a:t>Les génériques améliorent grandement la vérification des types assistée par compilateur en supprimant les </a:t>
            </a:r>
            <a:r>
              <a:rPr lang="fr-FR" dirty="0" err="1"/>
              <a:t>casts</a:t>
            </a:r>
            <a:r>
              <a:rPr lang="fr-FR" dirty="0"/>
              <a:t> du code source. </a:t>
            </a:r>
          </a:p>
          <a:p>
            <a:pPr marL="0" indent="0" algn="just">
              <a:buNone/>
            </a:pPr>
            <a:r>
              <a:rPr lang="fr-FR" dirty="0"/>
              <a:t>En Java, les génériques sont implémentés en utilisant des effacements. Les paramètres de type générique sont «effacés» et les </a:t>
            </a:r>
            <a:r>
              <a:rPr lang="fr-FR" dirty="0" err="1"/>
              <a:t>casts</a:t>
            </a:r>
            <a:r>
              <a:rPr lang="fr-FR" dirty="0"/>
              <a:t> sont ajoutés lors de la compilation en </a:t>
            </a:r>
            <a:r>
              <a:rPr lang="fr-FR" dirty="0" err="1"/>
              <a:t>bytecode</a:t>
            </a:r>
            <a:r>
              <a:rPr lang="fr-FR" dirty="0"/>
              <a:t>. </a:t>
            </a:r>
          </a:p>
          <a:p>
            <a:pPr marL="0" indent="0" algn="just">
              <a:buNone/>
            </a:pPr>
            <a:r>
              <a:rPr lang="fr-FR" dirty="0"/>
              <a:t>C # pousse les génériques encore plus loin en les intégrant dans la CLI et en permettant aux informations de type d'être disponibles au moment de l'exécution, générant un léger gain de performances.</a:t>
            </a:r>
          </a:p>
        </p:txBody>
      </p:sp>
    </p:spTree>
    <p:extLst>
      <p:ext uri="{BB962C8B-B14F-4D97-AF65-F5344CB8AC3E}">
        <p14:creationId xmlns:p14="http://schemas.microsoft.com/office/powerpoint/2010/main" val="16420276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038534A-0A7C-4188-AD1B-309133DFA918}"/>
              </a:ext>
            </a:extLst>
          </p:cNvPr>
          <p:cNvSpPr>
            <a:spLocks noGrp="1"/>
          </p:cNvSpPr>
          <p:nvPr>
            <p:ph type="title"/>
          </p:nvPr>
        </p:nvSpPr>
        <p:spPr/>
        <p:txBody>
          <a:bodyPr/>
          <a:lstStyle/>
          <a:p>
            <a:r>
              <a:rPr lang="fr-FR" dirty="0"/>
              <a:t>C# vs Java : Différences</a:t>
            </a:r>
          </a:p>
        </p:txBody>
      </p:sp>
      <p:sp>
        <p:nvSpPr>
          <p:cNvPr id="3" name="Espace réservé du contenu 2">
            <a:extLst>
              <a:ext uri="{FF2B5EF4-FFF2-40B4-BE49-F238E27FC236}">
                <a16:creationId xmlns:a16="http://schemas.microsoft.com/office/drawing/2014/main" id="{C8B49B55-FAC4-40DF-8D5C-54678FA972AA}"/>
              </a:ext>
            </a:extLst>
          </p:cNvPr>
          <p:cNvSpPr>
            <a:spLocks noGrp="1"/>
          </p:cNvSpPr>
          <p:nvPr>
            <p:ph idx="1"/>
          </p:nvPr>
        </p:nvSpPr>
        <p:spPr>
          <a:xfrm>
            <a:off x="2231136" y="2638044"/>
            <a:ext cx="7729728" cy="3896106"/>
          </a:xfrm>
        </p:spPr>
        <p:txBody>
          <a:bodyPr>
            <a:normAutofit/>
          </a:bodyPr>
          <a:lstStyle/>
          <a:p>
            <a:r>
              <a:rPr lang="fr-FR" sz="2400" dirty="0"/>
              <a:t>Support pour les délégués. </a:t>
            </a:r>
          </a:p>
          <a:p>
            <a:pPr marL="0" indent="0" algn="just">
              <a:buNone/>
            </a:pPr>
            <a:r>
              <a:rPr lang="fr-FR" dirty="0"/>
              <a:t>C# a des délégués qui servent essentiellement de méthodes pouvant être appelées sans connaître l'objet cible. Il s’agit en fait de déclarer un type qui désigne une fonction, qui pourra ensuite être instancié avec des fonctions de mêmes paramètres et type de retour. Ces instances pourront ensuite être appelées de la même manière que les fonctions qu’elles contiennent.</a:t>
            </a:r>
          </a:p>
          <a:p>
            <a:pPr marL="0" indent="0" algn="just">
              <a:buNone/>
            </a:pPr>
            <a:r>
              <a:rPr lang="fr-FR" dirty="0"/>
              <a:t>Pour obtenir les mêmes fonctionnalités en Java, il faudrait utiliser une interface avec une seule méthode ou une autre solution de contournement pouvant nécessiter une quantité non négligeable de code supplémentaire, en fonction de l'application.</a:t>
            </a:r>
          </a:p>
        </p:txBody>
      </p:sp>
    </p:spTree>
    <p:extLst>
      <p:ext uri="{BB962C8B-B14F-4D97-AF65-F5344CB8AC3E}">
        <p14:creationId xmlns:p14="http://schemas.microsoft.com/office/powerpoint/2010/main" val="17513937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6E92D09-4173-43BE-A75C-61AB765254D6}"/>
              </a:ext>
            </a:extLst>
          </p:cNvPr>
          <p:cNvSpPr/>
          <p:nvPr/>
        </p:nvSpPr>
        <p:spPr>
          <a:xfrm>
            <a:off x="844105" y="3198876"/>
            <a:ext cx="10601325" cy="3287649"/>
          </a:xfrm>
          <a:prstGeom prst="rect">
            <a:avLst/>
          </a:prstGeom>
          <a:solidFill>
            <a:schemeClr val="bg1">
              <a:lumMod val="9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6038534A-0A7C-4188-AD1B-309133DFA918}"/>
              </a:ext>
            </a:extLst>
          </p:cNvPr>
          <p:cNvSpPr>
            <a:spLocks noGrp="1"/>
          </p:cNvSpPr>
          <p:nvPr>
            <p:ph type="title"/>
          </p:nvPr>
        </p:nvSpPr>
        <p:spPr/>
        <p:txBody>
          <a:bodyPr/>
          <a:lstStyle/>
          <a:p>
            <a:r>
              <a:rPr lang="fr-FR"/>
              <a:t>C# vs Java : Différences</a:t>
            </a:r>
          </a:p>
        </p:txBody>
      </p:sp>
      <p:sp>
        <p:nvSpPr>
          <p:cNvPr id="3" name="Espace réservé du contenu 2">
            <a:extLst>
              <a:ext uri="{FF2B5EF4-FFF2-40B4-BE49-F238E27FC236}">
                <a16:creationId xmlns:a16="http://schemas.microsoft.com/office/drawing/2014/main" id="{C8B49B55-FAC4-40DF-8D5C-54678FA972AA}"/>
              </a:ext>
            </a:extLst>
          </p:cNvPr>
          <p:cNvSpPr>
            <a:spLocks noGrp="1"/>
          </p:cNvSpPr>
          <p:nvPr>
            <p:ph idx="1"/>
          </p:nvPr>
        </p:nvSpPr>
        <p:spPr>
          <a:xfrm>
            <a:off x="2231136" y="2638044"/>
            <a:ext cx="7827264" cy="465582"/>
          </a:xfrm>
        </p:spPr>
        <p:txBody>
          <a:bodyPr>
            <a:normAutofit/>
          </a:bodyPr>
          <a:lstStyle/>
          <a:p>
            <a:r>
              <a:rPr lang="fr-FR" sz="2400"/>
              <a:t>Fonctionnement des délégués :</a:t>
            </a:r>
          </a:p>
        </p:txBody>
      </p:sp>
      <p:pic>
        <p:nvPicPr>
          <p:cNvPr id="4" name="Image 3">
            <a:extLst>
              <a:ext uri="{FF2B5EF4-FFF2-40B4-BE49-F238E27FC236}">
                <a16:creationId xmlns:a16="http://schemas.microsoft.com/office/drawing/2014/main" id="{2FA44550-208F-4A51-A16E-1C4565E88BFD}"/>
              </a:ext>
            </a:extLst>
          </p:cNvPr>
          <p:cNvPicPr>
            <a:picLocks noChangeAspect="1"/>
          </p:cNvPicPr>
          <p:nvPr/>
        </p:nvPicPr>
        <p:blipFill>
          <a:blip r:embed="rId2"/>
          <a:stretch>
            <a:fillRect/>
          </a:stretch>
        </p:blipFill>
        <p:spPr>
          <a:xfrm>
            <a:off x="1120646" y="3891554"/>
            <a:ext cx="4314825" cy="466725"/>
          </a:xfrm>
          <a:prstGeom prst="rect">
            <a:avLst/>
          </a:prstGeom>
          <a:ln w="19050">
            <a:solidFill>
              <a:schemeClr val="tx1"/>
            </a:solidFill>
          </a:ln>
        </p:spPr>
      </p:pic>
      <p:pic>
        <p:nvPicPr>
          <p:cNvPr id="5" name="Image 4">
            <a:extLst>
              <a:ext uri="{FF2B5EF4-FFF2-40B4-BE49-F238E27FC236}">
                <a16:creationId xmlns:a16="http://schemas.microsoft.com/office/drawing/2014/main" id="{32411438-A1D4-44F1-B59A-6AD451B14050}"/>
              </a:ext>
            </a:extLst>
          </p:cNvPr>
          <p:cNvPicPr>
            <a:picLocks noChangeAspect="1"/>
          </p:cNvPicPr>
          <p:nvPr/>
        </p:nvPicPr>
        <p:blipFill>
          <a:blip r:embed="rId3"/>
          <a:stretch>
            <a:fillRect/>
          </a:stretch>
        </p:blipFill>
        <p:spPr>
          <a:xfrm>
            <a:off x="1120646" y="4856092"/>
            <a:ext cx="5038725" cy="1362075"/>
          </a:xfrm>
          <a:prstGeom prst="rect">
            <a:avLst/>
          </a:prstGeom>
          <a:ln w="19050">
            <a:solidFill>
              <a:schemeClr val="tx1"/>
            </a:solidFill>
          </a:ln>
        </p:spPr>
      </p:pic>
      <p:pic>
        <p:nvPicPr>
          <p:cNvPr id="6" name="Image 5">
            <a:extLst>
              <a:ext uri="{FF2B5EF4-FFF2-40B4-BE49-F238E27FC236}">
                <a16:creationId xmlns:a16="http://schemas.microsoft.com/office/drawing/2014/main" id="{E14367B2-D8AF-4410-9827-01A9FD715A55}"/>
              </a:ext>
            </a:extLst>
          </p:cNvPr>
          <p:cNvPicPr>
            <a:picLocks noChangeAspect="1"/>
          </p:cNvPicPr>
          <p:nvPr/>
        </p:nvPicPr>
        <p:blipFill>
          <a:blip r:embed="rId4"/>
          <a:stretch>
            <a:fillRect/>
          </a:stretch>
        </p:blipFill>
        <p:spPr>
          <a:xfrm>
            <a:off x="7968805" y="4358279"/>
            <a:ext cx="3086100" cy="1390650"/>
          </a:xfrm>
          <a:prstGeom prst="rect">
            <a:avLst/>
          </a:prstGeom>
          <a:ln w="19050">
            <a:solidFill>
              <a:schemeClr val="tx1"/>
            </a:solidFill>
          </a:ln>
        </p:spPr>
      </p:pic>
      <p:sp>
        <p:nvSpPr>
          <p:cNvPr id="7" name="ZoneTexte 6">
            <a:extLst>
              <a:ext uri="{FF2B5EF4-FFF2-40B4-BE49-F238E27FC236}">
                <a16:creationId xmlns:a16="http://schemas.microsoft.com/office/drawing/2014/main" id="{3482BE12-108E-484A-907E-C786189B2AC2}"/>
              </a:ext>
            </a:extLst>
          </p:cNvPr>
          <p:cNvSpPr txBox="1"/>
          <p:nvPr/>
        </p:nvSpPr>
        <p:spPr>
          <a:xfrm>
            <a:off x="1120646" y="3470720"/>
            <a:ext cx="4314825" cy="378905"/>
          </a:xfrm>
          <a:prstGeom prst="rect">
            <a:avLst/>
          </a:prstGeom>
          <a:noFill/>
        </p:spPr>
        <p:txBody>
          <a:bodyPr wrap="square" rtlCol="0">
            <a:spAutoFit/>
          </a:bodyPr>
          <a:lstStyle/>
          <a:p>
            <a:r>
              <a:rPr lang="fr-FR"/>
              <a:t>Création du type de délégué Del :</a:t>
            </a:r>
          </a:p>
        </p:txBody>
      </p:sp>
      <p:sp>
        <p:nvSpPr>
          <p:cNvPr id="8" name="ZoneTexte 7">
            <a:extLst>
              <a:ext uri="{FF2B5EF4-FFF2-40B4-BE49-F238E27FC236}">
                <a16:creationId xmlns:a16="http://schemas.microsoft.com/office/drawing/2014/main" id="{982290B5-903B-45B9-BEC0-E056F22E6783}"/>
              </a:ext>
            </a:extLst>
          </p:cNvPr>
          <p:cNvSpPr txBox="1"/>
          <p:nvPr/>
        </p:nvSpPr>
        <p:spPr>
          <a:xfrm>
            <a:off x="1120646" y="4400208"/>
            <a:ext cx="5725479" cy="369332"/>
          </a:xfrm>
          <a:prstGeom prst="rect">
            <a:avLst/>
          </a:prstGeom>
          <a:noFill/>
        </p:spPr>
        <p:txBody>
          <a:bodyPr wrap="square" rtlCol="0">
            <a:spAutoFit/>
          </a:bodyPr>
          <a:lstStyle/>
          <a:p>
            <a:r>
              <a:rPr lang="fr-FR"/>
              <a:t>Création de la fonction qui sera contenue dans le délégué:</a:t>
            </a:r>
          </a:p>
        </p:txBody>
      </p:sp>
      <p:sp>
        <p:nvSpPr>
          <p:cNvPr id="9" name="Accolade fermante 8">
            <a:extLst>
              <a:ext uri="{FF2B5EF4-FFF2-40B4-BE49-F238E27FC236}">
                <a16:creationId xmlns:a16="http://schemas.microsoft.com/office/drawing/2014/main" id="{6674AE36-0342-4594-AFC1-F17BCEF67D8A}"/>
              </a:ext>
            </a:extLst>
          </p:cNvPr>
          <p:cNvSpPr/>
          <p:nvPr/>
        </p:nvSpPr>
        <p:spPr>
          <a:xfrm>
            <a:off x="6425755" y="3470720"/>
            <a:ext cx="928370" cy="2747447"/>
          </a:xfrm>
          <a:prstGeom prst="rightBrace">
            <a:avLst>
              <a:gd name="adj1" fmla="val 32621"/>
              <a:gd name="adj2" fmla="val 49653"/>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10" name="ZoneTexte 9">
            <a:extLst>
              <a:ext uri="{FF2B5EF4-FFF2-40B4-BE49-F238E27FC236}">
                <a16:creationId xmlns:a16="http://schemas.microsoft.com/office/drawing/2014/main" id="{B7311F03-C415-4973-850F-E02F7F21E612}"/>
              </a:ext>
            </a:extLst>
          </p:cNvPr>
          <p:cNvSpPr txBox="1"/>
          <p:nvPr/>
        </p:nvSpPr>
        <p:spPr>
          <a:xfrm>
            <a:off x="7528879" y="3754375"/>
            <a:ext cx="4314825" cy="378905"/>
          </a:xfrm>
          <a:prstGeom prst="rect">
            <a:avLst/>
          </a:prstGeom>
          <a:noFill/>
        </p:spPr>
        <p:txBody>
          <a:bodyPr wrap="square" rtlCol="0">
            <a:spAutoFit/>
          </a:bodyPr>
          <a:lstStyle/>
          <a:p>
            <a:r>
              <a:rPr lang="fr-FR"/>
              <a:t>Instanciation et appel du délégué :</a:t>
            </a:r>
          </a:p>
        </p:txBody>
      </p:sp>
    </p:spTree>
    <p:extLst>
      <p:ext uri="{BB962C8B-B14F-4D97-AF65-F5344CB8AC3E}">
        <p14:creationId xmlns:p14="http://schemas.microsoft.com/office/powerpoint/2010/main" val="16437797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038534A-0A7C-4188-AD1B-309133DFA918}"/>
              </a:ext>
            </a:extLst>
          </p:cNvPr>
          <p:cNvSpPr>
            <a:spLocks noGrp="1"/>
          </p:cNvSpPr>
          <p:nvPr>
            <p:ph type="title"/>
          </p:nvPr>
        </p:nvSpPr>
        <p:spPr/>
        <p:txBody>
          <a:bodyPr/>
          <a:lstStyle/>
          <a:p>
            <a:r>
              <a:rPr lang="fr-FR" dirty="0"/>
              <a:t>C# vs Java : Différences</a:t>
            </a:r>
          </a:p>
        </p:txBody>
      </p:sp>
      <p:sp>
        <p:nvSpPr>
          <p:cNvPr id="3" name="Espace réservé du contenu 2">
            <a:extLst>
              <a:ext uri="{FF2B5EF4-FFF2-40B4-BE49-F238E27FC236}">
                <a16:creationId xmlns:a16="http://schemas.microsoft.com/office/drawing/2014/main" id="{C8B49B55-FAC4-40DF-8D5C-54678FA972AA}"/>
              </a:ext>
            </a:extLst>
          </p:cNvPr>
          <p:cNvSpPr>
            <a:spLocks noGrp="1"/>
          </p:cNvSpPr>
          <p:nvPr>
            <p:ph idx="1"/>
          </p:nvPr>
        </p:nvSpPr>
        <p:spPr>
          <a:xfrm>
            <a:off x="2231136" y="2638044"/>
            <a:ext cx="7729728" cy="4000881"/>
          </a:xfrm>
        </p:spPr>
        <p:txBody>
          <a:bodyPr>
            <a:normAutofit/>
          </a:bodyPr>
          <a:lstStyle/>
          <a:p>
            <a:r>
              <a:rPr lang="fr-FR" sz="2400" dirty="0"/>
              <a:t>Exceptions non contrôlées :  </a:t>
            </a:r>
          </a:p>
          <a:p>
            <a:pPr marL="0" indent="0" algn="just">
              <a:buNone/>
            </a:pPr>
            <a:r>
              <a:rPr lang="fr-FR" dirty="0"/>
              <a:t>Java distingue deux types d'exceptions: contrôlées et non contrôlées. Les exceptions contrôlées sont vérifiées lors de la compilation, et empêche cette dernière si elles sont détectées. Les exceptions contrôlées ne sont pas détectées à la compilation et s’afficheront à l’exécution du programme (exemple : </a:t>
            </a:r>
            <a:r>
              <a:rPr lang="fr-FR" dirty="0" err="1"/>
              <a:t>ArithmeticExeption</a:t>
            </a:r>
            <a:r>
              <a:rPr lang="fr-FR" dirty="0"/>
              <a:t>).</a:t>
            </a:r>
          </a:p>
          <a:p>
            <a:pPr marL="0" indent="0" algn="just">
              <a:buNone/>
            </a:pPr>
            <a:r>
              <a:rPr lang="fr-FR" dirty="0"/>
              <a:t>C# a choisi une approche plus minimaliste en n’ayant qu’un seul type d’exception, les exceptions non contrôlées. Si la capacité à intercepter des exceptions peut être utile, elle peut également avoir un impact négatif sur l’évolutivité et le contrôle de version.</a:t>
            </a:r>
          </a:p>
          <a:p>
            <a:endParaRPr lang="fr-FR" dirty="0"/>
          </a:p>
        </p:txBody>
      </p:sp>
      <p:sp>
        <p:nvSpPr>
          <p:cNvPr id="4" name="Rectangle 1">
            <a:extLst>
              <a:ext uri="{FF2B5EF4-FFF2-40B4-BE49-F238E27FC236}">
                <a16:creationId xmlns:a16="http://schemas.microsoft.com/office/drawing/2014/main" id="{B83F7633-46E1-43F4-9248-36F020F59A83}"/>
              </a:ext>
            </a:extLst>
          </p:cNvPr>
          <p:cNvSpPr>
            <a:spLocks noChangeArrowheads="1"/>
          </p:cNvSpPr>
          <p:nvPr/>
        </p:nvSpPr>
        <p:spPr bwMode="auto">
          <a:xfrm>
            <a:off x="0" y="0"/>
            <a:ext cx="12192000" cy="457200"/>
          </a:xfrm>
          <a:prstGeom prst="rect">
            <a:avLst/>
          </a:prstGeom>
          <a:solidFill>
            <a:srgbClr val="E0E0E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100" b="0" i="0" u="none" strike="noStrike" cap="none" normalizeH="0" baseline="0">
                <a:ln>
                  <a:noFill/>
                </a:ln>
                <a:solidFill>
                  <a:schemeClr val="tx1"/>
                </a:solidFill>
                <a:effectLst/>
                <a:latin typeface="Consolas" panose="020B0609020204030204" pitchFamily="49" charset="0"/>
              </a:rPr>
              <a:t>ArithmeticException</a:t>
            </a:r>
            <a:r>
              <a:rPr kumimoji="0" lang="fr-FR" altLang="fr-FR" sz="800" b="0" i="0" u="none" strike="noStrike" cap="none" normalizeH="0" baseline="0">
                <a:ln>
                  <a:noFill/>
                </a:ln>
                <a:solidFill>
                  <a:schemeClr val="tx1"/>
                </a:solidFill>
                <a:effectLst/>
              </a:rPr>
              <a:t> </a:t>
            </a:r>
            <a:endParaRPr kumimoji="0" lang="fr-FR" altLang="fr-FR"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414354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038534A-0A7C-4188-AD1B-309133DFA918}"/>
              </a:ext>
            </a:extLst>
          </p:cNvPr>
          <p:cNvSpPr>
            <a:spLocks noGrp="1"/>
          </p:cNvSpPr>
          <p:nvPr>
            <p:ph type="title"/>
          </p:nvPr>
        </p:nvSpPr>
        <p:spPr/>
        <p:txBody>
          <a:bodyPr/>
          <a:lstStyle/>
          <a:p>
            <a:r>
              <a:rPr lang="fr-FR" dirty="0"/>
              <a:t>C# vs Java : Différences</a:t>
            </a:r>
          </a:p>
        </p:txBody>
      </p:sp>
      <p:sp>
        <p:nvSpPr>
          <p:cNvPr id="3" name="Espace réservé du contenu 2">
            <a:extLst>
              <a:ext uri="{FF2B5EF4-FFF2-40B4-BE49-F238E27FC236}">
                <a16:creationId xmlns:a16="http://schemas.microsoft.com/office/drawing/2014/main" id="{C8B49B55-FAC4-40DF-8D5C-54678FA972AA}"/>
              </a:ext>
            </a:extLst>
          </p:cNvPr>
          <p:cNvSpPr>
            <a:spLocks noGrp="1"/>
          </p:cNvSpPr>
          <p:nvPr>
            <p:ph idx="1"/>
          </p:nvPr>
        </p:nvSpPr>
        <p:spPr/>
        <p:txBody>
          <a:bodyPr>
            <a:normAutofit/>
          </a:bodyPr>
          <a:lstStyle/>
          <a:p>
            <a:r>
              <a:rPr lang="fr-FR" sz="2400" dirty="0"/>
              <a:t>Polymorphisme: </a:t>
            </a:r>
          </a:p>
          <a:p>
            <a:pPr marL="0" indent="0" algn="just">
              <a:buNone/>
            </a:pPr>
            <a:r>
              <a:rPr lang="fr-FR" dirty="0"/>
              <a:t>C# et Java adoptent des approches différentes du polymorphisme. Alors que Java active le polymorphisme par défaut, on doit utiliser en C# le mot clé «</a:t>
            </a:r>
            <a:r>
              <a:rPr lang="fr-FR" dirty="0" err="1"/>
              <a:t>virtual</a:t>
            </a:r>
            <a:r>
              <a:rPr lang="fr-FR" dirty="0"/>
              <a:t>» dans une classe de base et le mot clé «</a:t>
            </a:r>
            <a:r>
              <a:rPr lang="fr-FR" dirty="0" err="1"/>
              <a:t>override</a:t>
            </a:r>
            <a:r>
              <a:rPr lang="fr-FR" dirty="0"/>
              <a:t>» dans une classe dérivée.</a:t>
            </a:r>
          </a:p>
        </p:txBody>
      </p:sp>
    </p:spTree>
    <p:extLst>
      <p:ext uri="{BB962C8B-B14F-4D97-AF65-F5344CB8AC3E}">
        <p14:creationId xmlns:p14="http://schemas.microsoft.com/office/powerpoint/2010/main" val="2148629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44589AC-A42A-4B03-BB75-2C63A767814C}"/>
              </a:ext>
            </a:extLst>
          </p:cNvPr>
          <p:cNvSpPr>
            <a:spLocks noGrp="1"/>
          </p:cNvSpPr>
          <p:nvPr>
            <p:ph type="title"/>
          </p:nvPr>
        </p:nvSpPr>
        <p:spPr>
          <a:xfrm>
            <a:off x="2231136" y="2834640"/>
            <a:ext cx="7729728" cy="1188720"/>
          </a:xfrm>
        </p:spPr>
        <p:txBody>
          <a:bodyPr/>
          <a:lstStyle/>
          <a:p>
            <a:r>
              <a:rPr lang="en-US" dirty="0"/>
              <a:t>Introduction</a:t>
            </a:r>
          </a:p>
        </p:txBody>
      </p:sp>
    </p:spTree>
    <p:extLst>
      <p:ext uri="{BB962C8B-B14F-4D97-AF65-F5344CB8AC3E}">
        <p14:creationId xmlns:p14="http://schemas.microsoft.com/office/powerpoint/2010/main" val="29797728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038534A-0A7C-4188-AD1B-309133DFA918}"/>
              </a:ext>
            </a:extLst>
          </p:cNvPr>
          <p:cNvSpPr>
            <a:spLocks noGrp="1"/>
          </p:cNvSpPr>
          <p:nvPr>
            <p:ph type="title"/>
          </p:nvPr>
        </p:nvSpPr>
        <p:spPr/>
        <p:txBody>
          <a:bodyPr/>
          <a:lstStyle/>
          <a:p>
            <a:r>
              <a:rPr lang="fr-FR" dirty="0"/>
              <a:t>C# vs Java : Différences</a:t>
            </a:r>
          </a:p>
        </p:txBody>
      </p:sp>
      <p:sp>
        <p:nvSpPr>
          <p:cNvPr id="3" name="Espace réservé du contenu 2">
            <a:extLst>
              <a:ext uri="{FF2B5EF4-FFF2-40B4-BE49-F238E27FC236}">
                <a16:creationId xmlns:a16="http://schemas.microsoft.com/office/drawing/2014/main" id="{C8B49B55-FAC4-40DF-8D5C-54678FA972AA}"/>
              </a:ext>
            </a:extLst>
          </p:cNvPr>
          <p:cNvSpPr>
            <a:spLocks noGrp="1"/>
          </p:cNvSpPr>
          <p:nvPr>
            <p:ph idx="1"/>
          </p:nvPr>
        </p:nvSpPr>
        <p:spPr/>
        <p:txBody>
          <a:bodyPr>
            <a:normAutofit/>
          </a:bodyPr>
          <a:lstStyle/>
          <a:p>
            <a:r>
              <a:rPr lang="fr-FR" sz="2400" dirty="0"/>
              <a:t>Enumérations (</a:t>
            </a:r>
            <a:r>
              <a:rPr lang="fr-FR" sz="2400" dirty="0" err="1"/>
              <a:t>Enums</a:t>
            </a:r>
            <a:r>
              <a:rPr lang="fr-FR" sz="2400" dirty="0"/>
              <a:t>): </a:t>
            </a:r>
          </a:p>
          <a:p>
            <a:pPr marL="0" indent="0" algn="just">
              <a:buNone/>
            </a:pPr>
            <a:r>
              <a:rPr lang="fr-FR" dirty="0"/>
              <a:t>En C#, les énumérations sont de simples listes de constantes nommées dont le type sous-jacent doit être intégral. </a:t>
            </a:r>
          </a:p>
          <a:p>
            <a:pPr marL="0" indent="0" algn="just">
              <a:buNone/>
            </a:pPr>
            <a:r>
              <a:rPr lang="fr-FR" dirty="0"/>
              <a:t>Java va plus loin avec l’</a:t>
            </a:r>
            <a:r>
              <a:rPr lang="fr-FR" dirty="0" err="1"/>
              <a:t>enum</a:t>
            </a:r>
            <a:r>
              <a:rPr lang="fr-FR" dirty="0"/>
              <a:t> en la traitant comme une instance nommée d'un type, ce qui facilite l'ajout d'un comportement personnalisé à des énumérations individuelles.</a:t>
            </a:r>
          </a:p>
        </p:txBody>
      </p:sp>
    </p:spTree>
    <p:extLst>
      <p:ext uri="{BB962C8B-B14F-4D97-AF65-F5344CB8AC3E}">
        <p14:creationId xmlns:p14="http://schemas.microsoft.com/office/powerpoint/2010/main" val="13694218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44589AC-A42A-4B03-BB75-2C63A767814C}"/>
              </a:ext>
            </a:extLst>
          </p:cNvPr>
          <p:cNvSpPr>
            <a:spLocks noGrp="1"/>
          </p:cNvSpPr>
          <p:nvPr>
            <p:ph type="title"/>
          </p:nvPr>
        </p:nvSpPr>
        <p:spPr>
          <a:xfrm>
            <a:off x="2231136" y="2834640"/>
            <a:ext cx="7729728" cy="1188720"/>
          </a:xfrm>
        </p:spPr>
        <p:txBody>
          <a:bodyPr/>
          <a:lstStyle/>
          <a:p>
            <a:r>
              <a:rPr lang="en-US" dirty="0" err="1"/>
              <a:t>Comparaison</a:t>
            </a:r>
            <a:r>
              <a:rPr lang="en-US" dirty="0"/>
              <a:t> du C# et du C++</a:t>
            </a:r>
          </a:p>
        </p:txBody>
      </p:sp>
    </p:spTree>
    <p:extLst>
      <p:ext uri="{BB962C8B-B14F-4D97-AF65-F5344CB8AC3E}">
        <p14:creationId xmlns:p14="http://schemas.microsoft.com/office/powerpoint/2010/main" val="19776750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038534A-0A7C-4188-AD1B-309133DFA918}"/>
              </a:ext>
            </a:extLst>
          </p:cNvPr>
          <p:cNvSpPr>
            <a:spLocks noGrp="1"/>
          </p:cNvSpPr>
          <p:nvPr>
            <p:ph type="title"/>
          </p:nvPr>
        </p:nvSpPr>
        <p:spPr/>
        <p:txBody>
          <a:bodyPr/>
          <a:lstStyle/>
          <a:p>
            <a:r>
              <a:rPr lang="fr-FR" dirty="0"/>
              <a:t>C# vs C++ : Similarités</a:t>
            </a:r>
          </a:p>
        </p:txBody>
      </p:sp>
      <p:sp>
        <p:nvSpPr>
          <p:cNvPr id="3" name="Espace réservé du contenu 2">
            <a:extLst>
              <a:ext uri="{FF2B5EF4-FFF2-40B4-BE49-F238E27FC236}">
                <a16:creationId xmlns:a16="http://schemas.microsoft.com/office/drawing/2014/main" id="{C8B49B55-FAC4-40DF-8D5C-54678FA972AA}"/>
              </a:ext>
            </a:extLst>
          </p:cNvPr>
          <p:cNvSpPr>
            <a:spLocks noGrp="1"/>
          </p:cNvSpPr>
          <p:nvPr>
            <p:ph idx="1"/>
          </p:nvPr>
        </p:nvSpPr>
        <p:spPr/>
        <p:txBody>
          <a:bodyPr>
            <a:normAutofit/>
          </a:bodyPr>
          <a:lstStyle/>
          <a:p>
            <a:r>
              <a:rPr lang="fr-FR" sz="2400" dirty="0"/>
              <a:t>Orienté objet: </a:t>
            </a:r>
          </a:p>
          <a:p>
            <a:pPr marL="0" indent="0" algn="just">
              <a:buNone/>
            </a:pPr>
            <a:r>
              <a:rPr lang="fr-FR" dirty="0"/>
              <a:t>Bien que la syntaxe soit légèrement différente, le concept des classes, l'héritage et le polymorphisme sont similaires en C++ et en C#.</a:t>
            </a:r>
          </a:p>
        </p:txBody>
      </p:sp>
    </p:spTree>
    <p:extLst>
      <p:ext uri="{BB962C8B-B14F-4D97-AF65-F5344CB8AC3E}">
        <p14:creationId xmlns:p14="http://schemas.microsoft.com/office/powerpoint/2010/main" val="22201889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038534A-0A7C-4188-AD1B-309133DFA918}"/>
              </a:ext>
            </a:extLst>
          </p:cNvPr>
          <p:cNvSpPr>
            <a:spLocks noGrp="1"/>
          </p:cNvSpPr>
          <p:nvPr>
            <p:ph type="title"/>
          </p:nvPr>
        </p:nvSpPr>
        <p:spPr/>
        <p:txBody>
          <a:bodyPr/>
          <a:lstStyle/>
          <a:p>
            <a:r>
              <a:rPr lang="fr-FR" dirty="0"/>
              <a:t>C# vs C++ : Similarités</a:t>
            </a:r>
          </a:p>
        </p:txBody>
      </p:sp>
      <p:sp>
        <p:nvSpPr>
          <p:cNvPr id="3" name="Espace réservé du contenu 2">
            <a:extLst>
              <a:ext uri="{FF2B5EF4-FFF2-40B4-BE49-F238E27FC236}">
                <a16:creationId xmlns:a16="http://schemas.microsoft.com/office/drawing/2014/main" id="{C8B49B55-FAC4-40DF-8D5C-54678FA972AA}"/>
              </a:ext>
            </a:extLst>
          </p:cNvPr>
          <p:cNvSpPr>
            <a:spLocks noGrp="1"/>
          </p:cNvSpPr>
          <p:nvPr>
            <p:ph idx="1"/>
          </p:nvPr>
        </p:nvSpPr>
        <p:spPr/>
        <p:txBody>
          <a:bodyPr>
            <a:normAutofit/>
          </a:bodyPr>
          <a:lstStyle/>
          <a:p>
            <a:r>
              <a:rPr lang="fr-FR" sz="2400" dirty="0"/>
              <a:t>Langages compilés: </a:t>
            </a:r>
          </a:p>
          <a:p>
            <a:pPr marL="0" indent="0" algn="just">
              <a:buNone/>
            </a:pPr>
            <a:r>
              <a:rPr lang="fr-FR" dirty="0"/>
              <a:t>Contrairement à Java qui est un langage interprété, C# et C ++ sont des langages compilés. Cela signifie qu'avant le lancement d'une application, le code doit être converti en fichiers binaires. </a:t>
            </a:r>
          </a:p>
          <a:p>
            <a:pPr marL="0" indent="0" algn="just">
              <a:buNone/>
            </a:pPr>
            <a:r>
              <a:rPr lang="fr-FR" dirty="0"/>
              <a:t>Un fichier exécutable est un exemple de fichier compilé pouvant être écrit en C++ ou en C#.</a:t>
            </a:r>
          </a:p>
        </p:txBody>
      </p:sp>
    </p:spTree>
    <p:extLst>
      <p:ext uri="{BB962C8B-B14F-4D97-AF65-F5344CB8AC3E}">
        <p14:creationId xmlns:p14="http://schemas.microsoft.com/office/powerpoint/2010/main" val="40157604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038534A-0A7C-4188-AD1B-309133DFA918}"/>
              </a:ext>
            </a:extLst>
          </p:cNvPr>
          <p:cNvSpPr>
            <a:spLocks noGrp="1"/>
          </p:cNvSpPr>
          <p:nvPr>
            <p:ph type="title"/>
          </p:nvPr>
        </p:nvSpPr>
        <p:spPr/>
        <p:txBody>
          <a:bodyPr/>
          <a:lstStyle/>
          <a:p>
            <a:r>
              <a:rPr lang="fr-FR" dirty="0"/>
              <a:t>C# vs C++ : Similarités</a:t>
            </a:r>
          </a:p>
        </p:txBody>
      </p:sp>
      <p:sp>
        <p:nvSpPr>
          <p:cNvPr id="3" name="Espace réservé du contenu 2">
            <a:extLst>
              <a:ext uri="{FF2B5EF4-FFF2-40B4-BE49-F238E27FC236}">
                <a16:creationId xmlns:a16="http://schemas.microsoft.com/office/drawing/2014/main" id="{C8B49B55-FAC4-40DF-8D5C-54678FA972AA}"/>
              </a:ext>
            </a:extLst>
          </p:cNvPr>
          <p:cNvSpPr>
            <a:spLocks noGrp="1"/>
          </p:cNvSpPr>
          <p:nvPr>
            <p:ph idx="1"/>
          </p:nvPr>
        </p:nvSpPr>
        <p:spPr>
          <a:xfrm>
            <a:off x="2231136" y="2638044"/>
            <a:ext cx="7729728" cy="4372356"/>
          </a:xfrm>
        </p:spPr>
        <p:txBody>
          <a:bodyPr>
            <a:normAutofit/>
          </a:bodyPr>
          <a:lstStyle/>
          <a:p>
            <a:r>
              <a:rPr lang="fr-FR" sz="2400" dirty="0"/>
              <a:t>Surcharge d’opérateurs :</a:t>
            </a:r>
          </a:p>
          <a:p>
            <a:pPr marL="0" indent="0" algn="just">
              <a:buNone/>
            </a:pPr>
            <a:r>
              <a:rPr lang="fr-FR" dirty="0"/>
              <a:t>Le C# reprend le même système de surcharge d’opérateurs que celui qui existe en C++. Surcharger un opérateur, signifie soit modifier le code qui sera appelé lors de l’utilisation d’un opérateur (+, -, =, /, ++ etc…) sur un objet, soit ajouter des opérateurs à un objet.</a:t>
            </a:r>
          </a:p>
          <a:p>
            <a:pPr marL="0" indent="0" algn="just">
              <a:buNone/>
            </a:pPr>
            <a:r>
              <a:rPr lang="fr-FR" dirty="0"/>
              <a:t>Par exemple, on pourrait vouloir créer une classe Date, qui aurait comme attribut un jour, un mois et une année, et vouloir additionner des instances de Date. Il faudrait donc pour cela surcharger l’opérateur + afin que l’instruction « date1 = date2 + date3 » additionne les dates en additionnant attribut par attribut et en comptant les retenues.</a:t>
            </a:r>
          </a:p>
          <a:p>
            <a:pPr marL="0" indent="0" algn="just">
              <a:buNone/>
            </a:pPr>
            <a:r>
              <a:rPr lang="fr-FR" dirty="0"/>
              <a:t>Sans cette surcharge d’opérateur, l’instruction « date1 = date2 + date3 » générerait simplement une erreur de compilation disant qu’il n’existe pas d’opérateur + pour des objets de type Date.</a:t>
            </a:r>
          </a:p>
        </p:txBody>
      </p:sp>
    </p:spTree>
    <p:extLst>
      <p:ext uri="{BB962C8B-B14F-4D97-AF65-F5344CB8AC3E}">
        <p14:creationId xmlns:p14="http://schemas.microsoft.com/office/powerpoint/2010/main" val="42232071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038534A-0A7C-4188-AD1B-309133DFA918}"/>
              </a:ext>
            </a:extLst>
          </p:cNvPr>
          <p:cNvSpPr>
            <a:spLocks noGrp="1"/>
          </p:cNvSpPr>
          <p:nvPr>
            <p:ph type="title"/>
          </p:nvPr>
        </p:nvSpPr>
        <p:spPr/>
        <p:txBody>
          <a:bodyPr/>
          <a:lstStyle/>
          <a:p>
            <a:r>
              <a:rPr lang="fr-FR" dirty="0"/>
              <a:t>C# vs C++ : Similarités</a:t>
            </a:r>
          </a:p>
        </p:txBody>
      </p:sp>
      <p:sp>
        <p:nvSpPr>
          <p:cNvPr id="3" name="Espace réservé du contenu 2">
            <a:extLst>
              <a:ext uri="{FF2B5EF4-FFF2-40B4-BE49-F238E27FC236}">
                <a16:creationId xmlns:a16="http://schemas.microsoft.com/office/drawing/2014/main" id="{C8B49B55-FAC4-40DF-8D5C-54678FA972AA}"/>
              </a:ext>
            </a:extLst>
          </p:cNvPr>
          <p:cNvSpPr>
            <a:spLocks noGrp="1"/>
          </p:cNvSpPr>
          <p:nvPr>
            <p:ph idx="1"/>
          </p:nvPr>
        </p:nvSpPr>
        <p:spPr>
          <a:xfrm>
            <a:off x="2231136" y="2638044"/>
            <a:ext cx="7729728" cy="952881"/>
          </a:xfrm>
        </p:spPr>
        <p:txBody>
          <a:bodyPr>
            <a:normAutofit/>
          </a:bodyPr>
          <a:lstStyle/>
          <a:p>
            <a:r>
              <a:rPr lang="fr-FR" sz="2400" dirty="0"/>
              <a:t>Surcharge d’opérateurs :</a:t>
            </a:r>
          </a:p>
          <a:p>
            <a:pPr marL="0" indent="0">
              <a:buNone/>
            </a:pPr>
            <a:r>
              <a:rPr lang="fr-FR" dirty="0"/>
              <a:t>Exemple de surcharge des opérateurs + et * pour une classe Fraction : </a:t>
            </a:r>
          </a:p>
        </p:txBody>
      </p:sp>
      <p:pic>
        <p:nvPicPr>
          <p:cNvPr id="4" name="Image 3">
            <a:extLst>
              <a:ext uri="{FF2B5EF4-FFF2-40B4-BE49-F238E27FC236}">
                <a16:creationId xmlns:a16="http://schemas.microsoft.com/office/drawing/2014/main" id="{4AFD3619-4B30-47CA-9C57-B2CB3FEFC30B}"/>
              </a:ext>
            </a:extLst>
          </p:cNvPr>
          <p:cNvPicPr>
            <a:picLocks noChangeAspect="1"/>
          </p:cNvPicPr>
          <p:nvPr/>
        </p:nvPicPr>
        <p:blipFill>
          <a:blip r:embed="rId2"/>
          <a:stretch>
            <a:fillRect/>
          </a:stretch>
        </p:blipFill>
        <p:spPr>
          <a:xfrm>
            <a:off x="3071812" y="3590925"/>
            <a:ext cx="6048375" cy="3038475"/>
          </a:xfrm>
          <a:prstGeom prst="rect">
            <a:avLst/>
          </a:prstGeom>
          <a:ln w="19050">
            <a:solidFill>
              <a:schemeClr val="tx1"/>
            </a:solidFill>
          </a:ln>
        </p:spPr>
      </p:pic>
    </p:spTree>
    <p:extLst>
      <p:ext uri="{BB962C8B-B14F-4D97-AF65-F5344CB8AC3E}">
        <p14:creationId xmlns:p14="http://schemas.microsoft.com/office/powerpoint/2010/main" val="19480184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038534A-0A7C-4188-AD1B-309133DFA918}"/>
              </a:ext>
            </a:extLst>
          </p:cNvPr>
          <p:cNvSpPr>
            <a:spLocks noGrp="1"/>
          </p:cNvSpPr>
          <p:nvPr>
            <p:ph type="title"/>
          </p:nvPr>
        </p:nvSpPr>
        <p:spPr/>
        <p:txBody>
          <a:bodyPr/>
          <a:lstStyle/>
          <a:p>
            <a:r>
              <a:rPr lang="fr-FR" dirty="0"/>
              <a:t>C# vs C++ : Similarités</a:t>
            </a:r>
          </a:p>
        </p:txBody>
      </p:sp>
      <p:sp>
        <p:nvSpPr>
          <p:cNvPr id="3" name="Espace réservé du contenu 2">
            <a:extLst>
              <a:ext uri="{FF2B5EF4-FFF2-40B4-BE49-F238E27FC236}">
                <a16:creationId xmlns:a16="http://schemas.microsoft.com/office/drawing/2014/main" id="{C8B49B55-FAC4-40DF-8D5C-54678FA972AA}"/>
              </a:ext>
            </a:extLst>
          </p:cNvPr>
          <p:cNvSpPr>
            <a:spLocks noGrp="1"/>
          </p:cNvSpPr>
          <p:nvPr>
            <p:ph idx="1"/>
          </p:nvPr>
        </p:nvSpPr>
        <p:spPr>
          <a:xfrm>
            <a:off x="2231136" y="2638044"/>
            <a:ext cx="7729728" cy="1695831"/>
          </a:xfrm>
        </p:spPr>
        <p:txBody>
          <a:bodyPr>
            <a:normAutofit/>
          </a:bodyPr>
          <a:lstStyle/>
          <a:p>
            <a:r>
              <a:rPr lang="fr-FR" sz="2400" dirty="0"/>
              <a:t>Les indexeurs:</a:t>
            </a:r>
          </a:p>
          <a:p>
            <a:pPr marL="0" indent="0" algn="just">
              <a:buNone/>
            </a:pPr>
            <a:r>
              <a:rPr lang="fr-FR" dirty="0"/>
              <a:t>Les indexeurs permettent aux instances d'une classe d'être indexés comme des tableaux. La valeur indexée peut être définie ou récupérée sans spécifier explicitement un membre de type ou d’instance. Les indexeurs sont donc une forme de surcharge d’opérateurs puisqu’ils surchargent l’opérateur [].</a:t>
            </a:r>
          </a:p>
        </p:txBody>
      </p:sp>
      <p:pic>
        <p:nvPicPr>
          <p:cNvPr id="4" name="Image 3">
            <a:extLst>
              <a:ext uri="{FF2B5EF4-FFF2-40B4-BE49-F238E27FC236}">
                <a16:creationId xmlns:a16="http://schemas.microsoft.com/office/drawing/2014/main" id="{2C274C6A-B116-4AF4-99F2-D4AA2137D4DE}"/>
              </a:ext>
            </a:extLst>
          </p:cNvPr>
          <p:cNvPicPr>
            <a:picLocks noChangeAspect="1"/>
          </p:cNvPicPr>
          <p:nvPr/>
        </p:nvPicPr>
        <p:blipFill>
          <a:blip r:embed="rId2"/>
          <a:stretch>
            <a:fillRect/>
          </a:stretch>
        </p:blipFill>
        <p:spPr>
          <a:xfrm>
            <a:off x="3333274" y="4333875"/>
            <a:ext cx="5525452" cy="2454868"/>
          </a:xfrm>
          <a:prstGeom prst="rect">
            <a:avLst/>
          </a:prstGeom>
          <a:ln w="19050">
            <a:solidFill>
              <a:schemeClr val="tx1"/>
            </a:solidFill>
          </a:ln>
        </p:spPr>
      </p:pic>
    </p:spTree>
    <p:extLst>
      <p:ext uri="{BB962C8B-B14F-4D97-AF65-F5344CB8AC3E}">
        <p14:creationId xmlns:p14="http://schemas.microsoft.com/office/powerpoint/2010/main" val="41253588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038534A-0A7C-4188-AD1B-309133DFA918}"/>
              </a:ext>
            </a:extLst>
          </p:cNvPr>
          <p:cNvSpPr>
            <a:spLocks noGrp="1"/>
          </p:cNvSpPr>
          <p:nvPr>
            <p:ph type="title"/>
          </p:nvPr>
        </p:nvSpPr>
        <p:spPr/>
        <p:txBody>
          <a:bodyPr/>
          <a:lstStyle/>
          <a:p>
            <a:r>
              <a:rPr lang="fr-FR" dirty="0"/>
              <a:t>C# vs C++ : Différences</a:t>
            </a:r>
          </a:p>
        </p:txBody>
      </p:sp>
      <p:sp>
        <p:nvSpPr>
          <p:cNvPr id="3" name="Espace réservé du contenu 2">
            <a:extLst>
              <a:ext uri="{FF2B5EF4-FFF2-40B4-BE49-F238E27FC236}">
                <a16:creationId xmlns:a16="http://schemas.microsoft.com/office/drawing/2014/main" id="{C8B49B55-FAC4-40DF-8D5C-54678FA972AA}"/>
              </a:ext>
            </a:extLst>
          </p:cNvPr>
          <p:cNvSpPr>
            <a:spLocks noGrp="1"/>
          </p:cNvSpPr>
          <p:nvPr>
            <p:ph idx="1"/>
          </p:nvPr>
        </p:nvSpPr>
        <p:spPr/>
        <p:txBody>
          <a:bodyPr>
            <a:normAutofit/>
          </a:bodyPr>
          <a:lstStyle/>
          <a:p>
            <a:r>
              <a:rPr lang="fr-FR" sz="2400" dirty="0"/>
              <a:t>Taille des fichiers binaires: </a:t>
            </a:r>
          </a:p>
          <a:p>
            <a:pPr marL="0" indent="0" algn="just">
              <a:buNone/>
            </a:pPr>
            <a:r>
              <a:rPr lang="fr-FR" dirty="0"/>
              <a:t>Comme mentionné précédemment, les deux langages sont des langages compilés qui transforment le code en fichiers binaires. C# a beaucoup de bibliothèques à inclure avant de compiler, bien plus que C++ qui par conséquent est beaucoup plus léger. </a:t>
            </a:r>
          </a:p>
          <a:p>
            <a:pPr marL="0" indent="0" algn="just">
              <a:buNone/>
            </a:pPr>
            <a:r>
              <a:rPr lang="fr-FR" dirty="0"/>
              <a:t>Autre conséquence : les fichiers binaires C# sont beaucoup plus volumineux après compilation que les fichiers binaires C++.</a:t>
            </a:r>
          </a:p>
        </p:txBody>
      </p:sp>
    </p:spTree>
    <p:extLst>
      <p:ext uri="{BB962C8B-B14F-4D97-AF65-F5344CB8AC3E}">
        <p14:creationId xmlns:p14="http://schemas.microsoft.com/office/powerpoint/2010/main" val="9257301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038534A-0A7C-4188-AD1B-309133DFA918}"/>
              </a:ext>
            </a:extLst>
          </p:cNvPr>
          <p:cNvSpPr>
            <a:spLocks noGrp="1"/>
          </p:cNvSpPr>
          <p:nvPr>
            <p:ph type="title"/>
          </p:nvPr>
        </p:nvSpPr>
        <p:spPr/>
        <p:txBody>
          <a:bodyPr/>
          <a:lstStyle/>
          <a:p>
            <a:r>
              <a:rPr lang="fr-FR" dirty="0"/>
              <a:t>C# vs C++ : Différences</a:t>
            </a:r>
          </a:p>
        </p:txBody>
      </p:sp>
      <p:sp>
        <p:nvSpPr>
          <p:cNvPr id="3" name="Espace réservé du contenu 2">
            <a:extLst>
              <a:ext uri="{FF2B5EF4-FFF2-40B4-BE49-F238E27FC236}">
                <a16:creationId xmlns:a16="http://schemas.microsoft.com/office/drawing/2014/main" id="{C8B49B55-FAC4-40DF-8D5C-54678FA972AA}"/>
              </a:ext>
            </a:extLst>
          </p:cNvPr>
          <p:cNvSpPr>
            <a:spLocks noGrp="1"/>
          </p:cNvSpPr>
          <p:nvPr>
            <p:ph idx="1"/>
          </p:nvPr>
        </p:nvSpPr>
        <p:spPr/>
        <p:txBody>
          <a:bodyPr>
            <a:normAutofit lnSpcReduction="10000"/>
          </a:bodyPr>
          <a:lstStyle/>
          <a:p>
            <a:r>
              <a:rPr lang="fr-FR" sz="2400" dirty="0"/>
              <a:t>Performance: </a:t>
            </a:r>
          </a:p>
          <a:p>
            <a:pPr marL="0" indent="0" algn="just">
              <a:buNone/>
            </a:pPr>
            <a:r>
              <a:rPr lang="fr-FR" dirty="0"/>
              <a:t>C++ est largement utilisé lorsque les langages de niveau supérieur ne sont pas efficaces. Le code C++ est beaucoup plus rapide que le code C#, ce qui en fait une meilleure solution pour les applications où les performances sont importantes. </a:t>
            </a:r>
          </a:p>
          <a:p>
            <a:pPr marL="0" indent="0" algn="just">
              <a:buNone/>
            </a:pPr>
            <a:r>
              <a:rPr lang="fr-FR" dirty="0"/>
              <a:t>Le C# a en revanche d’autres avantages, dont principalement le fait d’être plus facile et pratique d’utilisation que le C++, étant un langage moins bas niveau.</a:t>
            </a:r>
          </a:p>
          <a:p>
            <a:pPr marL="0" indent="0" algn="just">
              <a:buNone/>
            </a:pPr>
            <a:r>
              <a:rPr lang="fr-FR" dirty="0"/>
              <a:t>Par exemple, un logiciel d'analyse de réseau peut avoir besoin de code C ++, mais les performances ne constituent probablement pas un problème majeur pour une application de traitement de texte standard codée en C #.</a:t>
            </a:r>
          </a:p>
        </p:txBody>
      </p:sp>
    </p:spTree>
    <p:extLst>
      <p:ext uri="{BB962C8B-B14F-4D97-AF65-F5344CB8AC3E}">
        <p14:creationId xmlns:p14="http://schemas.microsoft.com/office/powerpoint/2010/main" val="39312750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038534A-0A7C-4188-AD1B-309133DFA918}"/>
              </a:ext>
            </a:extLst>
          </p:cNvPr>
          <p:cNvSpPr>
            <a:spLocks noGrp="1"/>
          </p:cNvSpPr>
          <p:nvPr>
            <p:ph type="title"/>
          </p:nvPr>
        </p:nvSpPr>
        <p:spPr/>
        <p:txBody>
          <a:bodyPr/>
          <a:lstStyle/>
          <a:p>
            <a:r>
              <a:rPr lang="fr-FR" dirty="0"/>
              <a:t>C# vs C++ : Différences</a:t>
            </a:r>
          </a:p>
        </p:txBody>
      </p:sp>
      <p:sp>
        <p:nvSpPr>
          <p:cNvPr id="3" name="Espace réservé du contenu 2">
            <a:extLst>
              <a:ext uri="{FF2B5EF4-FFF2-40B4-BE49-F238E27FC236}">
                <a16:creationId xmlns:a16="http://schemas.microsoft.com/office/drawing/2014/main" id="{C8B49B55-FAC4-40DF-8D5C-54678FA972AA}"/>
              </a:ext>
            </a:extLst>
          </p:cNvPr>
          <p:cNvSpPr>
            <a:spLocks noGrp="1"/>
          </p:cNvSpPr>
          <p:nvPr>
            <p:ph idx="1"/>
          </p:nvPr>
        </p:nvSpPr>
        <p:spPr/>
        <p:txBody>
          <a:bodyPr>
            <a:normAutofit/>
          </a:bodyPr>
          <a:lstStyle/>
          <a:p>
            <a:r>
              <a:rPr lang="fr-FR" sz="2400" dirty="0"/>
              <a:t>Garbage collection :</a:t>
            </a:r>
          </a:p>
          <a:p>
            <a:pPr marL="0" indent="0" algn="just">
              <a:buNone/>
            </a:pPr>
            <a:r>
              <a:rPr lang="fr-FR" dirty="0"/>
              <a:t>Comme énoncé précédemment, C# (et plus précisément la CLR) comprend un système de </a:t>
            </a:r>
            <a:r>
              <a:rPr lang="fr-FR" dirty="0" err="1"/>
              <a:t>garbage</a:t>
            </a:r>
            <a:r>
              <a:rPr lang="fr-FR" dirty="0"/>
              <a:t> collector. </a:t>
            </a:r>
          </a:p>
          <a:p>
            <a:pPr marL="0" indent="0" algn="just">
              <a:buNone/>
            </a:pPr>
            <a:r>
              <a:rPr lang="fr-FR" dirty="0"/>
              <a:t>Ce </a:t>
            </a:r>
            <a:r>
              <a:rPr lang="fr-FR" dirty="0" err="1"/>
              <a:t>garbage</a:t>
            </a:r>
            <a:r>
              <a:rPr lang="fr-FR" dirty="0"/>
              <a:t> collector n’existe pas en C++, où il est nécessaire d’allouer et de désallouer la mémoire soi-même. </a:t>
            </a:r>
          </a:p>
        </p:txBody>
      </p:sp>
    </p:spTree>
    <p:extLst>
      <p:ext uri="{BB962C8B-B14F-4D97-AF65-F5344CB8AC3E}">
        <p14:creationId xmlns:p14="http://schemas.microsoft.com/office/powerpoint/2010/main" val="25059030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59F6A82-521F-4973-AE57-3A26851DABF9}"/>
              </a:ext>
            </a:extLst>
          </p:cNvPr>
          <p:cNvSpPr>
            <a:spLocks noGrp="1"/>
          </p:cNvSpPr>
          <p:nvPr>
            <p:ph type="title"/>
          </p:nvPr>
        </p:nvSpPr>
        <p:spPr/>
        <p:txBody>
          <a:bodyPr/>
          <a:lstStyle/>
          <a:p>
            <a:r>
              <a:rPr lang="en-US" dirty="0"/>
              <a:t>Introduction – C#</a:t>
            </a:r>
          </a:p>
        </p:txBody>
      </p:sp>
      <p:sp>
        <p:nvSpPr>
          <p:cNvPr id="3" name="Espace réservé du contenu 2">
            <a:extLst>
              <a:ext uri="{FF2B5EF4-FFF2-40B4-BE49-F238E27FC236}">
                <a16:creationId xmlns:a16="http://schemas.microsoft.com/office/drawing/2014/main" id="{2BC6249F-E7BC-4124-8300-982480801D1E}"/>
              </a:ext>
            </a:extLst>
          </p:cNvPr>
          <p:cNvSpPr>
            <a:spLocks noGrp="1"/>
          </p:cNvSpPr>
          <p:nvPr>
            <p:ph idx="1"/>
          </p:nvPr>
        </p:nvSpPr>
        <p:spPr/>
        <p:txBody>
          <a:bodyPr/>
          <a:lstStyle/>
          <a:p>
            <a:pPr marL="0" indent="0" algn="just">
              <a:buNone/>
            </a:pPr>
            <a:r>
              <a:rPr lang="fr-FR" dirty="0"/>
              <a:t>C# est un langage de programmation orienté objet, commercialisé par Microsoft depuis 2002 et destiné à développer sur la plateforme Microsoft .NET.</a:t>
            </a:r>
          </a:p>
          <a:p>
            <a:pPr marL="0" indent="0" algn="just">
              <a:buNone/>
            </a:pPr>
            <a:endParaRPr lang="fr-FR" dirty="0"/>
          </a:p>
          <a:p>
            <a:pPr marL="0" indent="0" algn="just">
              <a:buNone/>
            </a:pPr>
            <a:r>
              <a:rPr lang="fr-FR" dirty="0"/>
              <a:t>Il est dérivé du C++ et très proche du Java dont il reprend la syntaxe générale ainsi que les concepts, y ajoutant des notions telles que la surcharge des opérateurs, les indexeurs et les délégués.</a:t>
            </a:r>
          </a:p>
          <a:p>
            <a:pPr marL="0" indent="0" algn="just">
              <a:buNone/>
            </a:pPr>
            <a:endParaRPr lang="en-US" dirty="0"/>
          </a:p>
        </p:txBody>
      </p:sp>
    </p:spTree>
    <p:extLst>
      <p:ext uri="{BB962C8B-B14F-4D97-AF65-F5344CB8AC3E}">
        <p14:creationId xmlns:p14="http://schemas.microsoft.com/office/powerpoint/2010/main" val="2072755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038534A-0A7C-4188-AD1B-309133DFA918}"/>
              </a:ext>
            </a:extLst>
          </p:cNvPr>
          <p:cNvSpPr>
            <a:spLocks noGrp="1"/>
          </p:cNvSpPr>
          <p:nvPr>
            <p:ph type="title"/>
          </p:nvPr>
        </p:nvSpPr>
        <p:spPr/>
        <p:txBody>
          <a:bodyPr/>
          <a:lstStyle/>
          <a:p>
            <a:r>
              <a:rPr lang="fr-FR" dirty="0"/>
              <a:t>C# vs C++ : Différences</a:t>
            </a:r>
          </a:p>
        </p:txBody>
      </p:sp>
      <p:sp>
        <p:nvSpPr>
          <p:cNvPr id="3" name="Espace réservé du contenu 2">
            <a:extLst>
              <a:ext uri="{FF2B5EF4-FFF2-40B4-BE49-F238E27FC236}">
                <a16:creationId xmlns:a16="http://schemas.microsoft.com/office/drawing/2014/main" id="{C8B49B55-FAC4-40DF-8D5C-54678FA972AA}"/>
              </a:ext>
            </a:extLst>
          </p:cNvPr>
          <p:cNvSpPr>
            <a:spLocks noGrp="1"/>
          </p:cNvSpPr>
          <p:nvPr>
            <p:ph idx="1"/>
          </p:nvPr>
        </p:nvSpPr>
        <p:spPr/>
        <p:txBody>
          <a:bodyPr>
            <a:normAutofit/>
          </a:bodyPr>
          <a:lstStyle/>
          <a:p>
            <a:pPr algn="just"/>
            <a:r>
              <a:rPr lang="fr-FR" sz="2400" dirty="0"/>
              <a:t>Plate-forme cible: </a:t>
            </a:r>
          </a:p>
          <a:p>
            <a:pPr marL="0" indent="0" algn="just">
              <a:buNone/>
            </a:pPr>
            <a:r>
              <a:rPr lang="fr-FR" dirty="0"/>
              <a:t>Les programmes C# sont généralement destinés au système d’exploitation Windows, bien que Microsoft s’emploie à prendre en charge le cross-platform pour les programmes C#, alors que le C++ permet de coder pour toute plate-forme, y compris Mac, Windows et Linux.</a:t>
            </a:r>
          </a:p>
        </p:txBody>
      </p:sp>
    </p:spTree>
    <p:extLst>
      <p:ext uri="{BB962C8B-B14F-4D97-AF65-F5344CB8AC3E}">
        <p14:creationId xmlns:p14="http://schemas.microsoft.com/office/powerpoint/2010/main" val="39377193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038534A-0A7C-4188-AD1B-309133DFA918}"/>
              </a:ext>
            </a:extLst>
          </p:cNvPr>
          <p:cNvSpPr>
            <a:spLocks noGrp="1"/>
          </p:cNvSpPr>
          <p:nvPr>
            <p:ph type="title"/>
          </p:nvPr>
        </p:nvSpPr>
        <p:spPr/>
        <p:txBody>
          <a:bodyPr/>
          <a:lstStyle/>
          <a:p>
            <a:r>
              <a:rPr lang="fr-FR" dirty="0"/>
              <a:t>C# vs C++ : Différences</a:t>
            </a:r>
          </a:p>
        </p:txBody>
      </p:sp>
      <p:sp>
        <p:nvSpPr>
          <p:cNvPr id="3" name="Espace réservé du contenu 2">
            <a:extLst>
              <a:ext uri="{FF2B5EF4-FFF2-40B4-BE49-F238E27FC236}">
                <a16:creationId xmlns:a16="http://schemas.microsoft.com/office/drawing/2014/main" id="{C8B49B55-FAC4-40DF-8D5C-54678FA972AA}"/>
              </a:ext>
            </a:extLst>
          </p:cNvPr>
          <p:cNvSpPr>
            <a:spLocks noGrp="1"/>
          </p:cNvSpPr>
          <p:nvPr>
            <p:ph idx="1"/>
          </p:nvPr>
        </p:nvSpPr>
        <p:spPr/>
        <p:txBody>
          <a:bodyPr>
            <a:normAutofit/>
          </a:bodyPr>
          <a:lstStyle/>
          <a:p>
            <a:r>
              <a:rPr lang="fr-FR" sz="2400" dirty="0"/>
              <a:t>Types de projets: </a:t>
            </a:r>
          </a:p>
          <a:p>
            <a:pPr marL="0" indent="0" algn="just">
              <a:buNone/>
            </a:pPr>
            <a:r>
              <a:rPr lang="fr-FR" dirty="0"/>
              <a:t>Les programmeurs C++ se concentrent généralement sur des applications fonctionnant directement avec du matériel ou nécessitant de meilleures performances que celles offertes par d'autres langages. </a:t>
            </a:r>
          </a:p>
          <a:p>
            <a:pPr marL="0" indent="0" algn="just">
              <a:buNone/>
            </a:pPr>
            <a:r>
              <a:rPr lang="fr-FR" dirty="0"/>
              <a:t>Les programmes C++ incluent des applications côté serveur, des réseaux, des jeux et même des pilotes de périphérique pour votre PC. </a:t>
            </a:r>
          </a:p>
          <a:p>
            <a:pPr marL="0" indent="0" algn="just">
              <a:buNone/>
            </a:pPr>
            <a:r>
              <a:rPr lang="fr-FR" dirty="0"/>
              <a:t>C#, plus pratique principalement pour développer des applications graphiques, est généralement utilisé pour les applications Web, mobiles et de bureau.</a:t>
            </a:r>
          </a:p>
        </p:txBody>
      </p:sp>
    </p:spTree>
    <p:extLst>
      <p:ext uri="{BB962C8B-B14F-4D97-AF65-F5344CB8AC3E}">
        <p14:creationId xmlns:p14="http://schemas.microsoft.com/office/powerpoint/2010/main" val="425135095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038534A-0A7C-4188-AD1B-309133DFA918}"/>
              </a:ext>
            </a:extLst>
          </p:cNvPr>
          <p:cNvSpPr>
            <a:spLocks noGrp="1"/>
          </p:cNvSpPr>
          <p:nvPr>
            <p:ph type="title"/>
          </p:nvPr>
        </p:nvSpPr>
        <p:spPr/>
        <p:txBody>
          <a:bodyPr/>
          <a:lstStyle/>
          <a:p>
            <a:r>
              <a:rPr lang="fr-FR" dirty="0"/>
              <a:t>C# vs C++ : Différences</a:t>
            </a:r>
          </a:p>
        </p:txBody>
      </p:sp>
      <p:sp>
        <p:nvSpPr>
          <p:cNvPr id="3" name="Espace réservé du contenu 2">
            <a:extLst>
              <a:ext uri="{FF2B5EF4-FFF2-40B4-BE49-F238E27FC236}">
                <a16:creationId xmlns:a16="http://schemas.microsoft.com/office/drawing/2014/main" id="{C8B49B55-FAC4-40DF-8D5C-54678FA972AA}"/>
              </a:ext>
            </a:extLst>
          </p:cNvPr>
          <p:cNvSpPr>
            <a:spLocks noGrp="1"/>
          </p:cNvSpPr>
          <p:nvPr>
            <p:ph idx="1"/>
          </p:nvPr>
        </p:nvSpPr>
        <p:spPr/>
        <p:txBody>
          <a:bodyPr>
            <a:normAutofit/>
          </a:bodyPr>
          <a:lstStyle/>
          <a:p>
            <a:r>
              <a:rPr lang="fr-FR" sz="2400" dirty="0"/>
              <a:t>Avertissements du compilateur: </a:t>
            </a:r>
          </a:p>
          <a:p>
            <a:pPr marL="0" indent="0" algn="just">
              <a:buNone/>
            </a:pPr>
            <a:r>
              <a:rPr lang="fr-FR" dirty="0"/>
              <a:t>Le compilateur du C++ permet de presque tout écrire, à condition que la syntaxe soit correcte. C’est un langage flexible, mais qui peut causer de sérieux dommages au système d’exploitation. </a:t>
            </a:r>
          </a:p>
          <a:p>
            <a:pPr marL="0" indent="0" algn="just">
              <a:buNone/>
            </a:pPr>
            <a:r>
              <a:rPr lang="fr-FR" dirty="0"/>
              <a:t>C# est beaucoup plus protégé et donne des erreurs de compilation et des avertissements et bloquera la plupart des erreurs sérieuses </a:t>
            </a:r>
            <a:r>
              <a:rPr lang="fr-FR"/>
              <a:t>que C++ </a:t>
            </a:r>
            <a:r>
              <a:rPr lang="fr-FR" dirty="0"/>
              <a:t>autorisera.</a:t>
            </a:r>
          </a:p>
          <a:p>
            <a:pPr marL="0" indent="0" algn="just">
              <a:buNone/>
            </a:pPr>
            <a:r>
              <a:rPr lang="fr-FR" dirty="0"/>
              <a:t>Pour reprendre les termes utilisés précédemment : les exceptions en C++ sont toutes non contrôlées, tandis que les exceptions du C# sont contrôlées</a:t>
            </a:r>
          </a:p>
        </p:txBody>
      </p:sp>
    </p:spTree>
    <p:extLst>
      <p:ext uri="{BB962C8B-B14F-4D97-AF65-F5344CB8AC3E}">
        <p14:creationId xmlns:p14="http://schemas.microsoft.com/office/powerpoint/2010/main" val="9559709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59F6A82-521F-4973-AE57-3A26851DABF9}"/>
              </a:ext>
            </a:extLst>
          </p:cNvPr>
          <p:cNvSpPr>
            <a:spLocks noGrp="1"/>
          </p:cNvSpPr>
          <p:nvPr>
            <p:ph type="title"/>
          </p:nvPr>
        </p:nvSpPr>
        <p:spPr/>
        <p:txBody>
          <a:bodyPr/>
          <a:lstStyle/>
          <a:p>
            <a:r>
              <a:rPr lang="en-US" dirty="0"/>
              <a:t>Introduction - .NET</a:t>
            </a:r>
          </a:p>
        </p:txBody>
      </p:sp>
      <p:sp>
        <p:nvSpPr>
          <p:cNvPr id="3" name="Espace réservé du contenu 2">
            <a:extLst>
              <a:ext uri="{FF2B5EF4-FFF2-40B4-BE49-F238E27FC236}">
                <a16:creationId xmlns:a16="http://schemas.microsoft.com/office/drawing/2014/main" id="{2BC6249F-E7BC-4124-8300-982480801D1E}"/>
              </a:ext>
            </a:extLst>
          </p:cNvPr>
          <p:cNvSpPr>
            <a:spLocks noGrp="1"/>
          </p:cNvSpPr>
          <p:nvPr>
            <p:ph idx="1"/>
          </p:nvPr>
        </p:nvSpPr>
        <p:spPr/>
        <p:txBody>
          <a:bodyPr/>
          <a:lstStyle/>
          <a:p>
            <a:pPr algn="just"/>
            <a:r>
              <a:rPr lang="fr-FR" dirty="0"/>
              <a:t>Microsoft .NET (prononcé « dot net ») est le nom donné à un ensemble de produits et de technologies informatiques de l'entreprise Microsoft pour rendre des applications facilement portables sur Internet.</a:t>
            </a:r>
          </a:p>
          <a:p>
            <a:endParaRPr lang="en-US" dirty="0"/>
          </a:p>
        </p:txBody>
      </p:sp>
      <p:pic>
        <p:nvPicPr>
          <p:cNvPr id="1032" name="Picture 8" descr="RÃ©sultat de recherche d'images pour &quot;microsoft .net&quot;">
            <a:extLst>
              <a:ext uri="{FF2B5EF4-FFF2-40B4-BE49-F238E27FC236}">
                <a16:creationId xmlns:a16="http://schemas.microsoft.com/office/drawing/2014/main" id="{C910DDF1-A307-46E3-84E0-54999F2713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2700" y="4189035"/>
            <a:ext cx="7086600" cy="2247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61438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59F6A82-521F-4973-AE57-3A26851DABF9}"/>
              </a:ext>
            </a:extLst>
          </p:cNvPr>
          <p:cNvSpPr>
            <a:spLocks noGrp="1"/>
          </p:cNvSpPr>
          <p:nvPr>
            <p:ph type="title"/>
          </p:nvPr>
        </p:nvSpPr>
        <p:spPr/>
        <p:txBody>
          <a:bodyPr/>
          <a:lstStyle/>
          <a:p>
            <a:r>
              <a:rPr lang="en-US" dirty="0"/>
              <a:t>Introduction - .NET</a:t>
            </a:r>
          </a:p>
        </p:txBody>
      </p:sp>
      <p:sp>
        <p:nvSpPr>
          <p:cNvPr id="3" name="Espace réservé du contenu 2">
            <a:extLst>
              <a:ext uri="{FF2B5EF4-FFF2-40B4-BE49-F238E27FC236}">
                <a16:creationId xmlns:a16="http://schemas.microsoft.com/office/drawing/2014/main" id="{2BC6249F-E7BC-4124-8300-982480801D1E}"/>
              </a:ext>
            </a:extLst>
          </p:cNvPr>
          <p:cNvSpPr>
            <a:spLocks noGrp="1"/>
          </p:cNvSpPr>
          <p:nvPr>
            <p:ph idx="1"/>
          </p:nvPr>
        </p:nvSpPr>
        <p:spPr/>
        <p:txBody>
          <a:bodyPr>
            <a:normAutofit/>
          </a:bodyPr>
          <a:lstStyle/>
          <a:p>
            <a:pPr algn="just"/>
            <a:r>
              <a:rPr lang="fr-FR" dirty="0"/>
              <a:t>La plate-forme .NET se base sur plusieurs technologies :</a:t>
            </a:r>
          </a:p>
          <a:p>
            <a:pPr algn="just"/>
            <a:endParaRPr lang="fr-FR" dirty="0"/>
          </a:p>
          <a:p>
            <a:pPr algn="just">
              <a:buFontTx/>
              <a:buChar char="-"/>
            </a:pPr>
            <a:r>
              <a:rPr lang="fr-FR" dirty="0"/>
              <a:t>Les systèmes d'exploitation propriétaires Microsoft Windows </a:t>
            </a:r>
          </a:p>
          <a:p>
            <a:pPr algn="just">
              <a:buFontTx/>
              <a:buChar char="-"/>
            </a:pPr>
            <a:r>
              <a:rPr lang="fr-FR" dirty="0"/>
              <a:t>Le Framework .NET : un ensemble de bibliothèques de haut niveau </a:t>
            </a:r>
          </a:p>
          <a:p>
            <a:pPr algn="just">
              <a:buFontTx/>
              <a:buChar char="-"/>
            </a:pPr>
            <a:r>
              <a:rPr lang="fr-FR" dirty="0"/>
              <a:t>Des protocoles de communication basés sur le Framework .NET </a:t>
            </a:r>
          </a:p>
          <a:p>
            <a:pPr algn="just">
              <a:buFontTx/>
              <a:buChar char="-"/>
            </a:pPr>
            <a:r>
              <a:rPr lang="fr-FR" dirty="0"/>
              <a:t>Une bibliothèque logicielle compatible Framework .NET </a:t>
            </a:r>
          </a:p>
          <a:p>
            <a:pPr algn="just">
              <a:buFontTx/>
              <a:buChar char="-"/>
            </a:pPr>
            <a:r>
              <a:rPr lang="fr-FR" dirty="0"/>
              <a:t>Un environnement d'exécution de code basé sur la CLI (Common </a:t>
            </a:r>
            <a:r>
              <a:rPr lang="fr-FR" dirty="0" err="1"/>
              <a:t>Language</a:t>
            </a:r>
            <a:r>
              <a:rPr lang="fr-FR" dirty="0"/>
              <a:t> Infrastructure)</a:t>
            </a:r>
            <a:endParaRPr lang="en-US" dirty="0"/>
          </a:p>
        </p:txBody>
      </p:sp>
    </p:spTree>
    <p:extLst>
      <p:ext uri="{BB962C8B-B14F-4D97-AF65-F5344CB8AC3E}">
        <p14:creationId xmlns:p14="http://schemas.microsoft.com/office/powerpoint/2010/main" val="9079016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038534A-0A7C-4188-AD1B-309133DFA918}"/>
              </a:ext>
            </a:extLst>
          </p:cNvPr>
          <p:cNvSpPr>
            <a:spLocks noGrp="1"/>
          </p:cNvSpPr>
          <p:nvPr>
            <p:ph type="title"/>
          </p:nvPr>
        </p:nvSpPr>
        <p:spPr/>
        <p:txBody>
          <a:bodyPr/>
          <a:lstStyle/>
          <a:p>
            <a:r>
              <a:rPr lang="fr-FR" dirty="0"/>
              <a:t>Introduction - CLI</a:t>
            </a:r>
          </a:p>
        </p:txBody>
      </p:sp>
      <p:sp>
        <p:nvSpPr>
          <p:cNvPr id="3" name="Espace réservé du contenu 2">
            <a:extLst>
              <a:ext uri="{FF2B5EF4-FFF2-40B4-BE49-F238E27FC236}">
                <a16:creationId xmlns:a16="http://schemas.microsoft.com/office/drawing/2014/main" id="{C8B49B55-FAC4-40DF-8D5C-54678FA972AA}"/>
              </a:ext>
            </a:extLst>
          </p:cNvPr>
          <p:cNvSpPr>
            <a:spLocks noGrp="1"/>
          </p:cNvSpPr>
          <p:nvPr>
            <p:ph idx="1"/>
          </p:nvPr>
        </p:nvSpPr>
        <p:spPr/>
        <p:txBody>
          <a:bodyPr>
            <a:normAutofit/>
          </a:bodyPr>
          <a:lstStyle/>
          <a:p>
            <a:pPr marL="0" indent="0" algn="just">
              <a:buNone/>
            </a:pPr>
            <a:r>
              <a:rPr lang="fr-FR" dirty="0"/>
              <a:t>Après compilation, comme en Java, le code C# est exécuté sur une machine virtuelle. La machine virtuelle du C# s’appelle la CLI, et ressemble beaucoup à la JVM (Java Virtual Machine) en Java. </a:t>
            </a:r>
          </a:p>
          <a:p>
            <a:pPr marL="0" indent="0" algn="just">
              <a:buNone/>
            </a:pPr>
            <a:r>
              <a:rPr lang="fr-FR" dirty="0"/>
              <a:t>Ces machines virtuelles agissent essentiellement comme une étape intermédiaire entre le code source du programmeur et le code machine du système, ce qui permet une plus grande facilité d'utilisation par divers types de processeurs. Dans l’ensemble, le fonctionnement de la JVM et de la CLI est pratiquement identique.</a:t>
            </a:r>
          </a:p>
        </p:txBody>
      </p:sp>
    </p:spTree>
    <p:extLst>
      <p:ext uri="{BB962C8B-B14F-4D97-AF65-F5344CB8AC3E}">
        <p14:creationId xmlns:p14="http://schemas.microsoft.com/office/powerpoint/2010/main" val="13780796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038534A-0A7C-4188-AD1B-309133DFA918}"/>
              </a:ext>
            </a:extLst>
          </p:cNvPr>
          <p:cNvSpPr>
            <a:spLocks noGrp="1"/>
          </p:cNvSpPr>
          <p:nvPr>
            <p:ph type="title"/>
          </p:nvPr>
        </p:nvSpPr>
        <p:spPr>
          <a:xfrm>
            <a:off x="2231136" y="964692"/>
            <a:ext cx="7729728" cy="1188720"/>
          </a:xfrm>
        </p:spPr>
        <p:txBody>
          <a:bodyPr/>
          <a:lstStyle/>
          <a:p>
            <a:r>
              <a:rPr lang="fr-FR" dirty="0"/>
              <a:t>Introduction - CLI</a:t>
            </a:r>
          </a:p>
        </p:txBody>
      </p:sp>
      <p:sp>
        <p:nvSpPr>
          <p:cNvPr id="5" name="Espace réservé du contenu 4">
            <a:extLst>
              <a:ext uri="{FF2B5EF4-FFF2-40B4-BE49-F238E27FC236}">
                <a16:creationId xmlns:a16="http://schemas.microsoft.com/office/drawing/2014/main" id="{EB0862A8-4771-48C8-B40F-544E4EB3FAE0}"/>
              </a:ext>
            </a:extLst>
          </p:cNvPr>
          <p:cNvSpPr>
            <a:spLocks noGrp="1"/>
          </p:cNvSpPr>
          <p:nvPr>
            <p:ph idx="1"/>
          </p:nvPr>
        </p:nvSpPr>
        <p:spPr>
          <a:xfrm>
            <a:off x="571500" y="3144055"/>
            <a:ext cx="4781550" cy="2776367"/>
          </a:xfrm>
        </p:spPr>
        <p:txBody>
          <a:bodyPr/>
          <a:lstStyle/>
          <a:p>
            <a:pPr marL="0" indent="0" algn="just">
              <a:buNone/>
            </a:pPr>
            <a:r>
              <a:rPr lang="en-US" dirty="0" err="1"/>
              <a:t>Fonctionnement</a:t>
            </a:r>
            <a:r>
              <a:rPr lang="en-US" dirty="0"/>
              <a:t> de la CLI  :</a:t>
            </a:r>
          </a:p>
          <a:p>
            <a:pPr marL="0" indent="0" algn="just">
              <a:buNone/>
            </a:pPr>
            <a:r>
              <a:rPr lang="en-US" dirty="0"/>
              <a:t>Le code </a:t>
            </a:r>
            <a:r>
              <a:rPr lang="en-US" dirty="0" err="1"/>
              <a:t>en</a:t>
            </a:r>
            <a:r>
              <a:rPr lang="en-US" dirty="0"/>
              <a:t> C#, J#, VB.NET </a:t>
            </a:r>
            <a:r>
              <a:rPr lang="en-US" dirty="0" err="1"/>
              <a:t>ou</a:t>
            </a:r>
            <a:r>
              <a:rPr lang="en-US" dirty="0"/>
              <a:t> </a:t>
            </a:r>
            <a:r>
              <a:rPr lang="en-US" dirty="0" err="1"/>
              <a:t>autre</a:t>
            </a:r>
            <a:r>
              <a:rPr lang="en-US" dirty="0"/>
              <a:t> </a:t>
            </a:r>
            <a:r>
              <a:rPr lang="en-US" dirty="0" err="1"/>
              <a:t>langage</a:t>
            </a:r>
            <a:r>
              <a:rPr lang="en-US" dirty="0"/>
              <a:t> .NET </a:t>
            </a:r>
            <a:r>
              <a:rPr lang="en-US" dirty="0" err="1"/>
              <a:t>est</a:t>
            </a:r>
            <a:r>
              <a:rPr lang="en-US" dirty="0"/>
              <a:t> </a:t>
            </a:r>
            <a:r>
              <a:rPr lang="en-US" dirty="0" err="1"/>
              <a:t>compilé</a:t>
            </a:r>
            <a:r>
              <a:rPr lang="en-US" dirty="0"/>
              <a:t> </a:t>
            </a:r>
            <a:r>
              <a:rPr lang="en-US" dirty="0" err="1"/>
              <a:t>en</a:t>
            </a:r>
            <a:r>
              <a:rPr lang="en-US" dirty="0"/>
              <a:t> un </a:t>
            </a:r>
            <a:r>
              <a:rPr lang="en-US" dirty="0" err="1"/>
              <a:t>langage</a:t>
            </a:r>
            <a:r>
              <a:rPr lang="en-US" dirty="0"/>
              <a:t> </a:t>
            </a:r>
            <a:r>
              <a:rPr lang="en-US" dirty="0" err="1"/>
              <a:t>intermédiaire</a:t>
            </a:r>
            <a:r>
              <a:rPr lang="en-US" dirty="0"/>
              <a:t>, le CIL (Common Intermediate Language), </a:t>
            </a:r>
            <a:r>
              <a:rPr lang="en-US" dirty="0" err="1"/>
              <a:t>puis</a:t>
            </a:r>
            <a:r>
              <a:rPr lang="en-US" dirty="0"/>
              <a:t> </a:t>
            </a:r>
            <a:r>
              <a:rPr lang="en-US" dirty="0" err="1"/>
              <a:t>rentre</a:t>
            </a:r>
            <a:r>
              <a:rPr lang="en-US" dirty="0"/>
              <a:t> dans la CLI.</a:t>
            </a:r>
          </a:p>
          <a:p>
            <a:pPr marL="0" indent="0" algn="just">
              <a:buNone/>
            </a:pPr>
            <a:r>
              <a:rPr lang="en-US" dirty="0"/>
              <a:t>Le CLR (Common Language Runtime) compile </a:t>
            </a:r>
            <a:r>
              <a:rPr lang="en-US" dirty="0" err="1"/>
              <a:t>alors</a:t>
            </a:r>
            <a:r>
              <a:rPr lang="en-US" dirty="0"/>
              <a:t> le CIL </a:t>
            </a:r>
            <a:r>
              <a:rPr lang="en-US" dirty="0" err="1"/>
              <a:t>en</a:t>
            </a:r>
            <a:r>
              <a:rPr lang="en-US" dirty="0"/>
              <a:t> code </a:t>
            </a:r>
            <a:r>
              <a:rPr lang="en-US" dirty="0" err="1"/>
              <a:t>lisible</a:t>
            </a:r>
            <a:r>
              <a:rPr lang="en-US" dirty="0"/>
              <a:t> par la machine, et </a:t>
            </a:r>
            <a:r>
              <a:rPr lang="en-US" dirty="0" err="1"/>
              <a:t>l’application</a:t>
            </a:r>
            <a:r>
              <a:rPr lang="en-US" dirty="0"/>
              <a:t> </a:t>
            </a:r>
            <a:r>
              <a:rPr lang="en-US" dirty="0" err="1"/>
              <a:t>peut</a:t>
            </a:r>
            <a:r>
              <a:rPr lang="en-US" dirty="0"/>
              <a:t> se lancer.</a:t>
            </a:r>
          </a:p>
          <a:p>
            <a:pPr marL="0" indent="0" algn="just">
              <a:buNone/>
            </a:pPr>
            <a:endParaRPr lang="en-US" dirty="0"/>
          </a:p>
        </p:txBody>
      </p:sp>
      <p:pic>
        <p:nvPicPr>
          <p:cNvPr id="3074" name="Picture 2" descr="https://upload.wikimedia.org/wikipedia/commons/6/6a/Overview_of_the_Common_Language_Infrastructure.png">
            <a:extLst>
              <a:ext uri="{FF2B5EF4-FFF2-40B4-BE49-F238E27FC236}">
                <a16:creationId xmlns:a16="http://schemas.microsoft.com/office/drawing/2014/main" id="{7AD80683-52E9-44A7-9A6F-64AAB16AF0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33415" y="2309983"/>
            <a:ext cx="3868420" cy="44635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82673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44589AC-A42A-4B03-BB75-2C63A767814C}"/>
              </a:ext>
            </a:extLst>
          </p:cNvPr>
          <p:cNvSpPr>
            <a:spLocks noGrp="1"/>
          </p:cNvSpPr>
          <p:nvPr>
            <p:ph type="title"/>
          </p:nvPr>
        </p:nvSpPr>
        <p:spPr>
          <a:xfrm>
            <a:off x="2231136" y="2834640"/>
            <a:ext cx="7729728" cy="1188720"/>
          </a:xfrm>
        </p:spPr>
        <p:txBody>
          <a:bodyPr/>
          <a:lstStyle/>
          <a:p>
            <a:r>
              <a:rPr lang="en-US" dirty="0" err="1"/>
              <a:t>Comparaison</a:t>
            </a:r>
            <a:r>
              <a:rPr lang="en-US" dirty="0"/>
              <a:t> du C# et de java</a:t>
            </a:r>
          </a:p>
        </p:txBody>
      </p:sp>
    </p:spTree>
    <p:extLst>
      <p:ext uri="{BB962C8B-B14F-4D97-AF65-F5344CB8AC3E}">
        <p14:creationId xmlns:p14="http://schemas.microsoft.com/office/powerpoint/2010/main" val="38471387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038534A-0A7C-4188-AD1B-309133DFA918}"/>
              </a:ext>
            </a:extLst>
          </p:cNvPr>
          <p:cNvSpPr>
            <a:spLocks noGrp="1"/>
          </p:cNvSpPr>
          <p:nvPr>
            <p:ph type="title"/>
          </p:nvPr>
        </p:nvSpPr>
        <p:spPr/>
        <p:txBody>
          <a:bodyPr/>
          <a:lstStyle/>
          <a:p>
            <a:r>
              <a:rPr lang="fr-FR" dirty="0"/>
              <a:t>C# vs Java</a:t>
            </a:r>
          </a:p>
        </p:txBody>
      </p:sp>
      <p:sp>
        <p:nvSpPr>
          <p:cNvPr id="3" name="Espace réservé du contenu 2">
            <a:extLst>
              <a:ext uri="{FF2B5EF4-FFF2-40B4-BE49-F238E27FC236}">
                <a16:creationId xmlns:a16="http://schemas.microsoft.com/office/drawing/2014/main" id="{C8B49B55-FAC4-40DF-8D5C-54678FA972AA}"/>
              </a:ext>
            </a:extLst>
          </p:cNvPr>
          <p:cNvSpPr>
            <a:spLocks noGrp="1"/>
          </p:cNvSpPr>
          <p:nvPr>
            <p:ph idx="1"/>
          </p:nvPr>
        </p:nvSpPr>
        <p:spPr/>
        <p:txBody>
          <a:bodyPr/>
          <a:lstStyle/>
          <a:p>
            <a:pPr marL="0" indent="0" algn="just">
              <a:buNone/>
            </a:pPr>
            <a:r>
              <a:rPr lang="fr-FR" dirty="0"/>
              <a:t>Le langage C# a été au départ développé par Microsoft afin de concurrencer le langage Java, mais dans l’optique d’être intégré à l’initiative .NET.  Il est donc compréhensible que les deux langages soient fortement semblables.</a:t>
            </a:r>
          </a:p>
          <a:p>
            <a:pPr marL="0" indent="0" algn="just">
              <a:buNone/>
            </a:pPr>
            <a:r>
              <a:rPr lang="fr-FR" dirty="0"/>
              <a:t>Les langages C# et Java sont très similaires au niveau du concept, et les différences que l’on peut noter entre les deux langages sont plutôt de l’ordre de l’implémentation de ces concepts.</a:t>
            </a:r>
          </a:p>
        </p:txBody>
      </p:sp>
    </p:spTree>
    <p:extLst>
      <p:ext uri="{BB962C8B-B14F-4D97-AF65-F5344CB8AC3E}">
        <p14:creationId xmlns:p14="http://schemas.microsoft.com/office/powerpoint/2010/main" val="585687697"/>
      </p:ext>
    </p:extLst>
  </p:cSld>
  <p:clrMapOvr>
    <a:masterClrMapping/>
  </p:clrMapOvr>
</p:sld>
</file>

<file path=ppt/theme/theme1.xml><?xml version="1.0" encoding="utf-8"?>
<a:theme xmlns:a="http://schemas.openxmlformats.org/drawingml/2006/main" name="Colis">
  <a:themeElements>
    <a:clrScheme name="Colis">
      <a:dk1>
        <a:srgbClr val="000000"/>
      </a:dk1>
      <a:lt1>
        <a:sysClr val="window" lastClr="FFFFFF"/>
      </a:lt1>
      <a:dk2>
        <a:srgbClr val="5E5E5E"/>
      </a:dk2>
      <a:lt2>
        <a:srgbClr val="DDDDDD"/>
      </a:lt2>
      <a:accent1>
        <a:srgbClr val="A6B727"/>
      </a:accent1>
      <a:accent2>
        <a:srgbClr val="418AB3"/>
      </a:accent2>
      <a:accent3>
        <a:srgbClr val="F69200"/>
      </a:accent3>
      <a:accent4>
        <a:srgbClr val="838383"/>
      </a:accent4>
      <a:accent5>
        <a:srgbClr val="FEC306"/>
      </a:accent5>
      <a:accent6>
        <a:srgbClr val="DF5327"/>
      </a:accent6>
      <a:hlink>
        <a:srgbClr val="F59E00"/>
      </a:hlink>
      <a:folHlink>
        <a:srgbClr val="B2B2B2"/>
      </a:folHlink>
    </a:clrScheme>
    <a:fontScheme name="Colis">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olis">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A425FB89-E954-4A2A-81DC-D90804A94DBA}"/>
    </a:ext>
  </a:extLst>
</a:theme>
</file>

<file path=docProps/app.xml><?xml version="1.0" encoding="utf-8"?>
<Properties xmlns="http://schemas.openxmlformats.org/officeDocument/2006/extended-properties" xmlns:vt="http://schemas.openxmlformats.org/officeDocument/2006/docPropsVTypes">
  <TotalTime>354</TotalTime>
  <Words>2129</Words>
  <Application>Microsoft Office PowerPoint</Application>
  <PresentationFormat>Grand écran</PresentationFormat>
  <Paragraphs>124</Paragraphs>
  <Slides>32</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32</vt:i4>
      </vt:variant>
    </vt:vector>
  </HeadingPairs>
  <TitlesOfParts>
    <vt:vector size="37" baseType="lpstr">
      <vt:lpstr>Arial</vt:lpstr>
      <vt:lpstr>Century Gothic</vt:lpstr>
      <vt:lpstr>Consolas</vt:lpstr>
      <vt:lpstr>Gill Sans MT</vt:lpstr>
      <vt:lpstr>Colis</vt:lpstr>
      <vt:lpstr>LE LANGAGE C#</vt:lpstr>
      <vt:lpstr>Introduction</vt:lpstr>
      <vt:lpstr>Introduction – C#</vt:lpstr>
      <vt:lpstr>Introduction - .NET</vt:lpstr>
      <vt:lpstr>Introduction - .NET</vt:lpstr>
      <vt:lpstr>Introduction - CLI</vt:lpstr>
      <vt:lpstr>Introduction - CLI</vt:lpstr>
      <vt:lpstr>Comparaison du C# et de java</vt:lpstr>
      <vt:lpstr>C# vs Java</vt:lpstr>
      <vt:lpstr>C# vs Java: Similarités</vt:lpstr>
      <vt:lpstr>C# vs Java : Similarités</vt:lpstr>
      <vt:lpstr>C# vs Java : Similarités</vt:lpstr>
      <vt:lpstr>C# vs Java : Similarités</vt:lpstr>
      <vt:lpstr>C# vs Java : Différences</vt:lpstr>
      <vt:lpstr>C# vs Java : Différences</vt:lpstr>
      <vt:lpstr>C# vs Java : Différences</vt:lpstr>
      <vt:lpstr>C# vs Java : Différences</vt:lpstr>
      <vt:lpstr>C# vs Java : Différences</vt:lpstr>
      <vt:lpstr>C# vs Java : Différences</vt:lpstr>
      <vt:lpstr>C# vs Java : Différences</vt:lpstr>
      <vt:lpstr>Comparaison du C# et du C++</vt:lpstr>
      <vt:lpstr>C# vs C++ : Similarités</vt:lpstr>
      <vt:lpstr>C# vs C++ : Similarités</vt:lpstr>
      <vt:lpstr>C# vs C++ : Similarités</vt:lpstr>
      <vt:lpstr>C# vs C++ : Similarités</vt:lpstr>
      <vt:lpstr>C# vs C++ : Similarités</vt:lpstr>
      <vt:lpstr>C# vs C++ : Différences</vt:lpstr>
      <vt:lpstr>C# vs C++ : Différences</vt:lpstr>
      <vt:lpstr>C# vs C++ : Différences</vt:lpstr>
      <vt:lpstr>C# vs C++ : Différences</vt:lpstr>
      <vt:lpstr>C# vs C++ : Différences</vt:lpstr>
      <vt:lpstr>C# vs C++ : Différences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 LANGAGE C#</dc:title>
  <dc:creator>Thomas GROUSSEAU</dc:creator>
  <cp:lastModifiedBy>mathilde christiaens</cp:lastModifiedBy>
  <cp:revision>30</cp:revision>
  <dcterms:created xsi:type="dcterms:W3CDTF">2019-02-25T15:55:44Z</dcterms:created>
  <dcterms:modified xsi:type="dcterms:W3CDTF">2019-03-04T19:21:41Z</dcterms:modified>
</cp:coreProperties>
</file>