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rial Rounded MT Bold" panose="020F0704030504030204" pitchFamily="34" charset="0"/>
      <p:regular r:id="rId20"/>
    </p:embeddedFont>
    <p:embeddedFont>
      <p:font typeface="Bodoni MT Black" panose="02070A03080606020203" pitchFamily="18" charset="0"/>
      <p:bold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Manrope" panose="020B0604020202020204" charset="0"/>
      <p:regular r:id="rId27"/>
      <p:bold r:id="rId28"/>
    </p:embeddedFont>
    <p:embeddedFont>
      <p:font typeface="Manrope ExtraBold" panose="020B060402020202020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function" initials="M" lastIdx="1" clrIdx="0">
    <p:extLst>
      <p:ext uri="{19B8F6BF-5375-455C-9EA6-DF929625EA0E}">
        <p15:presenceInfo xmlns:p15="http://schemas.microsoft.com/office/powerpoint/2012/main" userId="Malfunct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4D4EAA-4265-4224-8712-5BC64D9FC61A}">
  <a:tblStyle styleId="{6A4D4EAA-4265-4224-8712-5BC64D9FC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8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2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80d81867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80d81867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870a93ff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870a93ff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0d818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0d818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5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70a93ff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870a93ff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1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avLst/>
              <a:gdLst/>
              <a:ahLst/>
              <a:cxnLst/>
              <a:rect l="l" t="t" r="r" b="b"/>
              <a:pathLst>
                <a:path w="113342" h="34164" extrusionOk="0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18" name="Google Shape;118;p20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3332698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5945397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 rot="10800000" flipH="1">
            <a:off x="-764904" y="4112500"/>
            <a:ext cx="4078329" cy="1229306"/>
          </a:xfrm>
          <a:custGeom>
            <a:avLst/>
            <a:gdLst/>
            <a:ahLst/>
            <a:cxnLst/>
            <a:rect l="l" t="t" r="r" b="b"/>
            <a:pathLst>
              <a:path w="113342" h="34164" extrusionOk="0">
                <a:moveTo>
                  <a:pt x="1568" y="1"/>
                </a:moveTo>
                <a:lnTo>
                  <a:pt x="0" y="20028"/>
                </a:lnTo>
                <a:cubicBezTo>
                  <a:pt x="1718" y="24509"/>
                  <a:pt x="4242" y="28855"/>
                  <a:pt x="8170" y="31603"/>
                </a:cubicBezTo>
                <a:cubicBezTo>
                  <a:pt x="10473" y="33215"/>
                  <a:pt x="13332" y="34164"/>
                  <a:pt x="16125" y="34164"/>
                </a:cubicBezTo>
                <a:cubicBezTo>
                  <a:pt x="18094" y="34164"/>
                  <a:pt x="20030" y="33692"/>
                  <a:pt x="21716" y="32648"/>
                </a:cubicBezTo>
                <a:cubicBezTo>
                  <a:pt x="25524" y="30289"/>
                  <a:pt x="27242" y="25748"/>
                  <a:pt x="29810" y="22089"/>
                </a:cubicBezTo>
                <a:cubicBezTo>
                  <a:pt x="34350" y="15625"/>
                  <a:pt x="42232" y="11749"/>
                  <a:pt x="50098" y="11749"/>
                </a:cubicBezTo>
                <a:cubicBezTo>
                  <a:pt x="51755" y="11749"/>
                  <a:pt x="53411" y="11921"/>
                  <a:pt x="55036" y="12277"/>
                </a:cubicBezTo>
                <a:cubicBezTo>
                  <a:pt x="59904" y="13352"/>
                  <a:pt x="64310" y="15876"/>
                  <a:pt x="69030" y="17504"/>
                </a:cubicBezTo>
                <a:cubicBezTo>
                  <a:pt x="71490" y="18356"/>
                  <a:pt x="74162" y="18941"/>
                  <a:pt x="76765" y="18941"/>
                </a:cubicBezTo>
                <a:cubicBezTo>
                  <a:pt x="79140" y="18941"/>
                  <a:pt x="81457" y="18454"/>
                  <a:pt x="83502" y="17236"/>
                </a:cubicBezTo>
                <a:cubicBezTo>
                  <a:pt x="86713" y="15309"/>
                  <a:pt x="88863" y="11799"/>
                  <a:pt x="92313" y="10365"/>
                </a:cubicBezTo>
                <a:cubicBezTo>
                  <a:pt x="93797" y="9746"/>
                  <a:pt x="95387" y="9562"/>
                  <a:pt x="97005" y="9562"/>
                </a:cubicBezTo>
                <a:cubicBezTo>
                  <a:pt x="98350" y="9562"/>
                  <a:pt x="99714" y="9689"/>
                  <a:pt x="101050" y="9798"/>
                </a:cubicBezTo>
                <a:cubicBezTo>
                  <a:pt x="101911" y="9863"/>
                  <a:pt x="102791" y="9915"/>
                  <a:pt x="103668" y="9915"/>
                </a:cubicBezTo>
                <a:cubicBezTo>
                  <a:pt x="105786" y="9915"/>
                  <a:pt x="107884" y="9614"/>
                  <a:pt x="109638" y="8484"/>
                </a:cubicBezTo>
                <a:cubicBezTo>
                  <a:pt x="112132" y="6901"/>
                  <a:pt x="113342" y="3062"/>
                  <a:pt x="111295" y="942"/>
                </a:cubicBezTo>
                <a:lnTo>
                  <a:pt x="1568" y="1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1224675" y="1728150"/>
            <a:ext cx="43713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4275" y="2081482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606296" y="795003"/>
            <a:ext cx="7287725" cy="3079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tag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 detection.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Nadia Nur Oktaviani Sukma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2010743" y="0"/>
            <a:ext cx="5122514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EC42-FBD1-F73E-A529-515189DE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4" y="696857"/>
            <a:ext cx="3553321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DA631-657C-ED12-9504-9B505A464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4" y="3232174"/>
            <a:ext cx="3115110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A9681-D25B-4E3F-7B8A-BDAC383A0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92" y="3708075"/>
            <a:ext cx="8097380" cy="1238423"/>
          </a:xfrm>
          <a:prstGeom prst="rect">
            <a:avLst/>
          </a:prstGeom>
        </p:spPr>
      </p:pic>
      <p:sp>
        <p:nvSpPr>
          <p:cNvPr id="13" name="Google Shape;227;p28">
            <a:extLst>
              <a:ext uri="{FF2B5EF4-FFF2-40B4-BE49-F238E27FC236}">
                <a16:creationId xmlns:a16="http://schemas.microsoft.com/office/drawing/2014/main" id="{3633A96A-2C67-63AC-A614-944A0345AC33}"/>
              </a:ext>
            </a:extLst>
          </p:cNvPr>
          <p:cNvSpPr txBox="1">
            <a:spLocks/>
          </p:cNvSpPr>
          <p:nvPr/>
        </p:nvSpPr>
        <p:spPr>
          <a:xfrm>
            <a:off x="5784419" y="1605097"/>
            <a:ext cx="1815915" cy="439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b="1" dirty="0">
                <a:latin typeface="Albert Sans" panose="020B0604020202020204" charset="0"/>
              </a:rPr>
              <a:t>For TUNED MODEL</a:t>
            </a:r>
          </a:p>
        </p:txBody>
      </p:sp>
    </p:spTree>
    <p:extLst>
      <p:ext uri="{BB962C8B-B14F-4D97-AF65-F5344CB8AC3E}">
        <p14:creationId xmlns:p14="http://schemas.microsoft.com/office/powerpoint/2010/main" val="302590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1595307" y="-38537"/>
            <a:ext cx="5953386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4. Real-time Fraud Detection</a:t>
            </a:r>
          </a:p>
        </p:txBody>
      </p:sp>
      <p:sp>
        <p:nvSpPr>
          <p:cNvPr id="5" name="Google Shape;227;p28">
            <a:extLst>
              <a:ext uri="{FF2B5EF4-FFF2-40B4-BE49-F238E27FC236}">
                <a16:creationId xmlns:a16="http://schemas.microsoft.com/office/drawing/2014/main" id="{FF377A87-4089-7C30-BD70-BCA01DF430C5}"/>
              </a:ext>
            </a:extLst>
          </p:cNvPr>
          <p:cNvSpPr txBox="1">
            <a:spLocks/>
          </p:cNvSpPr>
          <p:nvPr/>
        </p:nvSpPr>
        <p:spPr>
          <a:xfrm>
            <a:off x="2661009" y="646663"/>
            <a:ext cx="3821982" cy="574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b="1" dirty="0">
                <a:latin typeface="Albert Sans" panose="020B0604020202020204" charset="0"/>
              </a:rPr>
              <a:t>Explore the feasibility of implementing the model for real-time </a:t>
            </a:r>
            <a:r>
              <a:rPr lang="en-US" b="1" dirty="0" err="1">
                <a:latin typeface="Albert Sans" panose="020B0604020202020204" charset="0"/>
              </a:rPr>
              <a:t>Fastag</a:t>
            </a:r>
            <a:r>
              <a:rPr lang="en-US" b="1" dirty="0">
                <a:latin typeface="Albert Sans" panose="020B0604020202020204" charset="0"/>
              </a:rPr>
              <a:t> fraud detection.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908C1-ADED-C334-84DB-22529843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4" y="1395117"/>
            <a:ext cx="3448531" cy="68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A2E00-1107-5623-D447-C13560EF8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838" y="2190338"/>
            <a:ext cx="373432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49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1595307" y="-38537"/>
            <a:ext cx="5953386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5. Explanatory Analysis</a:t>
            </a:r>
          </a:p>
        </p:txBody>
      </p:sp>
      <p:sp>
        <p:nvSpPr>
          <p:cNvPr id="5" name="Google Shape;227;p28">
            <a:extLst>
              <a:ext uri="{FF2B5EF4-FFF2-40B4-BE49-F238E27FC236}">
                <a16:creationId xmlns:a16="http://schemas.microsoft.com/office/drawing/2014/main" id="{FF377A87-4089-7C30-BD70-BCA01DF430C5}"/>
              </a:ext>
            </a:extLst>
          </p:cNvPr>
          <p:cNvSpPr txBox="1">
            <a:spLocks/>
          </p:cNvSpPr>
          <p:nvPr/>
        </p:nvSpPr>
        <p:spPr>
          <a:xfrm>
            <a:off x="1029087" y="1776962"/>
            <a:ext cx="1301391" cy="14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b="1" dirty="0">
                <a:latin typeface="Albert Sans" panose="020B0604020202020204" charset="0"/>
              </a:rPr>
              <a:t>Provide insights into the factors contributing to fraudulent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9E6A2-DE31-82F2-2E65-12B9A73B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65" y="1808241"/>
            <a:ext cx="558242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8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759329" y="1405505"/>
            <a:ext cx="2573806" cy="760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 </a:t>
            </a:r>
            <a:endParaRPr sz="3600" dirty="0"/>
          </a:p>
        </p:txBody>
      </p:sp>
      <p:grpSp>
        <p:nvGrpSpPr>
          <p:cNvPr id="350" name="Google Shape;350;p34"/>
          <p:cNvGrpSpPr/>
          <p:nvPr/>
        </p:nvGrpSpPr>
        <p:grpSpPr>
          <a:xfrm rot="697666">
            <a:off x="6062396" y="3143186"/>
            <a:ext cx="2349307" cy="1633352"/>
            <a:chOff x="4014025" y="3796700"/>
            <a:chExt cx="1114925" cy="775150"/>
          </a:xfrm>
        </p:grpSpPr>
        <p:sp>
          <p:nvSpPr>
            <p:cNvPr id="351" name="Google Shape;351;p34"/>
            <p:cNvSpPr/>
            <p:nvPr/>
          </p:nvSpPr>
          <p:spPr>
            <a:xfrm>
              <a:off x="4715600" y="4046850"/>
              <a:ext cx="58275" cy="150500"/>
            </a:xfrm>
            <a:custGeom>
              <a:avLst/>
              <a:gdLst/>
              <a:ahLst/>
              <a:cxnLst/>
              <a:rect l="l" t="t" r="r" b="b"/>
              <a:pathLst>
                <a:path w="2331" h="6020" fill="none" extrusionOk="0">
                  <a:moveTo>
                    <a:pt x="2077" y="1"/>
                  </a:moveTo>
                  <a:cubicBezTo>
                    <a:pt x="2331" y="2181"/>
                    <a:pt x="1539" y="4451"/>
                    <a:pt x="1" y="6019"/>
                  </a:cubicBezTo>
                </a:path>
              </a:pathLst>
            </a:custGeom>
            <a:noFill/>
            <a:ln w="9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4014025" y="3973675"/>
              <a:ext cx="1114925" cy="598175"/>
            </a:xfrm>
            <a:custGeom>
              <a:avLst/>
              <a:gdLst/>
              <a:ahLst/>
              <a:cxnLst/>
              <a:rect l="l" t="t" r="r" b="b"/>
              <a:pathLst>
                <a:path w="44597" h="23927" extrusionOk="0">
                  <a:moveTo>
                    <a:pt x="29348" y="0"/>
                  </a:moveTo>
                  <a:lnTo>
                    <a:pt x="2241" y="14368"/>
                  </a:lnTo>
                  <a:lnTo>
                    <a:pt x="1" y="15831"/>
                  </a:lnTo>
                  <a:lnTo>
                    <a:pt x="14249" y="23926"/>
                  </a:lnTo>
                  <a:lnTo>
                    <a:pt x="44597" y="7274"/>
                  </a:lnTo>
                  <a:lnTo>
                    <a:pt x="29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4023375" y="4098300"/>
              <a:ext cx="705325" cy="310000"/>
            </a:xfrm>
            <a:custGeom>
              <a:avLst/>
              <a:gdLst/>
              <a:ahLst/>
              <a:cxnLst/>
              <a:rect l="l" t="t" r="r" b="b"/>
              <a:pathLst>
                <a:path w="28213" h="12400" extrusionOk="0">
                  <a:moveTo>
                    <a:pt x="14292" y="1"/>
                  </a:moveTo>
                  <a:cubicBezTo>
                    <a:pt x="13997" y="1"/>
                    <a:pt x="13697" y="15"/>
                    <a:pt x="13397" y="48"/>
                  </a:cubicBezTo>
                  <a:cubicBezTo>
                    <a:pt x="10544" y="362"/>
                    <a:pt x="8991" y="1587"/>
                    <a:pt x="5347" y="3230"/>
                  </a:cubicBezTo>
                  <a:cubicBezTo>
                    <a:pt x="4137" y="3767"/>
                    <a:pt x="2330" y="4529"/>
                    <a:pt x="0" y="5276"/>
                  </a:cubicBezTo>
                  <a:cubicBezTo>
                    <a:pt x="4197" y="7650"/>
                    <a:pt x="8394" y="10025"/>
                    <a:pt x="12590" y="12400"/>
                  </a:cubicBezTo>
                  <a:cubicBezTo>
                    <a:pt x="14084" y="11235"/>
                    <a:pt x="16742" y="9472"/>
                    <a:pt x="20476" y="8472"/>
                  </a:cubicBezTo>
                  <a:cubicBezTo>
                    <a:pt x="22586" y="7910"/>
                    <a:pt x="24508" y="7738"/>
                    <a:pt x="26082" y="7738"/>
                  </a:cubicBezTo>
                  <a:cubicBezTo>
                    <a:pt x="26891" y="7738"/>
                    <a:pt x="27609" y="7784"/>
                    <a:pt x="28212" y="7845"/>
                  </a:cubicBezTo>
                  <a:cubicBezTo>
                    <a:pt x="24538" y="5306"/>
                    <a:pt x="21133" y="2946"/>
                    <a:pt x="17459" y="407"/>
                  </a:cubicBezTo>
                  <a:cubicBezTo>
                    <a:pt x="16778" y="273"/>
                    <a:pt x="15583" y="1"/>
                    <a:pt x="14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4449775" y="3796700"/>
              <a:ext cx="592175" cy="502575"/>
            </a:xfrm>
            <a:custGeom>
              <a:avLst/>
              <a:gdLst/>
              <a:ahLst/>
              <a:cxnLst/>
              <a:rect l="l" t="t" r="r" b="b"/>
              <a:pathLst>
                <a:path w="23687" h="20103" extrusionOk="0">
                  <a:moveTo>
                    <a:pt x="9021" y="0"/>
                  </a:moveTo>
                  <a:cubicBezTo>
                    <a:pt x="8154" y="1524"/>
                    <a:pt x="7139" y="2793"/>
                    <a:pt x="6064" y="3839"/>
                  </a:cubicBezTo>
                  <a:cubicBezTo>
                    <a:pt x="3510" y="6288"/>
                    <a:pt x="1449" y="6691"/>
                    <a:pt x="553" y="8872"/>
                  </a:cubicBezTo>
                  <a:cubicBezTo>
                    <a:pt x="0" y="10231"/>
                    <a:pt x="179" y="11590"/>
                    <a:pt x="403" y="12471"/>
                  </a:cubicBezTo>
                  <a:lnTo>
                    <a:pt x="403" y="12486"/>
                  </a:lnTo>
                  <a:cubicBezTo>
                    <a:pt x="3988" y="14950"/>
                    <a:pt x="7617" y="17638"/>
                    <a:pt x="11201" y="20103"/>
                  </a:cubicBezTo>
                  <a:cubicBezTo>
                    <a:pt x="11799" y="18385"/>
                    <a:pt x="13023" y="15294"/>
                    <a:pt x="15652" y="12486"/>
                  </a:cubicBezTo>
                  <a:cubicBezTo>
                    <a:pt x="18654" y="9305"/>
                    <a:pt x="21924" y="7856"/>
                    <a:pt x="23687" y="7199"/>
                  </a:cubicBezTo>
                  <a:cubicBezTo>
                    <a:pt x="18788" y="4809"/>
                    <a:pt x="13904" y="2405"/>
                    <a:pt x="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067425" y="4302250"/>
              <a:ext cx="321500" cy="221425"/>
            </a:xfrm>
            <a:custGeom>
              <a:avLst/>
              <a:gdLst/>
              <a:ahLst/>
              <a:cxnLst/>
              <a:rect l="l" t="t" r="r" b="b"/>
              <a:pathLst>
                <a:path w="12860" h="8857" extrusionOk="0">
                  <a:moveTo>
                    <a:pt x="210" y="0"/>
                  </a:moveTo>
                  <a:lnTo>
                    <a:pt x="1" y="2375"/>
                  </a:lnTo>
                  <a:lnTo>
                    <a:pt x="12860" y="8857"/>
                  </a:lnTo>
                  <a:lnTo>
                    <a:pt x="12128" y="5929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370975" y="4299250"/>
              <a:ext cx="369675" cy="224425"/>
            </a:xfrm>
            <a:custGeom>
              <a:avLst/>
              <a:gdLst/>
              <a:ahLst/>
              <a:cxnLst/>
              <a:rect l="l" t="t" r="r" b="b"/>
              <a:pathLst>
                <a:path w="14787" h="8977" extrusionOk="0">
                  <a:moveTo>
                    <a:pt x="14353" y="1"/>
                  </a:moveTo>
                  <a:cubicBezTo>
                    <a:pt x="14353" y="1"/>
                    <a:pt x="6811" y="1225"/>
                    <a:pt x="1" y="6049"/>
                  </a:cubicBezTo>
                  <a:lnTo>
                    <a:pt x="718" y="8977"/>
                  </a:lnTo>
                  <a:lnTo>
                    <a:pt x="14786" y="1748"/>
                  </a:lnTo>
                  <a:lnTo>
                    <a:pt x="14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072650" y="4124150"/>
              <a:ext cx="657175" cy="326350"/>
            </a:xfrm>
            <a:custGeom>
              <a:avLst/>
              <a:gdLst/>
              <a:ahLst/>
              <a:cxnLst/>
              <a:rect l="l" t="t" r="r" b="b"/>
              <a:pathLst>
                <a:path w="26287" h="13054" extrusionOk="0">
                  <a:moveTo>
                    <a:pt x="16653" y="0"/>
                  </a:moveTo>
                  <a:lnTo>
                    <a:pt x="1" y="7124"/>
                  </a:lnTo>
                  <a:lnTo>
                    <a:pt x="11919" y="13053"/>
                  </a:lnTo>
                  <a:lnTo>
                    <a:pt x="26286" y="7005"/>
                  </a:lnTo>
                  <a:lnTo>
                    <a:pt x="16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29800" y="4103225"/>
              <a:ext cx="362925" cy="239375"/>
            </a:xfrm>
            <a:custGeom>
              <a:avLst/>
              <a:gdLst/>
              <a:ahLst/>
              <a:cxnLst/>
              <a:rect l="l" t="t" r="r" b="b"/>
              <a:pathLst>
                <a:path w="14517" h="9575" extrusionOk="0">
                  <a:moveTo>
                    <a:pt x="13725" y="1"/>
                  </a:moveTo>
                  <a:cubicBezTo>
                    <a:pt x="13725" y="1"/>
                    <a:pt x="8722" y="1405"/>
                    <a:pt x="0" y="7842"/>
                  </a:cubicBezTo>
                  <a:lnTo>
                    <a:pt x="433" y="9574"/>
                  </a:lnTo>
                  <a:lnTo>
                    <a:pt x="14517" y="1554"/>
                  </a:lnTo>
                  <a:lnTo>
                    <a:pt x="137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717100" y="4052825"/>
              <a:ext cx="355850" cy="265500"/>
            </a:xfrm>
            <a:custGeom>
              <a:avLst/>
              <a:gdLst/>
              <a:ahLst/>
              <a:cxnLst/>
              <a:rect l="l" t="t" r="r" b="b"/>
              <a:pathLst>
                <a:path w="14234" h="10620" extrusionOk="0">
                  <a:moveTo>
                    <a:pt x="8663" y="1"/>
                  </a:moveTo>
                  <a:lnTo>
                    <a:pt x="0" y="9425"/>
                  </a:lnTo>
                  <a:lnTo>
                    <a:pt x="747" y="10619"/>
                  </a:lnTo>
                  <a:lnTo>
                    <a:pt x="14233" y="2032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699925" y="3986375"/>
              <a:ext cx="373775" cy="312900"/>
            </a:xfrm>
            <a:custGeom>
              <a:avLst/>
              <a:gdLst/>
              <a:ahLst/>
              <a:cxnLst/>
              <a:rect l="l" t="t" r="r" b="b"/>
              <a:pathLst>
                <a:path w="14951" h="12516" extrusionOk="0">
                  <a:moveTo>
                    <a:pt x="9753" y="0"/>
                  </a:moveTo>
                  <a:lnTo>
                    <a:pt x="0" y="9753"/>
                  </a:lnTo>
                  <a:lnTo>
                    <a:pt x="1195" y="12516"/>
                  </a:lnTo>
                  <a:cubicBezTo>
                    <a:pt x="2599" y="10694"/>
                    <a:pt x="4959" y="8110"/>
                    <a:pt x="8528" y="5929"/>
                  </a:cubicBezTo>
                  <a:cubicBezTo>
                    <a:pt x="10918" y="4481"/>
                    <a:pt x="13173" y="3614"/>
                    <a:pt x="14950" y="3092"/>
                  </a:cubicBezTo>
                  <a:cubicBezTo>
                    <a:pt x="14413" y="2539"/>
                    <a:pt x="13636" y="1837"/>
                    <a:pt x="12591" y="1210"/>
                  </a:cubicBezTo>
                  <a:cubicBezTo>
                    <a:pt x="11515" y="568"/>
                    <a:pt x="10515" y="209"/>
                    <a:pt x="9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714850" y="3911700"/>
              <a:ext cx="199050" cy="146375"/>
            </a:xfrm>
            <a:custGeom>
              <a:avLst/>
              <a:gdLst/>
              <a:ahLst/>
              <a:cxnLst/>
              <a:rect l="l" t="t" r="r" b="b"/>
              <a:pathLst>
                <a:path w="7962" h="5855" extrusionOk="0">
                  <a:moveTo>
                    <a:pt x="3720" y="0"/>
                  </a:moveTo>
                  <a:lnTo>
                    <a:pt x="1" y="3181"/>
                  </a:lnTo>
                  <a:lnTo>
                    <a:pt x="4168" y="5855"/>
                  </a:lnTo>
                  <a:lnTo>
                    <a:pt x="7961" y="2405"/>
                  </a:lnTo>
                  <a:lnTo>
                    <a:pt x="3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4255225" y="4218975"/>
              <a:ext cx="178125" cy="98600"/>
            </a:xfrm>
            <a:custGeom>
              <a:avLst/>
              <a:gdLst/>
              <a:ahLst/>
              <a:cxnLst/>
              <a:rect l="l" t="t" r="r" b="b"/>
              <a:pathLst>
                <a:path w="7125" h="3944" extrusionOk="0">
                  <a:moveTo>
                    <a:pt x="5168" y="1"/>
                  </a:moveTo>
                  <a:lnTo>
                    <a:pt x="1" y="2659"/>
                  </a:lnTo>
                  <a:lnTo>
                    <a:pt x="2435" y="3943"/>
                  </a:lnTo>
                  <a:lnTo>
                    <a:pt x="7125" y="1345"/>
                  </a:lnTo>
                  <a:lnTo>
                    <a:pt x="5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4656600" y="4020700"/>
              <a:ext cx="42225" cy="33400"/>
            </a:xfrm>
            <a:custGeom>
              <a:avLst/>
              <a:gdLst/>
              <a:ahLst/>
              <a:cxnLst/>
              <a:rect l="l" t="t" r="r" b="b"/>
              <a:pathLst>
                <a:path w="1689" h="1336" extrusionOk="0">
                  <a:moveTo>
                    <a:pt x="1463" y="0"/>
                  </a:moveTo>
                  <a:cubicBezTo>
                    <a:pt x="1427" y="0"/>
                    <a:pt x="1392" y="10"/>
                    <a:pt x="1360" y="31"/>
                  </a:cubicBezTo>
                  <a:cubicBezTo>
                    <a:pt x="1061" y="225"/>
                    <a:pt x="763" y="434"/>
                    <a:pt x="494" y="658"/>
                  </a:cubicBezTo>
                  <a:cubicBezTo>
                    <a:pt x="359" y="763"/>
                    <a:pt x="225" y="867"/>
                    <a:pt x="91" y="987"/>
                  </a:cubicBezTo>
                  <a:cubicBezTo>
                    <a:pt x="1" y="1062"/>
                    <a:pt x="1" y="1181"/>
                    <a:pt x="76" y="1271"/>
                  </a:cubicBezTo>
                  <a:cubicBezTo>
                    <a:pt x="110" y="1316"/>
                    <a:pt x="162" y="1336"/>
                    <a:pt x="217" y="1336"/>
                  </a:cubicBezTo>
                  <a:cubicBezTo>
                    <a:pt x="235" y="1336"/>
                    <a:pt x="252" y="1334"/>
                    <a:pt x="270" y="1330"/>
                  </a:cubicBezTo>
                  <a:cubicBezTo>
                    <a:pt x="300" y="1330"/>
                    <a:pt x="330" y="1315"/>
                    <a:pt x="359" y="1286"/>
                  </a:cubicBezTo>
                  <a:cubicBezTo>
                    <a:pt x="479" y="1181"/>
                    <a:pt x="613" y="1077"/>
                    <a:pt x="748" y="972"/>
                  </a:cubicBezTo>
                  <a:cubicBezTo>
                    <a:pt x="1002" y="763"/>
                    <a:pt x="1285" y="554"/>
                    <a:pt x="1569" y="375"/>
                  </a:cubicBezTo>
                  <a:cubicBezTo>
                    <a:pt x="1674" y="315"/>
                    <a:pt x="1689" y="180"/>
                    <a:pt x="1629" y="91"/>
                  </a:cubicBezTo>
                  <a:cubicBezTo>
                    <a:pt x="1590" y="33"/>
                    <a:pt x="1527" y="0"/>
                    <a:pt x="1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4600975" y="4060925"/>
              <a:ext cx="49325" cy="68250"/>
            </a:xfrm>
            <a:custGeom>
              <a:avLst/>
              <a:gdLst/>
              <a:ahLst/>
              <a:cxnLst/>
              <a:rect l="l" t="t" r="r" b="b"/>
              <a:pathLst>
                <a:path w="1973" h="2730" extrusionOk="0">
                  <a:moveTo>
                    <a:pt x="1756" y="1"/>
                  </a:moveTo>
                  <a:cubicBezTo>
                    <a:pt x="1699" y="1"/>
                    <a:pt x="1640" y="24"/>
                    <a:pt x="1599" y="65"/>
                  </a:cubicBezTo>
                  <a:cubicBezTo>
                    <a:pt x="404" y="1334"/>
                    <a:pt x="60" y="2425"/>
                    <a:pt x="31" y="2469"/>
                  </a:cubicBezTo>
                  <a:cubicBezTo>
                    <a:pt x="1" y="2574"/>
                    <a:pt x="60" y="2693"/>
                    <a:pt x="165" y="2723"/>
                  </a:cubicBezTo>
                  <a:cubicBezTo>
                    <a:pt x="195" y="2723"/>
                    <a:pt x="218" y="2730"/>
                    <a:pt x="243" y="2730"/>
                  </a:cubicBezTo>
                  <a:cubicBezTo>
                    <a:pt x="256" y="2730"/>
                    <a:pt x="269" y="2728"/>
                    <a:pt x="284" y="2723"/>
                  </a:cubicBezTo>
                  <a:lnTo>
                    <a:pt x="269" y="2723"/>
                  </a:lnTo>
                  <a:cubicBezTo>
                    <a:pt x="344" y="2708"/>
                    <a:pt x="389" y="2664"/>
                    <a:pt x="419" y="2589"/>
                  </a:cubicBezTo>
                  <a:cubicBezTo>
                    <a:pt x="419" y="2574"/>
                    <a:pt x="762" y="1543"/>
                    <a:pt x="1897" y="334"/>
                  </a:cubicBezTo>
                  <a:cubicBezTo>
                    <a:pt x="1972" y="259"/>
                    <a:pt x="1957" y="125"/>
                    <a:pt x="1882" y="50"/>
                  </a:cubicBezTo>
                  <a:cubicBezTo>
                    <a:pt x="1849" y="16"/>
                    <a:pt x="1803" y="1"/>
                    <a:pt x="1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4617775" y="4041225"/>
              <a:ext cx="97850" cy="108325"/>
            </a:xfrm>
            <a:custGeom>
              <a:avLst/>
              <a:gdLst/>
              <a:ahLst/>
              <a:cxnLst/>
              <a:rect l="l" t="t" r="r" b="b"/>
              <a:pathLst>
                <a:path w="3914" h="4333" extrusionOk="0">
                  <a:moveTo>
                    <a:pt x="3688" y="0"/>
                  </a:moveTo>
                  <a:cubicBezTo>
                    <a:pt x="3652" y="0"/>
                    <a:pt x="3617" y="10"/>
                    <a:pt x="3585" y="32"/>
                  </a:cubicBezTo>
                  <a:cubicBezTo>
                    <a:pt x="777" y="1839"/>
                    <a:pt x="60" y="3989"/>
                    <a:pt x="46" y="4079"/>
                  </a:cubicBezTo>
                  <a:cubicBezTo>
                    <a:pt x="1" y="4183"/>
                    <a:pt x="60" y="4288"/>
                    <a:pt x="165" y="4333"/>
                  </a:cubicBezTo>
                  <a:lnTo>
                    <a:pt x="270" y="4333"/>
                  </a:lnTo>
                  <a:cubicBezTo>
                    <a:pt x="344" y="4318"/>
                    <a:pt x="404" y="4258"/>
                    <a:pt x="419" y="4198"/>
                  </a:cubicBezTo>
                  <a:cubicBezTo>
                    <a:pt x="434" y="4168"/>
                    <a:pt x="1106" y="2093"/>
                    <a:pt x="3794" y="360"/>
                  </a:cubicBezTo>
                  <a:cubicBezTo>
                    <a:pt x="3884" y="300"/>
                    <a:pt x="3914" y="181"/>
                    <a:pt x="3854" y="91"/>
                  </a:cubicBezTo>
                  <a:cubicBezTo>
                    <a:pt x="3815" y="33"/>
                    <a:pt x="3752" y="0"/>
                    <a:pt x="3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4668925" y="4058400"/>
              <a:ext cx="69475" cy="61425"/>
            </a:xfrm>
            <a:custGeom>
              <a:avLst/>
              <a:gdLst/>
              <a:ahLst/>
              <a:cxnLst/>
              <a:rect l="l" t="t" r="r" b="b"/>
              <a:pathLst>
                <a:path w="2779" h="2457" extrusionOk="0">
                  <a:moveTo>
                    <a:pt x="2553" y="0"/>
                  </a:moveTo>
                  <a:cubicBezTo>
                    <a:pt x="2517" y="0"/>
                    <a:pt x="2482" y="10"/>
                    <a:pt x="2450" y="32"/>
                  </a:cubicBezTo>
                  <a:cubicBezTo>
                    <a:pt x="1509" y="629"/>
                    <a:pt x="718" y="1331"/>
                    <a:pt x="75" y="2122"/>
                  </a:cubicBezTo>
                  <a:cubicBezTo>
                    <a:pt x="1" y="2212"/>
                    <a:pt x="16" y="2331"/>
                    <a:pt x="105" y="2406"/>
                  </a:cubicBezTo>
                  <a:cubicBezTo>
                    <a:pt x="139" y="2440"/>
                    <a:pt x="181" y="2457"/>
                    <a:pt x="225" y="2457"/>
                  </a:cubicBezTo>
                  <a:cubicBezTo>
                    <a:pt x="240" y="2457"/>
                    <a:pt x="255" y="2455"/>
                    <a:pt x="270" y="2451"/>
                  </a:cubicBezTo>
                  <a:cubicBezTo>
                    <a:pt x="314" y="2436"/>
                    <a:pt x="359" y="2406"/>
                    <a:pt x="374" y="2376"/>
                  </a:cubicBezTo>
                  <a:cubicBezTo>
                    <a:pt x="1001" y="1630"/>
                    <a:pt x="1763" y="943"/>
                    <a:pt x="2659" y="375"/>
                  </a:cubicBezTo>
                  <a:cubicBezTo>
                    <a:pt x="2749" y="315"/>
                    <a:pt x="2779" y="196"/>
                    <a:pt x="2719" y="91"/>
                  </a:cubicBezTo>
                  <a:cubicBezTo>
                    <a:pt x="2680" y="33"/>
                    <a:pt x="2617" y="0"/>
                    <a:pt x="2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4640550" y="4134825"/>
              <a:ext cx="22050" cy="32075"/>
            </a:xfrm>
            <a:custGeom>
              <a:avLst/>
              <a:gdLst/>
              <a:ahLst/>
              <a:cxnLst/>
              <a:rect l="l" t="t" r="r" b="b"/>
              <a:pathLst>
                <a:path w="882" h="1283" extrusionOk="0">
                  <a:moveTo>
                    <a:pt x="658" y="1"/>
                  </a:moveTo>
                  <a:cubicBezTo>
                    <a:pt x="590" y="1"/>
                    <a:pt x="520" y="34"/>
                    <a:pt x="479" y="96"/>
                  </a:cubicBezTo>
                  <a:cubicBezTo>
                    <a:pt x="165" y="649"/>
                    <a:pt x="46" y="1007"/>
                    <a:pt x="31" y="1022"/>
                  </a:cubicBezTo>
                  <a:cubicBezTo>
                    <a:pt x="1" y="1126"/>
                    <a:pt x="60" y="1231"/>
                    <a:pt x="165" y="1276"/>
                  </a:cubicBezTo>
                  <a:cubicBezTo>
                    <a:pt x="195" y="1276"/>
                    <a:pt x="218" y="1282"/>
                    <a:pt x="244" y="1282"/>
                  </a:cubicBezTo>
                  <a:cubicBezTo>
                    <a:pt x="256" y="1282"/>
                    <a:pt x="270" y="1281"/>
                    <a:pt x="285" y="1276"/>
                  </a:cubicBezTo>
                  <a:lnTo>
                    <a:pt x="270" y="1276"/>
                  </a:lnTo>
                  <a:cubicBezTo>
                    <a:pt x="344" y="1261"/>
                    <a:pt x="404" y="1216"/>
                    <a:pt x="419" y="1141"/>
                  </a:cubicBezTo>
                  <a:cubicBezTo>
                    <a:pt x="419" y="1141"/>
                    <a:pt x="523" y="798"/>
                    <a:pt x="822" y="305"/>
                  </a:cubicBezTo>
                  <a:cubicBezTo>
                    <a:pt x="882" y="200"/>
                    <a:pt x="852" y="81"/>
                    <a:pt x="748" y="21"/>
                  </a:cubicBezTo>
                  <a:cubicBezTo>
                    <a:pt x="720" y="7"/>
                    <a:pt x="689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4528550" y="3885425"/>
              <a:ext cx="156825" cy="157600"/>
            </a:xfrm>
            <a:custGeom>
              <a:avLst/>
              <a:gdLst/>
              <a:ahLst/>
              <a:cxnLst/>
              <a:rect l="l" t="t" r="r" b="b"/>
              <a:pathLst>
                <a:path w="6273" h="6304" extrusionOk="0">
                  <a:moveTo>
                    <a:pt x="6046" y="1"/>
                  </a:moveTo>
                  <a:cubicBezTo>
                    <a:pt x="6016" y="1"/>
                    <a:pt x="5986" y="7"/>
                    <a:pt x="5959" y="21"/>
                  </a:cubicBezTo>
                  <a:cubicBezTo>
                    <a:pt x="2763" y="1649"/>
                    <a:pt x="165" y="5815"/>
                    <a:pt x="60" y="5995"/>
                  </a:cubicBezTo>
                  <a:cubicBezTo>
                    <a:pt x="0" y="6084"/>
                    <a:pt x="30" y="6219"/>
                    <a:pt x="120" y="6278"/>
                  </a:cubicBezTo>
                  <a:cubicBezTo>
                    <a:pt x="146" y="6296"/>
                    <a:pt x="177" y="6303"/>
                    <a:pt x="208" y="6303"/>
                  </a:cubicBezTo>
                  <a:cubicBezTo>
                    <a:pt x="229" y="6303"/>
                    <a:pt x="251" y="6300"/>
                    <a:pt x="269" y="6293"/>
                  </a:cubicBezTo>
                  <a:cubicBezTo>
                    <a:pt x="329" y="6278"/>
                    <a:pt x="374" y="6249"/>
                    <a:pt x="404" y="6204"/>
                  </a:cubicBezTo>
                  <a:cubicBezTo>
                    <a:pt x="418" y="6159"/>
                    <a:pt x="3047" y="1962"/>
                    <a:pt x="6139" y="379"/>
                  </a:cubicBezTo>
                  <a:cubicBezTo>
                    <a:pt x="6243" y="334"/>
                    <a:pt x="6273" y="215"/>
                    <a:pt x="6228" y="110"/>
                  </a:cubicBezTo>
                  <a:cubicBezTo>
                    <a:pt x="6186" y="37"/>
                    <a:pt x="6115" y="1"/>
                    <a:pt x="6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4671175" y="3900725"/>
              <a:ext cx="41475" cy="28625"/>
            </a:xfrm>
            <a:custGeom>
              <a:avLst/>
              <a:gdLst/>
              <a:ahLst/>
              <a:cxnLst/>
              <a:rect l="l" t="t" r="r" b="b"/>
              <a:pathLst>
                <a:path w="1659" h="1145" extrusionOk="0">
                  <a:moveTo>
                    <a:pt x="1425" y="1"/>
                  </a:moveTo>
                  <a:cubicBezTo>
                    <a:pt x="1394" y="1"/>
                    <a:pt x="1361" y="8"/>
                    <a:pt x="1330" y="21"/>
                  </a:cubicBezTo>
                  <a:cubicBezTo>
                    <a:pt x="926" y="230"/>
                    <a:pt x="523" y="484"/>
                    <a:pt x="105" y="783"/>
                  </a:cubicBezTo>
                  <a:cubicBezTo>
                    <a:pt x="15" y="842"/>
                    <a:pt x="0" y="977"/>
                    <a:pt x="60" y="1066"/>
                  </a:cubicBezTo>
                  <a:cubicBezTo>
                    <a:pt x="97" y="1116"/>
                    <a:pt x="165" y="1145"/>
                    <a:pt x="230" y="1145"/>
                  </a:cubicBezTo>
                  <a:cubicBezTo>
                    <a:pt x="243" y="1145"/>
                    <a:pt x="256" y="1144"/>
                    <a:pt x="269" y="1141"/>
                  </a:cubicBezTo>
                  <a:cubicBezTo>
                    <a:pt x="299" y="1126"/>
                    <a:pt x="314" y="1126"/>
                    <a:pt x="344" y="1111"/>
                  </a:cubicBezTo>
                  <a:cubicBezTo>
                    <a:pt x="732" y="813"/>
                    <a:pt x="1135" y="574"/>
                    <a:pt x="1509" y="379"/>
                  </a:cubicBezTo>
                  <a:cubicBezTo>
                    <a:pt x="1613" y="320"/>
                    <a:pt x="1658" y="200"/>
                    <a:pt x="1598" y="111"/>
                  </a:cubicBezTo>
                  <a:cubicBezTo>
                    <a:pt x="1567" y="37"/>
                    <a:pt x="1499" y="1"/>
                    <a:pt x="1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4555425" y="3948225"/>
              <a:ext cx="92625" cy="110000"/>
            </a:xfrm>
            <a:custGeom>
              <a:avLst/>
              <a:gdLst/>
              <a:ahLst/>
              <a:cxnLst/>
              <a:rect l="l" t="t" r="r" b="b"/>
              <a:pathLst>
                <a:path w="3705" h="4400" extrusionOk="0">
                  <a:moveTo>
                    <a:pt x="3481" y="1"/>
                  </a:moveTo>
                  <a:cubicBezTo>
                    <a:pt x="3431" y="1"/>
                    <a:pt x="3382" y="20"/>
                    <a:pt x="3346" y="63"/>
                  </a:cubicBezTo>
                  <a:cubicBezTo>
                    <a:pt x="1434" y="1885"/>
                    <a:pt x="75" y="4065"/>
                    <a:pt x="60" y="4095"/>
                  </a:cubicBezTo>
                  <a:cubicBezTo>
                    <a:pt x="1" y="4185"/>
                    <a:pt x="30" y="4319"/>
                    <a:pt x="120" y="4364"/>
                  </a:cubicBezTo>
                  <a:cubicBezTo>
                    <a:pt x="164" y="4386"/>
                    <a:pt x="200" y="4400"/>
                    <a:pt x="239" y="4400"/>
                  </a:cubicBezTo>
                  <a:cubicBezTo>
                    <a:pt x="253" y="4400"/>
                    <a:pt x="268" y="4398"/>
                    <a:pt x="284" y="4394"/>
                  </a:cubicBezTo>
                  <a:cubicBezTo>
                    <a:pt x="329" y="4379"/>
                    <a:pt x="374" y="4349"/>
                    <a:pt x="404" y="4304"/>
                  </a:cubicBezTo>
                  <a:cubicBezTo>
                    <a:pt x="419" y="4289"/>
                    <a:pt x="1748" y="2139"/>
                    <a:pt x="3615" y="346"/>
                  </a:cubicBezTo>
                  <a:cubicBezTo>
                    <a:pt x="3704" y="272"/>
                    <a:pt x="3704" y="137"/>
                    <a:pt x="3630" y="63"/>
                  </a:cubicBezTo>
                  <a:cubicBezTo>
                    <a:pt x="3591" y="24"/>
                    <a:pt x="3535" y="1"/>
                    <a:pt x="3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424000" y="4161275"/>
              <a:ext cx="80675" cy="45500"/>
            </a:xfrm>
            <a:custGeom>
              <a:avLst/>
              <a:gdLst/>
              <a:ahLst/>
              <a:cxnLst/>
              <a:rect l="l" t="t" r="r" b="b"/>
              <a:pathLst>
                <a:path w="3227" h="1820" extrusionOk="0">
                  <a:moveTo>
                    <a:pt x="2998" y="1"/>
                  </a:moveTo>
                  <a:cubicBezTo>
                    <a:pt x="2980" y="1"/>
                    <a:pt x="2961" y="3"/>
                    <a:pt x="2943" y="9"/>
                  </a:cubicBezTo>
                  <a:cubicBezTo>
                    <a:pt x="1613" y="442"/>
                    <a:pt x="165" y="1413"/>
                    <a:pt x="105" y="1457"/>
                  </a:cubicBezTo>
                  <a:cubicBezTo>
                    <a:pt x="15" y="1517"/>
                    <a:pt x="0" y="1637"/>
                    <a:pt x="60" y="1726"/>
                  </a:cubicBezTo>
                  <a:cubicBezTo>
                    <a:pt x="98" y="1788"/>
                    <a:pt x="166" y="1820"/>
                    <a:pt x="231" y="1820"/>
                  </a:cubicBezTo>
                  <a:cubicBezTo>
                    <a:pt x="244" y="1820"/>
                    <a:pt x="257" y="1818"/>
                    <a:pt x="269" y="1816"/>
                  </a:cubicBezTo>
                  <a:cubicBezTo>
                    <a:pt x="299" y="1816"/>
                    <a:pt x="314" y="1801"/>
                    <a:pt x="329" y="1786"/>
                  </a:cubicBezTo>
                  <a:cubicBezTo>
                    <a:pt x="344" y="1771"/>
                    <a:pt x="1778" y="800"/>
                    <a:pt x="3062" y="397"/>
                  </a:cubicBezTo>
                  <a:cubicBezTo>
                    <a:pt x="3182" y="352"/>
                    <a:pt x="3226" y="248"/>
                    <a:pt x="3197" y="143"/>
                  </a:cubicBezTo>
                  <a:cubicBezTo>
                    <a:pt x="3172" y="57"/>
                    <a:pt x="3086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4442300" y="4179175"/>
              <a:ext cx="80675" cy="45525"/>
            </a:xfrm>
            <a:custGeom>
              <a:avLst/>
              <a:gdLst/>
              <a:ahLst/>
              <a:cxnLst/>
              <a:rect l="l" t="t" r="r" b="b"/>
              <a:pathLst>
                <a:path w="3227" h="1821" extrusionOk="0">
                  <a:moveTo>
                    <a:pt x="3006" y="1"/>
                  </a:moveTo>
                  <a:cubicBezTo>
                    <a:pt x="2985" y="1"/>
                    <a:pt x="2963" y="4"/>
                    <a:pt x="2942" y="10"/>
                  </a:cubicBezTo>
                  <a:cubicBezTo>
                    <a:pt x="1613" y="428"/>
                    <a:pt x="165" y="1413"/>
                    <a:pt x="105" y="1458"/>
                  </a:cubicBezTo>
                  <a:cubicBezTo>
                    <a:pt x="15" y="1518"/>
                    <a:pt x="0" y="1637"/>
                    <a:pt x="60" y="1727"/>
                  </a:cubicBezTo>
                  <a:cubicBezTo>
                    <a:pt x="97" y="1789"/>
                    <a:pt x="166" y="1820"/>
                    <a:pt x="231" y="1820"/>
                  </a:cubicBezTo>
                  <a:cubicBezTo>
                    <a:pt x="244" y="1820"/>
                    <a:pt x="257" y="1819"/>
                    <a:pt x="269" y="1817"/>
                  </a:cubicBezTo>
                  <a:cubicBezTo>
                    <a:pt x="299" y="1817"/>
                    <a:pt x="314" y="1802"/>
                    <a:pt x="329" y="1787"/>
                  </a:cubicBezTo>
                  <a:cubicBezTo>
                    <a:pt x="344" y="1772"/>
                    <a:pt x="1778" y="801"/>
                    <a:pt x="3062" y="398"/>
                  </a:cubicBezTo>
                  <a:cubicBezTo>
                    <a:pt x="3181" y="353"/>
                    <a:pt x="3226" y="249"/>
                    <a:pt x="3196" y="144"/>
                  </a:cubicBezTo>
                  <a:cubicBezTo>
                    <a:pt x="3172" y="48"/>
                    <a:pt x="3091" y="1"/>
                    <a:pt x="3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4456850" y="4197875"/>
              <a:ext cx="80675" cy="45675"/>
            </a:xfrm>
            <a:custGeom>
              <a:avLst/>
              <a:gdLst/>
              <a:ahLst/>
              <a:cxnLst/>
              <a:rect l="l" t="t" r="r" b="b"/>
              <a:pathLst>
                <a:path w="3227" h="1827" extrusionOk="0">
                  <a:moveTo>
                    <a:pt x="2998" y="1"/>
                  </a:moveTo>
                  <a:cubicBezTo>
                    <a:pt x="2980" y="1"/>
                    <a:pt x="2961" y="3"/>
                    <a:pt x="2943" y="8"/>
                  </a:cubicBezTo>
                  <a:cubicBezTo>
                    <a:pt x="1614" y="441"/>
                    <a:pt x="165" y="1412"/>
                    <a:pt x="105" y="1457"/>
                  </a:cubicBezTo>
                  <a:cubicBezTo>
                    <a:pt x="16" y="1517"/>
                    <a:pt x="1" y="1651"/>
                    <a:pt x="61" y="1741"/>
                  </a:cubicBezTo>
                  <a:cubicBezTo>
                    <a:pt x="94" y="1796"/>
                    <a:pt x="152" y="1827"/>
                    <a:pt x="210" y="1827"/>
                  </a:cubicBezTo>
                  <a:cubicBezTo>
                    <a:pt x="230" y="1827"/>
                    <a:pt x="250" y="1823"/>
                    <a:pt x="270" y="1815"/>
                  </a:cubicBezTo>
                  <a:cubicBezTo>
                    <a:pt x="285" y="1815"/>
                    <a:pt x="314" y="1800"/>
                    <a:pt x="329" y="1786"/>
                  </a:cubicBezTo>
                  <a:cubicBezTo>
                    <a:pt x="344" y="1786"/>
                    <a:pt x="1778" y="815"/>
                    <a:pt x="3062" y="397"/>
                  </a:cubicBezTo>
                  <a:cubicBezTo>
                    <a:pt x="3167" y="367"/>
                    <a:pt x="3227" y="247"/>
                    <a:pt x="3197" y="143"/>
                  </a:cubicBezTo>
                  <a:cubicBezTo>
                    <a:pt x="3172" y="56"/>
                    <a:pt x="3086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4156675" y="4150600"/>
              <a:ext cx="205375" cy="103250"/>
            </a:xfrm>
            <a:custGeom>
              <a:avLst/>
              <a:gdLst/>
              <a:ahLst/>
              <a:cxnLst/>
              <a:rect l="l" t="t" r="r" b="b"/>
              <a:pathLst>
                <a:path w="8215" h="4130" extrusionOk="0">
                  <a:moveTo>
                    <a:pt x="7981" y="0"/>
                  </a:moveTo>
                  <a:cubicBezTo>
                    <a:pt x="7969" y="0"/>
                    <a:pt x="7958" y="1"/>
                    <a:pt x="7945" y="3"/>
                  </a:cubicBezTo>
                  <a:cubicBezTo>
                    <a:pt x="3331" y="988"/>
                    <a:pt x="120" y="3751"/>
                    <a:pt x="90" y="3781"/>
                  </a:cubicBezTo>
                  <a:cubicBezTo>
                    <a:pt x="0" y="3856"/>
                    <a:pt x="0" y="3975"/>
                    <a:pt x="75" y="4065"/>
                  </a:cubicBezTo>
                  <a:cubicBezTo>
                    <a:pt x="109" y="4110"/>
                    <a:pt x="161" y="4130"/>
                    <a:pt x="216" y="4130"/>
                  </a:cubicBezTo>
                  <a:cubicBezTo>
                    <a:pt x="234" y="4130"/>
                    <a:pt x="251" y="4128"/>
                    <a:pt x="269" y="4125"/>
                  </a:cubicBezTo>
                  <a:cubicBezTo>
                    <a:pt x="299" y="4125"/>
                    <a:pt x="329" y="4110"/>
                    <a:pt x="359" y="4080"/>
                  </a:cubicBezTo>
                  <a:cubicBezTo>
                    <a:pt x="388" y="4050"/>
                    <a:pt x="3510" y="1347"/>
                    <a:pt x="8035" y="391"/>
                  </a:cubicBezTo>
                  <a:cubicBezTo>
                    <a:pt x="8140" y="376"/>
                    <a:pt x="8214" y="271"/>
                    <a:pt x="8184" y="167"/>
                  </a:cubicBezTo>
                  <a:cubicBezTo>
                    <a:pt x="8171" y="59"/>
                    <a:pt x="8085" y="0"/>
                    <a:pt x="7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4135750" y="4140000"/>
              <a:ext cx="165800" cy="89175"/>
            </a:xfrm>
            <a:custGeom>
              <a:avLst/>
              <a:gdLst/>
              <a:ahLst/>
              <a:cxnLst/>
              <a:rect l="l" t="t" r="r" b="b"/>
              <a:pathLst>
                <a:path w="6632" h="3567" extrusionOk="0">
                  <a:moveTo>
                    <a:pt x="6404" y="1"/>
                  </a:moveTo>
                  <a:cubicBezTo>
                    <a:pt x="6385" y="1"/>
                    <a:pt x="6366" y="3"/>
                    <a:pt x="6348" y="8"/>
                  </a:cubicBezTo>
                  <a:cubicBezTo>
                    <a:pt x="2973" y="1054"/>
                    <a:pt x="135" y="3190"/>
                    <a:pt x="120" y="3204"/>
                  </a:cubicBezTo>
                  <a:cubicBezTo>
                    <a:pt x="31" y="3279"/>
                    <a:pt x="1" y="3399"/>
                    <a:pt x="75" y="3488"/>
                  </a:cubicBezTo>
                  <a:cubicBezTo>
                    <a:pt x="113" y="3538"/>
                    <a:pt x="180" y="3567"/>
                    <a:pt x="245" y="3567"/>
                  </a:cubicBezTo>
                  <a:cubicBezTo>
                    <a:pt x="258" y="3567"/>
                    <a:pt x="272" y="3565"/>
                    <a:pt x="284" y="3563"/>
                  </a:cubicBezTo>
                  <a:cubicBezTo>
                    <a:pt x="314" y="3548"/>
                    <a:pt x="329" y="3548"/>
                    <a:pt x="359" y="3518"/>
                  </a:cubicBezTo>
                  <a:cubicBezTo>
                    <a:pt x="389" y="3503"/>
                    <a:pt x="3167" y="1412"/>
                    <a:pt x="6468" y="397"/>
                  </a:cubicBezTo>
                  <a:cubicBezTo>
                    <a:pt x="6572" y="367"/>
                    <a:pt x="6632" y="247"/>
                    <a:pt x="6602" y="143"/>
                  </a:cubicBezTo>
                  <a:cubicBezTo>
                    <a:pt x="6577" y="56"/>
                    <a:pt x="6492" y="1"/>
                    <a:pt x="6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4728675" y="4063650"/>
              <a:ext cx="345025" cy="230775"/>
            </a:xfrm>
            <a:custGeom>
              <a:avLst/>
              <a:gdLst/>
              <a:ahLst/>
              <a:cxnLst/>
              <a:rect l="l" t="t" r="r" b="b"/>
              <a:pathLst>
                <a:path w="13801" h="9231" fill="none" extrusionOk="0">
                  <a:moveTo>
                    <a:pt x="0" y="9231"/>
                  </a:moveTo>
                  <a:cubicBezTo>
                    <a:pt x="6273" y="1972"/>
                    <a:pt x="13800" y="1"/>
                    <a:pt x="13800" y="1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4726800" y="3976650"/>
              <a:ext cx="315150" cy="320025"/>
            </a:xfrm>
            <a:custGeom>
              <a:avLst/>
              <a:gdLst/>
              <a:ahLst/>
              <a:cxnLst/>
              <a:rect l="l" t="t" r="r" b="b"/>
              <a:pathLst>
                <a:path w="12606" h="12801" fill="none" extrusionOk="0">
                  <a:moveTo>
                    <a:pt x="12606" y="1"/>
                  </a:moveTo>
                  <a:cubicBezTo>
                    <a:pt x="12606" y="1"/>
                    <a:pt x="792" y="3242"/>
                    <a:pt x="1" y="12800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4459850" y="4103600"/>
              <a:ext cx="613100" cy="195675"/>
            </a:xfrm>
            <a:custGeom>
              <a:avLst/>
              <a:gdLst/>
              <a:ahLst/>
              <a:cxnLst/>
              <a:rect l="l" t="t" r="r" b="b"/>
              <a:pathLst>
                <a:path w="24524" h="7827" fill="none" extrusionOk="0">
                  <a:moveTo>
                    <a:pt x="24523" y="1"/>
                  </a:moveTo>
                  <a:lnTo>
                    <a:pt x="10798" y="7827"/>
                  </a:lnTo>
                  <a:cubicBezTo>
                    <a:pt x="5302" y="3406"/>
                    <a:pt x="0" y="195"/>
                    <a:pt x="0" y="195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4072650" y="4283575"/>
              <a:ext cx="657175" cy="166925"/>
            </a:xfrm>
            <a:custGeom>
              <a:avLst/>
              <a:gdLst/>
              <a:ahLst/>
              <a:cxnLst/>
              <a:rect l="l" t="t" r="r" b="b"/>
              <a:pathLst>
                <a:path w="26287" h="6677" fill="none" extrusionOk="0">
                  <a:moveTo>
                    <a:pt x="26286" y="628"/>
                  </a:moveTo>
                  <a:lnTo>
                    <a:pt x="11919" y="6676"/>
                  </a:lnTo>
                  <a:lnTo>
                    <a:pt x="1" y="747"/>
                  </a:lnTo>
                  <a:lnTo>
                    <a:pt x="1748" y="0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4370600" y="4450475"/>
              <a:ext cx="18325" cy="73200"/>
            </a:xfrm>
            <a:custGeom>
              <a:avLst/>
              <a:gdLst/>
              <a:ahLst/>
              <a:cxnLst/>
              <a:rect l="l" t="t" r="r" b="b"/>
              <a:pathLst>
                <a:path w="733" h="2928" fill="none" extrusionOk="0">
                  <a:moveTo>
                    <a:pt x="1" y="0"/>
                  </a:moveTo>
                  <a:lnTo>
                    <a:pt x="733" y="2928"/>
                  </a:lnTo>
                </a:path>
              </a:pathLst>
            </a:custGeom>
            <a:noFill/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4715600" y="4285450"/>
              <a:ext cx="93375" cy="66475"/>
            </a:xfrm>
            <a:custGeom>
              <a:avLst/>
              <a:gdLst/>
              <a:ahLst/>
              <a:cxnLst/>
              <a:rect l="l" t="t" r="r" b="b"/>
              <a:pathLst>
                <a:path w="3735" h="2659" fill="none" extrusionOk="0">
                  <a:moveTo>
                    <a:pt x="284" y="2658"/>
                  </a:moveTo>
                  <a:cubicBezTo>
                    <a:pt x="210" y="2524"/>
                    <a:pt x="1" y="2121"/>
                    <a:pt x="60" y="1583"/>
                  </a:cubicBezTo>
                  <a:cubicBezTo>
                    <a:pt x="105" y="1060"/>
                    <a:pt x="374" y="717"/>
                    <a:pt x="479" y="597"/>
                  </a:cubicBezTo>
                  <a:cubicBezTo>
                    <a:pt x="688" y="463"/>
                    <a:pt x="1509" y="0"/>
                    <a:pt x="2540" y="209"/>
                  </a:cubicBezTo>
                  <a:cubicBezTo>
                    <a:pt x="3122" y="329"/>
                    <a:pt x="3525" y="627"/>
                    <a:pt x="3734" y="807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4375100" y="4366825"/>
              <a:ext cx="242700" cy="101975"/>
            </a:xfrm>
            <a:custGeom>
              <a:avLst/>
              <a:gdLst/>
              <a:ahLst/>
              <a:cxnLst/>
              <a:rect l="l" t="t" r="r" b="b"/>
              <a:pathLst>
                <a:path w="9708" h="4079" fill="none" extrusionOk="0">
                  <a:moveTo>
                    <a:pt x="0" y="4078"/>
                  </a:moveTo>
                  <a:lnTo>
                    <a:pt x="9708" y="1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4628225" y="4342575"/>
              <a:ext cx="89275" cy="42950"/>
            </a:xfrm>
            <a:custGeom>
              <a:avLst/>
              <a:gdLst/>
              <a:ahLst/>
              <a:cxnLst/>
              <a:rect l="l" t="t" r="r" b="b"/>
              <a:pathLst>
                <a:path w="3571" h="1718" fill="none" extrusionOk="0">
                  <a:moveTo>
                    <a:pt x="3570" y="0"/>
                  </a:moveTo>
                  <a:lnTo>
                    <a:pt x="1" y="1718"/>
                  </a:lnTo>
                </a:path>
              </a:pathLst>
            </a:custGeom>
            <a:noFill/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4380700" y="4440025"/>
              <a:ext cx="129950" cy="50800"/>
            </a:xfrm>
            <a:custGeom>
              <a:avLst/>
              <a:gdLst/>
              <a:ahLst/>
              <a:cxnLst/>
              <a:rect l="l" t="t" r="r" b="b"/>
              <a:pathLst>
                <a:path w="5198" h="2032" fill="none" extrusionOk="0">
                  <a:moveTo>
                    <a:pt x="0" y="2031"/>
                  </a:moveTo>
                  <a:lnTo>
                    <a:pt x="5197" y="0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4789150" y="4205175"/>
              <a:ext cx="148275" cy="88500"/>
            </a:xfrm>
            <a:custGeom>
              <a:avLst/>
              <a:gdLst/>
              <a:ahLst/>
              <a:cxnLst/>
              <a:rect l="l" t="t" r="r" b="b"/>
              <a:pathLst>
                <a:path w="5931" h="3540" fill="none" extrusionOk="0">
                  <a:moveTo>
                    <a:pt x="1" y="3540"/>
                  </a:moveTo>
                  <a:lnTo>
                    <a:pt x="5930" y="0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5037825" y="4127125"/>
              <a:ext cx="51175" cy="28400"/>
            </a:xfrm>
            <a:custGeom>
              <a:avLst/>
              <a:gdLst/>
              <a:ahLst/>
              <a:cxnLst/>
              <a:rect l="l" t="t" r="r" b="b"/>
              <a:pathLst>
                <a:path w="2047" h="1136" fill="none" extrusionOk="0">
                  <a:moveTo>
                    <a:pt x="1" y="1136"/>
                  </a:moveTo>
                  <a:lnTo>
                    <a:pt x="2047" y="1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4070800" y="4320525"/>
              <a:ext cx="161675" cy="80675"/>
            </a:xfrm>
            <a:custGeom>
              <a:avLst/>
              <a:gdLst/>
              <a:ahLst/>
              <a:cxnLst/>
              <a:rect l="l" t="t" r="r" b="b"/>
              <a:pathLst>
                <a:path w="6467" h="3227" fill="none" extrusionOk="0">
                  <a:moveTo>
                    <a:pt x="0" y="1"/>
                  </a:moveTo>
                  <a:lnTo>
                    <a:pt x="6467" y="3227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293700" y="4441875"/>
              <a:ext cx="84025" cy="36625"/>
            </a:xfrm>
            <a:custGeom>
              <a:avLst/>
              <a:gdLst/>
              <a:ahLst/>
              <a:cxnLst/>
              <a:rect l="l" t="t" r="r" b="b"/>
              <a:pathLst>
                <a:path w="3361" h="1465" fill="none" extrusionOk="0">
                  <a:moveTo>
                    <a:pt x="3361" y="1464"/>
                  </a:moveTo>
                  <a:lnTo>
                    <a:pt x="0" y="1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4068925" y="4344425"/>
              <a:ext cx="54525" cy="28400"/>
            </a:xfrm>
            <a:custGeom>
              <a:avLst/>
              <a:gdLst/>
              <a:ahLst/>
              <a:cxnLst/>
              <a:rect l="l" t="t" r="r" b="b"/>
              <a:pathLst>
                <a:path w="2181" h="1136" fill="none" extrusionOk="0">
                  <a:moveTo>
                    <a:pt x="0" y="1"/>
                  </a:moveTo>
                  <a:lnTo>
                    <a:pt x="2181" y="1136"/>
                  </a:ln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4023375" y="4230175"/>
              <a:ext cx="705325" cy="178125"/>
            </a:xfrm>
            <a:custGeom>
              <a:avLst/>
              <a:gdLst/>
              <a:ahLst/>
              <a:cxnLst/>
              <a:rect l="l" t="t" r="r" b="b"/>
              <a:pathLst>
                <a:path w="28213" h="7125" fill="none" extrusionOk="0">
                  <a:moveTo>
                    <a:pt x="0" y="1"/>
                  </a:moveTo>
                  <a:lnTo>
                    <a:pt x="12590" y="7125"/>
                  </a:lnTo>
                  <a:cubicBezTo>
                    <a:pt x="14009" y="6019"/>
                    <a:pt x="16369" y="4436"/>
                    <a:pt x="19670" y="3436"/>
                  </a:cubicBezTo>
                  <a:cubicBezTo>
                    <a:pt x="23269" y="2331"/>
                    <a:pt x="26360" y="2390"/>
                    <a:pt x="28212" y="2570"/>
                  </a:cubicBezTo>
                </a:path>
              </a:pathLst>
            </a:custGeom>
            <a:noFill/>
            <a:ln w="142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4"/>
          <p:cNvSpPr/>
          <p:nvPr/>
        </p:nvSpPr>
        <p:spPr>
          <a:xfrm rot="-354293">
            <a:off x="6454042" y="1647770"/>
            <a:ext cx="231563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0</a:t>
            </a:r>
          </a:p>
        </p:txBody>
      </p:sp>
      <p:grpSp>
        <p:nvGrpSpPr>
          <p:cNvPr id="392" name="Google Shape;392;p34"/>
          <p:cNvGrpSpPr/>
          <p:nvPr/>
        </p:nvGrpSpPr>
        <p:grpSpPr>
          <a:xfrm>
            <a:off x="7792175" y="2501724"/>
            <a:ext cx="968954" cy="520897"/>
            <a:chOff x="7792175" y="3156049"/>
            <a:chExt cx="968954" cy="520897"/>
          </a:xfrm>
        </p:grpSpPr>
        <p:sp>
          <p:nvSpPr>
            <p:cNvPr id="393" name="Google Shape;393;p34"/>
            <p:cNvSpPr/>
            <p:nvPr/>
          </p:nvSpPr>
          <p:spPr>
            <a:xfrm rot="10800000" flipH="1">
              <a:off x="7792175" y="3156049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8532875" y="34486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4"/>
          <p:cNvGrpSpPr/>
          <p:nvPr/>
        </p:nvGrpSpPr>
        <p:grpSpPr>
          <a:xfrm>
            <a:off x="-488818" y="3134160"/>
            <a:ext cx="3311497" cy="2203701"/>
            <a:chOff x="-488818" y="3134160"/>
            <a:chExt cx="3311497" cy="2203701"/>
          </a:xfrm>
        </p:grpSpPr>
        <p:sp>
          <p:nvSpPr>
            <p:cNvPr id="396" name="Google Shape;396;p34"/>
            <p:cNvSpPr/>
            <p:nvPr/>
          </p:nvSpPr>
          <p:spPr>
            <a:xfrm rot="-10081977">
              <a:off x="-355255" y="3432317"/>
              <a:ext cx="3044370" cy="1607386"/>
            </a:xfrm>
            <a:custGeom>
              <a:avLst/>
              <a:gdLst/>
              <a:ahLst/>
              <a:cxnLst/>
              <a:rect l="l" t="t" r="r" b="b"/>
              <a:pathLst>
                <a:path w="35785" h="18894" fill="none" extrusionOk="0">
                  <a:moveTo>
                    <a:pt x="0" y="1434"/>
                  </a:moveTo>
                  <a:cubicBezTo>
                    <a:pt x="2465" y="1"/>
                    <a:pt x="5661" y="882"/>
                    <a:pt x="8110" y="2360"/>
                  </a:cubicBezTo>
                  <a:cubicBezTo>
                    <a:pt x="10544" y="3854"/>
                    <a:pt x="12650" y="5915"/>
                    <a:pt x="15294" y="7005"/>
                  </a:cubicBezTo>
                  <a:cubicBezTo>
                    <a:pt x="17922" y="8095"/>
                    <a:pt x="21477" y="7886"/>
                    <a:pt x="23030" y="5482"/>
                  </a:cubicBezTo>
                  <a:cubicBezTo>
                    <a:pt x="23672" y="4526"/>
                    <a:pt x="23762" y="3003"/>
                    <a:pt x="22776" y="2420"/>
                  </a:cubicBezTo>
                  <a:cubicBezTo>
                    <a:pt x="21641" y="1733"/>
                    <a:pt x="20103" y="3107"/>
                    <a:pt x="20282" y="4421"/>
                  </a:cubicBezTo>
                  <a:cubicBezTo>
                    <a:pt x="20461" y="5736"/>
                    <a:pt x="21746" y="6662"/>
                    <a:pt x="23030" y="6990"/>
                  </a:cubicBezTo>
                  <a:cubicBezTo>
                    <a:pt x="24314" y="7319"/>
                    <a:pt x="25674" y="7214"/>
                    <a:pt x="26988" y="7378"/>
                  </a:cubicBezTo>
                  <a:cubicBezTo>
                    <a:pt x="29616" y="7722"/>
                    <a:pt x="32081" y="9186"/>
                    <a:pt x="33634" y="11336"/>
                  </a:cubicBezTo>
                  <a:cubicBezTo>
                    <a:pt x="35172" y="13487"/>
                    <a:pt x="35784" y="16295"/>
                    <a:pt x="35277" y="1889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633875" y="412576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98" name="Google Shape;398;p34"/>
          <p:cNvSpPr/>
          <p:nvPr/>
        </p:nvSpPr>
        <p:spPr>
          <a:xfrm rot="663521">
            <a:off x="3852624" y="4019087"/>
            <a:ext cx="490774" cy="2691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2946725" y="2062032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internship project focuses on leveraging machine learning classification techniques to develop an effective fraud detection system for </a:t>
            </a:r>
            <a:r>
              <a:rPr lang="en-US" dirty="0" err="1"/>
              <a:t>Fastag</a:t>
            </a:r>
            <a:r>
              <a:rPr lang="en-US" dirty="0"/>
              <a:t> transactions. The dataset comprises key features such as transaction details, vehicle information, geographical location, and transaction amounts. The goal is to create a robust model that can accurately identify instances of fraudulent activity, ensuring the integrity and security of </a:t>
            </a:r>
            <a:r>
              <a:rPr lang="en-US" dirty="0" err="1"/>
              <a:t>Fastag</a:t>
            </a:r>
            <a:r>
              <a:rPr lang="en-US" dirty="0"/>
              <a:t> transactions.</a:t>
            </a: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3893722" cy="1438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Problem </a:t>
            </a:r>
            <a:br>
              <a:rPr lang="e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</a:br>
            <a:r>
              <a:rPr lang="e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Statement!!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280075" y="1533475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33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2"/>
          </p:nvPr>
        </p:nvSpPr>
        <p:spPr>
          <a:xfrm>
            <a:off x="2400720" y="2269427"/>
            <a:ext cx="60919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4"/>
          </p:nvPr>
        </p:nvSpPr>
        <p:spPr>
          <a:xfrm>
            <a:off x="4272100" y="2240745"/>
            <a:ext cx="731898" cy="504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3"/>
          </p:nvPr>
        </p:nvSpPr>
        <p:spPr>
          <a:xfrm>
            <a:off x="6098647" y="2269427"/>
            <a:ext cx="82308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7"/>
          </p:nvPr>
        </p:nvSpPr>
        <p:spPr>
          <a:xfrm>
            <a:off x="2618288" y="4014796"/>
            <a:ext cx="1951098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Real-time Fraud Detection</a:t>
            </a:r>
          </a:p>
        </p:txBody>
      </p:sp>
      <p:sp>
        <p:nvSpPr>
          <p:cNvPr id="246" name="Google Shape;246;p29"/>
          <p:cNvSpPr txBox="1">
            <a:spLocks noGrp="1"/>
          </p:cNvSpPr>
          <p:nvPr>
            <p:ph type="title" idx="5"/>
          </p:nvPr>
        </p:nvSpPr>
        <p:spPr>
          <a:xfrm>
            <a:off x="3219909" y="3412146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8"/>
          </p:nvPr>
        </p:nvSpPr>
        <p:spPr>
          <a:xfrm>
            <a:off x="5462999" y="1411854"/>
            <a:ext cx="1951098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Model Development</a:t>
            </a:r>
            <a:endParaRPr sz="1600" dirty="0"/>
          </a:p>
        </p:txBody>
      </p:sp>
      <p:sp>
        <p:nvSpPr>
          <p:cNvPr id="248" name="Google Shape;248;p29"/>
          <p:cNvSpPr/>
          <p:nvPr/>
        </p:nvSpPr>
        <p:spPr>
          <a:xfrm rot="-1084991">
            <a:off x="7652135" y="4274656"/>
            <a:ext cx="448867" cy="2769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+8</a:t>
            </a:r>
          </a:p>
        </p:txBody>
      </p:sp>
      <p:sp>
        <p:nvSpPr>
          <p:cNvPr id="249" name="Google Shape;249;p29"/>
          <p:cNvSpPr/>
          <p:nvPr/>
        </p:nvSpPr>
        <p:spPr>
          <a:xfrm rot="10800000" flipH="1">
            <a:off x="7440450" y="8069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8316650" y="3786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4553CF-B5E2-5932-0A21-379597492FF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511900" y="1431358"/>
            <a:ext cx="1951099" cy="447600"/>
          </a:xfrm>
        </p:spPr>
        <p:txBody>
          <a:bodyPr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/>
              <a:t>Engineering</a:t>
            </a:r>
          </a:p>
        </p:txBody>
      </p:sp>
      <p:sp>
        <p:nvSpPr>
          <p:cNvPr id="6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1727912" y="1434976"/>
            <a:ext cx="2023055" cy="500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Exploration</a:t>
            </a:r>
            <a:endParaRPr sz="1600" dirty="0"/>
          </a:p>
        </p:txBody>
      </p:sp>
      <p:grpSp>
        <p:nvGrpSpPr>
          <p:cNvPr id="7" name="Google Shape;7058;p52">
            <a:extLst>
              <a:ext uri="{FF2B5EF4-FFF2-40B4-BE49-F238E27FC236}">
                <a16:creationId xmlns:a16="http://schemas.microsoft.com/office/drawing/2014/main" id="{593B8B1D-7F7C-0F69-5EE5-511FF2FE7D8C}"/>
              </a:ext>
            </a:extLst>
          </p:cNvPr>
          <p:cNvGrpSpPr/>
          <p:nvPr/>
        </p:nvGrpSpPr>
        <p:grpSpPr>
          <a:xfrm>
            <a:off x="2273324" y="2103243"/>
            <a:ext cx="4597351" cy="1922690"/>
            <a:chOff x="634175" y="2986275"/>
            <a:chExt cx="3147949" cy="1458344"/>
          </a:xfrm>
        </p:grpSpPr>
        <p:cxnSp>
          <p:nvCxnSpPr>
            <p:cNvPr id="8" name="Google Shape;7059;p52">
              <a:extLst>
                <a:ext uri="{FF2B5EF4-FFF2-40B4-BE49-F238E27FC236}">
                  <a16:creationId xmlns:a16="http://schemas.microsoft.com/office/drawing/2014/main" id="{4EEC56B0-C7A0-B7D3-3EBD-3DC5D55D2333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7062;p52">
              <a:extLst>
                <a:ext uri="{FF2B5EF4-FFF2-40B4-BE49-F238E27FC236}">
                  <a16:creationId xmlns:a16="http://schemas.microsoft.com/office/drawing/2014/main" id="{F6A5845C-DF1B-85BC-767B-4B0A169F6A1D}"/>
                </a:ext>
              </a:extLst>
            </p:cNvPr>
            <p:cNvCxnSpPr>
              <a:stCxn id="16" idx="0"/>
              <a:endCxn id="13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7064;p52">
              <a:extLst>
                <a:ext uri="{FF2B5EF4-FFF2-40B4-BE49-F238E27FC236}">
                  <a16:creationId xmlns:a16="http://schemas.microsoft.com/office/drawing/2014/main" id="{C21A48EB-3A10-11D6-B477-DBB5A72C59A3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7066;p52">
              <a:extLst>
                <a:ext uri="{FF2B5EF4-FFF2-40B4-BE49-F238E27FC236}">
                  <a16:creationId xmlns:a16="http://schemas.microsoft.com/office/drawing/2014/main" id="{4AEDF23C-F7AD-028E-43E0-3AAE44F6E67D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7067;p52">
              <a:extLst>
                <a:ext uri="{FF2B5EF4-FFF2-40B4-BE49-F238E27FC236}">
                  <a16:creationId xmlns:a16="http://schemas.microsoft.com/office/drawing/2014/main" id="{6FF2BF71-AA28-D342-6144-ECEF71E9B882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063;p52">
              <a:extLst>
                <a:ext uri="{FF2B5EF4-FFF2-40B4-BE49-F238E27FC236}">
                  <a16:creationId xmlns:a16="http://schemas.microsoft.com/office/drawing/2014/main" id="{8FFE38A1-A6BB-F7FB-5D88-7AEBD4531016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060;p52">
              <a:extLst>
                <a:ext uri="{FF2B5EF4-FFF2-40B4-BE49-F238E27FC236}">
                  <a16:creationId xmlns:a16="http://schemas.microsoft.com/office/drawing/2014/main" id="{A014FE59-6E4C-2E21-C2B6-1E789D075D23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065;p52">
              <a:extLst>
                <a:ext uri="{FF2B5EF4-FFF2-40B4-BE49-F238E27FC236}">
                  <a16:creationId xmlns:a16="http://schemas.microsoft.com/office/drawing/2014/main" id="{520DA49A-BB9B-D901-F25B-775B4B09A9F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061;p52">
              <a:extLst>
                <a:ext uri="{FF2B5EF4-FFF2-40B4-BE49-F238E27FC236}">
                  <a16:creationId xmlns:a16="http://schemas.microsoft.com/office/drawing/2014/main" id="{D7304E7B-9153-017E-2151-E7DEA95796BF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246;p29">
            <a:extLst>
              <a:ext uri="{FF2B5EF4-FFF2-40B4-BE49-F238E27FC236}">
                <a16:creationId xmlns:a16="http://schemas.microsoft.com/office/drawing/2014/main" id="{92C11865-923C-7773-C03A-291FA10AD83A}"/>
              </a:ext>
            </a:extLst>
          </p:cNvPr>
          <p:cNvSpPr txBox="1">
            <a:spLocks/>
          </p:cNvSpPr>
          <p:nvPr/>
        </p:nvSpPr>
        <p:spPr>
          <a:xfrm>
            <a:off x="5221202" y="3424765"/>
            <a:ext cx="920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8" name="Google Shape;245;p29">
            <a:extLst>
              <a:ext uri="{FF2B5EF4-FFF2-40B4-BE49-F238E27FC236}">
                <a16:creationId xmlns:a16="http://schemas.microsoft.com/office/drawing/2014/main" id="{148A63C9-B0D0-2968-59D1-32621EAF3F01}"/>
              </a:ext>
            </a:extLst>
          </p:cNvPr>
          <p:cNvSpPr txBox="1">
            <a:spLocks/>
          </p:cNvSpPr>
          <p:nvPr/>
        </p:nvSpPr>
        <p:spPr>
          <a:xfrm>
            <a:off x="4737781" y="4051167"/>
            <a:ext cx="1666392" cy="635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-US" sz="1600" dirty="0"/>
              <a:t>Explanatory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2206216" y="0"/>
            <a:ext cx="4731568" cy="824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1. Data Exploration</a:t>
            </a:r>
          </a:p>
        </p:txBody>
      </p: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1084991">
            <a:off x="8373095" y="4482353"/>
            <a:ext cx="354687" cy="269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-5</a:t>
            </a:r>
          </a:p>
        </p:txBody>
      </p:sp>
      <p:sp>
        <p:nvSpPr>
          <p:cNvPr id="280" name="Google Shape;280;p30"/>
          <p:cNvSpPr/>
          <p:nvPr/>
        </p:nvSpPr>
        <p:spPr>
          <a:xfrm rot="-431286">
            <a:off x="222177" y="4641625"/>
            <a:ext cx="40825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-4</a:t>
            </a:r>
          </a:p>
        </p:txBody>
      </p:sp>
      <p:sp>
        <p:nvSpPr>
          <p:cNvPr id="281" name="Google Shape;281;p30"/>
          <p:cNvSpPr/>
          <p:nvPr/>
        </p:nvSpPr>
        <p:spPr>
          <a:xfrm rot="797114">
            <a:off x="8479993" y="210122"/>
            <a:ext cx="417763" cy="2661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7376C-AB34-5270-15E1-632149E1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7" y="1378498"/>
            <a:ext cx="3728769" cy="46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0DB84-1A96-E74D-5FAA-3CFFAB169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3" y="3257636"/>
            <a:ext cx="2323307" cy="362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CA179-C1B4-E398-399D-50D2A5A06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357" y="2094834"/>
            <a:ext cx="3210373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3BFF3-04E6-CFEB-3126-788E69E4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357" y="4034239"/>
            <a:ext cx="2715004" cy="419158"/>
          </a:xfrm>
          <a:prstGeom prst="rect">
            <a:avLst/>
          </a:prstGeom>
        </p:spPr>
      </p:pic>
      <p:sp>
        <p:nvSpPr>
          <p:cNvPr id="12" name="Google Shape;287;p31">
            <a:extLst>
              <a:ext uri="{FF2B5EF4-FFF2-40B4-BE49-F238E27FC236}">
                <a16:creationId xmlns:a16="http://schemas.microsoft.com/office/drawing/2014/main" id="{E7C6A283-EA8B-D009-85E4-4CF905A2827E}"/>
              </a:ext>
            </a:extLst>
          </p:cNvPr>
          <p:cNvSpPr txBox="1">
            <a:spLocks/>
          </p:cNvSpPr>
          <p:nvPr/>
        </p:nvSpPr>
        <p:spPr>
          <a:xfrm>
            <a:off x="206942" y="2939522"/>
            <a:ext cx="3053187" cy="318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To display information in the dataset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354293">
            <a:off x="6649961" y="3994377"/>
            <a:ext cx="354256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9BD64217-13F6-BE8D-84BC-7CCDD26ABFCF}"/>
              </a:ext>
            </a:extLst>
          </p:cNvPr>
          <p:cNvSpPr txBox="1">
            <a:spLocks/>
          </p:cNvSpPr>
          <p:nvPr/>
        </p:nvSpPr>
        <p:spPr>
          <a:xfrm>
            <a:off x="1147845" y="0"/>
            <a:ext cx="6610406" cy="82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1. Data Exploration Visualization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4D831-47FC-5090-ED53-6B958576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3" y="1176828"/>
            <a:ext cx="3655744" cy="3104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13726-D16C-D8F9-DC03-EB8E69287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508" y="1176828"/>
            <a:ext cx="3709772" cy="1229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2B47C8-B1FC-0DAE-348B-5830B3ED1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048" y="2819773"/>
            <a:ext cx="3875264" cy="154858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2022032" y="11289"/>
            <a:ext cx="5122514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2. Feature Engineering</a:t>
            </a:r>
          </a:p>
        </p:txBody>
      </p:sp>
      <p:sp>
        <p:nvSpPr>
          <p:cNvPr id="5" name="Google Shape;227;p28">
            <a:extLst>
              <a:ext uri="{FF2B5EF4-FFF2-40B4-BE49-F238E27FC236}">
                <a16:creationId xmlns:a16="http://schemas.microsoft.com/office/drawing/2014/main" id="{FF377A87-4089-7C30-BD70-BCA01DF430C5}"/>
              </a:ext>
            </a:extLst>
          </p:cNvPr>
          <p:cNvSpPr txBox="1">
            <a:spLocks/>
          </p:cNvSpPr>
          <p:nvPr/>
        </p:nvSpPr>
        <p:spPr>
          <a:xfrm>
            <a:off x="2135550" y="685200"/>
            <a:ext cx="4872900" cy="548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b="1" dirty="0">
                <a:latin typeface="Albert Sans" panose="020B0604020202020204" charset="0"/>
              </a:rPr>
              <a:t>In this case we will Identify and engineer relevant features that contribute to fraud detection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6780E-011B-351E-1600-2A8EBCC66EF7}"/>
              </a:ext>
            </a:extLst>
          </p:cNvPr>
          <p:cNvSpPr txBox="1"/>
          <p:nvPr/>
        </p:nvSpPr>
        <p:spPr>
          <a:xfrm>
            <a:off x="147484" y="1335878"/>
            <a:ext cx="343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latin typeface="Albert Sans" panose="020B0604020202020204" charset="0"/>
              </a:rPr>
              <a:t>There are several stages that need to be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67373-AB22-6BFA-4688-6732A378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" y="1702475"/>
            <a:ext cx="4134427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60517C-FA40-53B6-AF33-38D685FF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782" y="2099206"/>
            <a:ext cx="3267531" cy="111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F79017-8161-098C-2C5F-82796518E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9" y="3158531"/>
            <a:ext cx="3200847" cy="523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CE5F88-7462-1D77-7BAA-ACA908DB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782" y="3736643"/>
            <a:ext cx="3448531" cy="466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74DAB0-D6CC-2732-3806-90889BE89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63" y="4519571"/>
            <a:ext cx="5325218" cy="54300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22E63E-DAD9-196E-04D6-07F112F60B02}"/>
              </a:ext>
            </a:extLst>
          </p:cNvPr>
          <p:cNvCxnSpPr>
            <a:cxnSpLocks/>
          </p:cNvCxnSpPr>
          <p:nvPr/>
        </p:nvCxnSpPr>
        <p:spPr>
          <a:xfrm>
            <a:off x="4482653" y="1946207"/>
            <a:ext cx="620289" cy="15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2FEAE-81CF-17B8-E890-07C178DB7A82}"/>
              </a:ext>
            </a:extLst>
          </p:cNvPr>
          <p:cNvCxnSpPr/>
          <p:nvPr/>
        </p:nvCxnSpPr>
        <p:spPr>
          <a:xfrm flipH="1">
            <a:off x="3578942" y="2571750"/>
            <a:ext cx="1211098" cy="42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5FDD50-E6F6-DF03-746C-5227C3CD3D40}"/>
              </a:ext>
            </a:extLst>
          </p:cNvPr>
          <p:cNvCxnSpPr/>
          <p:nvPr/>
        </p:nvCxnSpPr>
        <p:spPr>
          <a:xfrm>
            <a:off x="3913239" y="3420505"/>
            <a:ext cx="757084" cy="38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E8D360-CD08-A924-7F7F-99D6352A18C3}"/>
              </a:ext>
            </a:extLst>
          </p:cNvPr>
          <p:cNvCxnSpPr/>
          <p:nvPr/>
        </p:nvCxnSpPr>
        <p:spPr>
          <a:xfrm flipH="1">
            <a:off x="3495872" y="4043988"/>
            <a:ext cx="1076128" cy="4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2010743" y="0"/>
            <a:ext cx="5122514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EDD4-8AF5-4B78-381D-D2813417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773645"/>
            <a:ext cx="8373644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27C56-7D69-06C5-B501-B001B735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8" y="1825283"/>
            <a:ext cx="5582429" cy="628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DD3750-1A42-84B5-5BAD-1B26E625A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063" y="2645849"/>
            <a:ext cx="4429743" cy="457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0B466-8BE7-FA16-41F9-D150960D0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204" y="3294941"/>
            <a:ext cx="5868219" cy="628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2BD71F-DBEE-D4CB-C43A-E0887FB63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762" y="4124872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2010743" y="0"/>
            <a:ext cx="5122514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3. Model Development</a:t>
            </a:r>
          </a:p>
        </p:txBody>
      </p:sp>
      <p:sp>
        <p:nvSpPr>
          <p:cNvPr id="5" name="Google Shape;227;p28">
            <a:extLst>
              <a:ext uri="{FF2B5EF4-FFF2-40B4-BE49-F238E27FC236}">
                <a16:creationId xmlns:a16="http://schemas.microsoft.com/office/drawing/2014/main" id="{FF377A87-4089-7C30-BD70-BCA01DF430C5}"/>
              </a:ext>
            </a:extLst>
          </p:cNvPr>
          <p:cNvSpPr txBox="1">
            <a:spLocks/>
          </p:cNvSpPr>
          <p:nvPr/>
        </p:nvSpPr>
        <p:spPr>
          <a:xfrm>
            <a:off x="219362" y="646663"/>
            <a:ext cx="8757490" cy="76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b="1" dirty="0">
                <a:latin typeface="Albert Sans" panose="020B0604020202020204" charset="0"/>
              </a:rPr>
              <a:t>Two Things that We have in this part 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Albert Sans" panose="020B0604020202020204" charset="0"/>
              </a:rPr>
              <a:t>Build a machine learning classification model to predict and detect </a:t>
            </a:r>
            <a:r>
              <a:rPr lang="en-US" b="1" dirty="0" err="1">
                <a:latin typeface="Albert Sans" panose="020B0604020202020204" charset="0"/>
              </a:rPr>
              <a:t>Fastag</a:t>
            </a:r>
            <a:r>
              <a:rPr lang="en-US" b="1" dirty="0">
                <a:latin typeface="Albert Sans" panose="020B0604020202020204" charset="0"/>
              </a:rPr>
              <a:t> transaction fraud.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Albert Sans" panose="020B0604020202020204" charset="0"/>
              </a:rPr>
              <a:t>Evaluate and fine-tune model performance using appropriate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0B1AD-7A95-4543-D9AF-E797ECE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37" y="1665930"/>
            <a:ext cx="554754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24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 rot="1215111">
            <a:off x="571853" y="4189466"/>
            <a:ext cx="422515" cy="2760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+3</a:t>
            </a:r>
          </a:p>
        </p:txBody>
      </p:sp>
      <p:sp>
        <p:nvSpPr>
          <p:cNvPr id="308" name="Google Shape;308;p32"/>
          <p:cNvSpPr/>
          <p:nvPr/>
        </p:nvSpPr>
        <p:spPr>
          <a:xfrm rot="574002">
            <a:off x="8113655" y="1642174"/>
            <a:ext cx="437205" cy="269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+5</a:t>
            </a:r>
          </a:p>
        </p:txBody>
      </p:sp>
      <p:grpSp>
        <p:nvGrpSpPr>
          <p:cNvPr id="309" name="Google Shape;309;p32"/>
          <p:cNvGrpSpPr/>
          <p:nvPr/>
        </p:nvGrpSpPr>
        <p:grpSpPr>
          <a:xfrm>
            <a:off x="219363" y="1550075"/>
            <a:ext cx="664504" cy="530938"/>
            <a:chOff x="380975" y="4106475"/>
            <a:chExt cx="664504" cy="530938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17225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7337366" y="3504472"/>
            <a:ext cx="2596856" cy="2082917"/>
            <a:chOff x="7337366" y="3504472"/>
            <a:chExt cx="2596856" cy="2082917"/>
          </a:xfrm>
        </p:grpSpPr>
        <p:sp>
          <p:nvSpPr>
            <p:cNvPr id="313" name="Google Shape;313;p32"/>
            <p:cNvSpPr/>
            <p:nvPr/>
          </p:nvSpPr>
          <p:spPr>
            <a:xfrm rot="-952860">
              <a:off x="7502135" y="3785669"/>
              <a:ext cx="2267319" cy="152052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58313" y="3896088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01803508-9EEA-43BA-10EE-4366332BC61C}"/>
              </a:ext>
            </a:extLst>
          </p:cNvPr>
          <p:cNvSpPr txBox="1">
            <a:spLocks/>
          </p:cNvSpPr>
          <p:nvPr/>
        </p:nvSpPr>
        <p:spPr>
          <a:xfrm>
            <a:off x="2010743" y="0"/>
            <a:ext cx="5122514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D4F4F-4E74-521A-A3EA-87D990FB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5" y="768748"/>
            <a:ext cx="2734057" cy="179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58FDF-2DA8-C96C-F364-F96471CD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95" y="2764598"/>
            <a:ext cx="2781688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46ABD2-92D7-D195-3769-474767A1E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95" y="3457526"/>
            <a:ext cx="6480000" cy="960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2787A1-190D-DC52-C79A-4CF3875E2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950" y="1780900"/>
            <a:ext cx="5400000" cy="1416394"/>
          </a:xfrm>
          <a:prstGeom prst="rect">
            <a:avLst/>
          </a:prstGeom>
        </p:spPr>
      </p:pic>
      <p:sp>
        <p:nvSpPr>
          <p:cNvPr id="13" name="Google Shape;227;p28">
            <a:extLst>
              <a:ext uri="{FF2B5EF4-FFF2-40B4-BE49-F238E27FC236}">
                <a16:creationId xmlns:a16="http://schemas.microsoft.com/office/drawing/2014/main" id="{FBAA5BB8-EF62-DEFA-102A-D2124E757118}"/>
              </a:ext>
            </a:extLst>
          </p:cNvPr>
          <p:cNvSpPr txBox="1">
            <a:spLocks/>
          </p:cNvSpPr>
          <p:nvPr/>
        </p:nvSpPr>
        <p:spPr>
          <a:xfrm>
            <a:off x="5317342" y="936663"/>
            <a:ext cx="2617290" cy="439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b="1" dirty="0">
                <a:latin typeface="Albert Sans" panose="020B0604020202020204" charset="0"/>
              </a:rPr>
              <a:t>For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0483996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271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Albert Sans</vt:lpstr>
      <vt:lpstr>Manrope ExtraBold</vt:lpstr>
      <vt:lpstr>Manrope</vt:lpstr>
      <vt:lpstr>Baloo</vt:lpstr>
      <vt:lpstr>Arial Rounded MT Bold</vt:lpstr>
      <vt:lpstr>Bodoni MT Black</vt:lpstr>
      <vt:lpstr>Calibri</vt:lpstr>
      <vt:lpstr>Arial</vt:lpstr>
      <vt:lpstr>DM Sans</vt:lpstr>
      <vt:lpstr>Integers: positive or negative? by Slidesgo</vt:lpstr>
      <vt:lpstr>Fast tag fraud detection.  Nadia Nur Oktaviani Sukma</vt:lpstr>
      <vt:lpstr>Problem  Statement!!</vt:lpstr>
      <vt:lpstr>Table of contents</vt:lpstr>
      <vt:lpstr>1. 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Nadia Nur Oktaviani Sukma</cp:lastModifiedBy>
  <cp:revision>8</cp:revision>
  <dcterms:modified xsi:type="dcterms:W3CDTF">2024-06-22T13:16:27Z</dcterms:modified>
</cp:coreProperties>
</file>