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solidFill>
                  <a:srgbClr val="0066CC"/>
                </a:solidFill>
              </a:defRPr>
            </a:pPr>
            <a:r>
              <a:t>ISO 15118: The Next Generation of EV Charging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Comparing ISO 15118 with OCPP 1.6: Benefits for Vendors, Grid, and Users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System Architecture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>
                <a:solidFill>
                  <a:srgbClr val="0066CC"/>
                </a:solidFill>
              </a:defRPr>
            </a:pPr>
            <a:r>
              <a:t>OCPP 1.6 vs ISO 15118 Architecture:</a:t>
            </a:r>
          </a:p>
          <a:p>
            <a:br/>
            <a:pPr>
              <a:defRPr sz="1200">
                <a:solidFill>
                  <a:srgbClr val="333333"/>
                </a:solidFill>
                <a:latin typeface="Courier New"/>
              </a:defRPr>
            </a:pPr>
            <a:r>
              <a:t>    OCPP 1.6 Architecture:</a:t>
            </a:r>
            <a:br/>
            <a:r>
              <a:t>    ┌─────────┐    WebSocket    ┌─────────┐    HTTP/REST    ┌─────────┐</a:t>
            </a:r>
            <a:br/>
            <a:r>
              <a:t>    │   EV    │ ◄──────────────► │ Station │ ◄──────────────► │ Central │</a:t>
            </a:r>
            <a:br/>
            <a:r>
              <a:t>    │ (No Dir)│                 │         │                 │ System  │</a:t>
            </a:r>
            <a:br/>
            <a:r>
              <a:t>    └─────────┘                 └─────────┘                 └─────────┘</a:t>
            </a:r>
            <a:br/>
            <a:r>
              <a:t>    </a:t>
            </a:r>
            <a:br/>
            <a:r>
              <a:t>    ISO 15118 Architecture:</a:t>
            </a:r>
            <a:br/>
            <a:r>
              <a:t>    ┌─────────┐    ISO 15118    ┌─────────┐    OCPP/HTTP    ┌─────────┐</a:t>
            </a:r>
            <a:br/>
            <a:r>
              <a:t>    │   EV    │ ◄──────────────► │ Station │ ◄──────────────► │ Central │</a:t>
            </a:r>
            <a:br/>
            <a:r>
              <a:t>    │ (Direct)│                 │         │                 │ System  │</a:t>
            </a:r>
            <a:br/>
            <a:r>
              <a:t>    └─────────┘                 └─────────┘                 └─────────┘</a:t>
            </a:r>
            <a:br/>
            <a:r>
              <a:t>    </a:t>
            </a:r>
          </a:p>
          <a:p>
            <a:pPr>
              <a:defRPr b="1" sz="1800">
                <a:solidFill>
                  <a:srgbClr val="00CC66"/>
                </a:solidFill>
              </a:defRPr>
            </a:pPr>
            <a:r>
              <a:t>Key Architectural Differences: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OCPP 1.6: No direct EV communication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ISO 15118: Direct EV-to-station communication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OCPP 1.6: Manual authentication required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ISO 15118: Automatic authentication via PKI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OCPP 1.6: Limited vehicle data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ISO 15118: Rich vehicle information exchange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Workflow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>
                <a:solidFill>
                  <a:srgbClr val="0066CC"/>
                </a:solidFill>
              </a:defRPr>
            </a:pPr>
            <a:r>
              <a:t>OCPP 1.6 vs ISO 15118 Workflow:</a:t>
            </a:r>
          </a:p>
          <a:p>
            <a:br/>
            <a:pPr>
              <a:defRPr sz="1400">
                <a:solidFill>
                  <a:srgbClr val="333333"/>
                </a:solidFill>
                <a:latin typeface="Courier New"/>
              </a:defRPr>
            </a:pPr>
            <a:r>
              <a:t>    OCPP 1.6 Workflow:</a:t>
            </a:r>
            <a:br/>
            <a:r>
              <a:t>    1. User arrives → 2. Manual auth → 3. Station auth → 4. Start charging</a:t>
            </a:r>
            <a:br/>
            <a:r>
              <a:t>    5. Monitor → 6. Stop → 7. Manual billing → 8. Receipt</a:t>
            </a:r>
            <a:br/>
            <a:r>
              <a:t>    </a:t>
            </a:r>
            <a:br/>
            <a:r>
              <a:t>    ISO 15118 Workflow:</a:t>
            </a:r>
            <a:br/>
            <a:r>
              <a:t>    1. Plug in → 2. Auto handshake → 3. Get params → 4. Start charging</a:t>
            </a:r>
            <a:br/>
            <a:r>
              <a:t>    5. Monitor → 6. Stop → 7. Auto billing → 8. Auto receipt</a:t>
            </a:r>
            <a:br/>
            <a:r>
              <a:t>    </a:t>
            </a:r>
          </a:p>
          <a:p>
            <a:pPr>
              <a:defRPr b="1" sz="1800">
                <a:solidFill>
                  <a:srgbClr val="00CC66"/>
                </a:solidFill>
              </a:defRPr>
            </a:pPr>
            <a:r>
              <a:t>Workflow Differences: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Authentication: Manual vs Automatic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User Experience: Multiple steps vs Plug-and-Charge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Data Exchange: Limited vs Rich vehicle information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Billing: Manual processing vs Automatic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V2G Support: Not available vs Full support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Key Differences: Communication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>
                <a:solidFill>
                  <a:srgbClr val="0066CC"/>
                </a:solidFill>
              </a:defRPr>
            </a:pPr>
            <a:r>
              <a:t>OCPP 1.6 Architecture: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[EV] ←→ [Charging Station] ←→ [Central System] ←→ [Backend Services]</a:t>
            </a:r>
          </a:p>
          <a:p>
            <a:pPr>
              <a:defRPr b="1" sz="1800">
                <a:solidFill>
                  <a:srgbClr val="00CC66"/>
                </a:solidFill>
              </a:defRPr>
            </a:pPr>
            <a:r>
              <a:t>ISO 15118 Architecture: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[EV] ←→ [Charging Station] ←→ [Central System] ←→ [Backend Services]</a:t>
            </a:r>
          </a:p>
          <a:p>
            <a:pPr>
              <a:defRPr sz="1400" i="1">
                <a:solidFill>
                  <a:srgbClr val="FF6600"/>
                </a:solidFill>
              </a:defRPr>
            </a:pPr>
            <a:r>
              <a:t>     (Direct Communication)</a:t>
            </a:r>
          </a:p>
          <a:p>
            <a:pPr>
              <a:defRPr b="1" sz="1800">
                <a:solidFill>
                  <a:srgbClr val="00CC66"/>
                </a:solidFill>
              </a:defRPr>
            </a:pPr>
            <a:r>
              <a:t>Key Differences: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Communication Path: Central System ↔ Charging Station vs EV ↔ Charging Station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Authentication: Manual (RFID, App) vs Automatic (Digital Certificate)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Data Exchange: Limited vehicle data vs Rich vehicle information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Security: TLS encryption vs PKI-based security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Advantages for Vendors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800">
                <a:solidFill>
                  <a:srgbClr val="0066CC"/>
                </a:solidFill>
              </a:defRPr>
            </a:pPr>
            <a:r>
              <a:t>Hardware Vendors: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Higher-value charging stations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Advanced features and capabilities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Competitive differentiation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Future-proof technology</a:t>
            </a:r>
          </a:p>
          <a:p>
            <a:pPr>
              <a:defRPr b="1" sz="1800">
                <a:solidFill>
                  <a:srgbClr val="0066CC"/>
                </a:solidFill>
              </a:defRPr>
            </a:pPr>
            <a:r>
              <a:t>Software Vendors: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Rich data for analytics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Advanced billing systems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Grid integration services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V2G platform opportunities</a:t>
            </a:r>
          </a:p>
          <a:p>
            <a:pPr>
              <a:defRPr b="1" sz="1800">
                <a:solidFill>
                  <a:srgbClr val="0066CC"/>
                </a:solidFill>
              </a:defRPr>
            </a:pPr>
            <a:r>
              <a:t>Service Providers: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Enhanced user experience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Automated operations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Reduced manual intervention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New revenue streams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Advantages for Grid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800">
                <a:solidFill>
                  <a:srgbClr val="00CC66"/>
                </a:solidFill>
              </a:defRPr>
            </a:pPr>
            <a:r>
              <a:t>Smart Grid Integration: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Demand response capabilities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Load balancing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Grid stability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Renewable energy integration</a:t>
            </a:r>
          </a:p>
          <a:p>
            <a:pPr>
              <a:defRPr b="1" sz="1800">
                <a:solidFill>
                  <a:srgbClr val="00CC66"/>
                </a:solidFill>
              </a:defRPr>
            </a:pPr>
            <a:r>
              <a:t>Vehicle-to-Grid (V2G) Benefits: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Bidirectional power flow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Grid stabilization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Peak shaving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Frequency regulation</a:t>
            </a:r>
          </a:p>
          <a:p>
            <a:pPr>
              <a:defRPr b="1" sz="1800">
                <a:solidFill>
                  <a:srgbClr val="00CC66"/>
                </a:solidFill>
              </a:defRPr>
            </a:pPr>
            <a:r>
              <a:t>Data &amp; Analytics: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Real-time load monitoring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Predictive analytics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Grid planning insights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Efficiency optimization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Advantages for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800">
                <a:solidFill>
                  <a:srgbClr val="00CC66"/>
                </a:solidFill>
              </a:defRPr>
            </a:pPr>
            <a:r>
              <a:t>Enhanced User Experience: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Plug-and-Charge convenience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No manual authentication needed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Automatic billing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Seamless roaming</a:t>
            </a:r>
          </a:p>
          <a:p>
            <a:pPr>
              <a:defRPr b="1" sz="1800">
                <a:solidFill>
                  <a:srgbClr val="00CC66"/>
                </a:solidFill>
              </a:defRPr>
            </a:pPr>
            <a:r>
              <a:t>Cost Benefits: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Optimized charging costs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Time-of-use pricing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V2G revenue opportunities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Reduced transaction fees</a:t>
            </a:r>
          </a:p>
          <a:p>
            <a:pPr>
              <a:defRPr b="1" sz="1800">
                <a:solidFill>
                  <a:srgbClr val="00CC66"/>
                </a:solidFill>
              </a:defRPr>
            </a:pPr>
            <a:r>
              <a:t>Environmental Benefits: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Smart charging for renewables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Grid decarbonization support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Reduced carbon footprint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Sustainable energy integration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Implementation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800">
                <a:solidFill>
                  <a:srgbClr val="FF6600"/>
                </a:solidFill>
              </a:defRPr>
            </a:pPr>
            <a:r>
              <a:t>Technical Challenges: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🔧 Complex PKI infrastructure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🔧 Hardware compatibility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🔧 Software integration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🔧 Testing and certification</a:t>
            </a:r>
          </a:p>
          <a:p>
            <a:pPr>
              <a:defRPr b="1" sz="1800">
                <a:solidFill>
                  <a:srgbClr val="FF6600"/>
                </a:solidFill>
              </a:defRPr>
            </a:pPr>
            <a:r>
              <a:t>Business Challenges: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🔧 High implementation costs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🔧 Limited vendor support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🔧 Market adoption time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🔧 ROI uncertainty</a:t>
            </a:r>
          </a:p>
          <a:p>
            <a:pPr>
              <a:defRPr b="1" sz="1800">
                <a:solidFill>
                  <a:srgbClr val="FF6600"/>
                </a:solidFill>
              </a:defRPr>
            </a:pPr>
            <a:r>
              <a:t>Regulatory Challenges: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🔧 Standards compliance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🔧 Regional variations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🔧 Certification requirements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🔧 Interoperability testing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800">
                <a:solidFill>
                  <a:srgbClr val="00CC66"/>
                </a:solidFill>
              </a:defRPr>
            </a:pPr>
            <a:r>
              <a:t>Market Trends: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📈 Growing EV adoption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📈 Smart grid development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📈 V2G market expansion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📈 Renewable energy integration</a:t>
            </a:r>
          </a:p>
          <a:p>
            <a:pPr>
              <a:defRPr b="1" sz="1800">
                <a:solidFill>
                  <a:srgbClr val="00CC66"/>
                </a:solidFill>
              </a:defRPr>
            </a:pPr>
            <a:r>
              <a:t>Technology Evolution: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📈 ISO 15118-20 adoption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📈 Wireless communication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📈 Advanced V2G capabilities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📈 AI integration</a:t>
            </a:r>
          </a:p>
          <a:p>
            <a:pPr>
              <a:defRPr b="1" sz="1800">
                <a:solidFill>
                  <a:srgbClr val="00CC66"/>
                </a:solidFill>
              </a:defRPr>
            </a:pPr>
            <a:r>
              <a:t>Timeline Projection: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📈 2024-2025: Early adoption phase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📈 2026-2028: Mass market adoption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📈 2029-2030: Full market penetration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>
                <a:solidFill>
                  <a:srgbClr val="0066CC"/>
                </a:solidFill>
              </a:defRPr>
            </a:pPr>
            <a:r>
              <a:t>Key Takeaways: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🎯 ISO 15118 is the future of EV charging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🎯 Significant advantages over OCPP 1.6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🎯 Benefits all stakeholders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🎯 Investment in future technology</a:t>
            </a:r>
          </a:p>
          <a:p>
            <a:pPr>
              <a:defRPr b="1" sz="1800">
                <a:solidFill>
                  <a:srgbClr val="00CC66"/>
                </a:solidFill>
              </a:defRPr>
            </a:pPr>
            <a:r>
              <a:t>Next Steps: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➡️ Assess current infrastructure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➡️ Plan migration strategy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➡️ Engage with vendors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➡️ Monitor market developments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References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>
                <a:solidFill>
                  <a:srgbClr val="0066CC"/>
                </a:solidFill>
              </a:defRPr>
            </a:pPr>
            <a:r>
              <a:t>Official Standards: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ISO 15118-1:2019: General information and use-case definition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ISO 15118-2:2016: Network and application protocol requirements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ISO 15118-3:2016: Physical and data link layer requirements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ISO 15118-20:2022: 2nd generation network and application protocol requirements</a:t>
            </a:r>
          </a:p>
          <a:p>
            <a:pPr>
              <a:defRPr b="1" sz="1800">
                <a:solidFill>
                  <a:srgbClr val="00CC66"/>
                </a:solidFill>
              </a:defRPr>
            </a:pPr>
            <a:r>
              <a:t>Industry Organizations: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CharIN e.V.: Charging Interface Initiative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OCA: Open Charge Alliance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IEC: International Electrotechnical Commission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SAE International: Society of Automotive Engineers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• Introduction to EV Charging Protocols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OCPP 1.6 Overview &amp; Architecture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ISO 15118 Overview &amp; Architecture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System Architecture Comparison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Workflow Diagrams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Key Differences Comparison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Advantages for Different Stakeholders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Implementation Challenges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Future Outlook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References &amp; Resources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</a:defRPr>
            </a:pPr>
            <a:r>
              <a:t>Questions &amp; Discussion</a:t>
            </a:r>
          </a:p>
          <a:p/>
          <a:p>
            <a:r>
              <a:t>Contact Information:</a:t>
            </a:r>
          </a:p>
          <a:p>
            <a:r>
              <a:t>📧 Email: [Your Email]</a:t>
            </a:r>
          </a:p>
          <a:p>
            <a:r>
              <a:t>📱 Phone: [Your Phone]</a:t>
            </a:r>
          </a:p>
          <a:p>
            <a:r>
              <a:t>🌐 Website: [Your Website]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Introduction to EV Charging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>
                <a:solidFill>
                  <a:srgbClr val="0066CC"/>
                </a:solidFill>
              </a:defRPr>
            </a:pPr>
            <a:r>
              <a:t>Why Communication Protocols Matter: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Interoperability: Seamless charging across different networks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Security: Secure data exchange between EV and charging station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User Experience: Plug-and-charge convenience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Grid Integration: Smart charging and demand response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Billing: Automated payment processing</a:t>
            </a:r>
          </a:p>
          <a:p>
            <a:pPr>
              <a:defRPr b="1" sz="1800">
                <a:solidFill>
                  <a:srgbClr val="0066CC"/>
                </a:solidFill>
              </a:defRPr>
            </a:pPr>
            <a:r>
              <a:t>Evolution Timeline: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2012: OCPP 1.5 released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2015: OCPP 1.6 released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2015: ISO 15118-2 published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2022: ISO 15118-20 (V2G) published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OCPP 1.6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>
                <a:solidFill>
                  <a:srgbClr val="0066CC"/>
                </a:solidFill>
              </a:defRPr>
            </a:pPr>
            <a:r>
              <a:t>What is OCPP 1.6?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Open Charge Point Protocol 1.6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WebSocket-based communication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JSON message format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Central System to Charge Point communication</a:t>
            </a:r>
          </a:p>
          <a:p>
            <a:pPr>
              <a:defRPr b="1" sz="1800">
                <a:solidFill>
                  <a:srgbClr val="00CC66"/>
                </a:solidFill>
              </a:defRPr>
            </a:pPr>
            <a:r>
              <a:t>Key Features: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Real-time communication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Transaction management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Remote configuration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Firmware updates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Security (TLS encryption)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✅ Extensible message structure</a:t>
            </a:r>
          </a:p>
          <a:p>
            <a:pPr>
              <a:defRPr b="1" sz="1800">
                <a:solidFill>
                  <a:srgbClr val="FF6600"/>
                </a:solidFill>
              </a:defRPr>
            </a:pPr>
            <a:r>
              <a:t>Limitations: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❌ No direct EV-to-charging station communication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❌ Manual authentication required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❌ Limited smart charging capabilities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❌ No vehicle-to-grid (V2G) support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OCPP 1.6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>
                <a:solidFill>
                  <a:srgbClr val="0066CC"/>
                </a:solidFill>
              </a:defRPr>
            </a:pPr>
            <a:r>
              <a:t>OCPP 1.6 Communication Flow:</a:t>
            </a:r>
          </a:p>
          <a:p>
            <a:br/>
            <a:pPr>
              <a:defRPr sz="1200">
                <a:solidFill>
                  <a:srgbClr val="333333"/>
                </a:solidFill>
                <a:latin typeface="Courier New"/>
              </a:defRPr>
            </a:pPr>
            <a:r>
              <a:t>    ┌─────────────────┐    WebSocket    ┌──────────────────┐    HTTP/REST    ┌─────────────────┐</a:t>
            </a:r>
            <a:br/>
            <a:r>
              <a:t>    │   Electric      │ ◄──────────────► │   Charging       │ ◄──────────────► │   Central       │</a:t>
            </a:r>
            <a:br/>
            <a:r>
              <a:t>    │   Vehicle       │                 │   Station        │                 │   System        │</a:t>
            </a:r>
            <a:br/>
            <a:r>
              <a:t>    │                 │                 │                  │                 │                 │</a:t>
            </a:r>
            <a:br/>
            <a:r>
              <a:t>    │ • No direct     │                 │ • OCPP Client    │                 │ • Backend       │</a:t>
            </a:r>
            <a:br/>
            <a:r>
              <a:t>    │   communication │                 │ • WebSocket      │                 │   Services      │</a:t>
            </a:r>
            <a:br/>
            <a:r>
              <a:t>    │ • Manual auth   │                 │   Connection     │                 │ • Database      │</a:t>
            </a:r>
            <a:br/>
            <a:r>
              <a:t>    │ • RFID/App      │                 │ • JSON Messages  │                 │ • Billing       │</a:t>
            </a:r>
            <a:br/>
            <a:r>
              <a:t>    └─────────────────┘                 └──────────────────┘                 └─────────────────┘</a:t>
            </a:r>
            <a:br/>
            <a:r>
              <a:t>    </a:t>
            </a:r>
          </a:p>
          <a:p>
            <a:pPr>
              <a:defRPr b="1" sz="1800">
                <a:solidFill>
                  <a:srgbClr val="00CC66"/>
                </a:solidFill>
              </a:defRPr>
            </a:pPr>
            <a:r>
              <a:t>Key Components: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Charging Station: OCPP client with WebSocket connection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Central System: Backend server managing multiple stations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Communication: JSON messages over WebSocket protocol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Authentication: Manual via RFID, mobile app, or manual input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OCPP 1.6 Charging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>
                <a:solidFill>
                  <a:srgbClr val="0066CC"/>
                </a:solidFill>
              </a:defRPr>
            </a:pPr>
            <a:r>
              <a:t>OCPP 1.6 Charging Process:</a:t>
            </a:r>
          </a:p>
          <a:p>
            <a:br/>
            <a:pPr>
              <a:defRPr sz="1400">
                <a:solidFill>
                  <a:srgbClr val="333333"/>
                </a:solidFill>
                <a:latin typeface="Courier New"/>
              </a:defRPr>
            </a:pPr>
            <a:r>
              <a:t>    1. User arrives at charging station</a:t>
            </a:r>
            <a:br/>
            <a:r>
              <a:t>    2. Manual authentication required:</a:t>
            </a:r>
            <a:br/>
            <a:r>
              <a:t>       ├─ RFID card swipe</a:t>
            </a:r>
            <a:br/>
            <a:r>
              <a:t>       ├─ Mobile app scan</a:t>
            </a:r>
            <a:br/>
            <a:r>
              <a:t>       └─ Manual input (PIN/card)</a:t>
            </a:r>
            <a:br/>
            <a:r>
              <a:t>    3. Station sends authentication to Central System</a:t>
            </a:r>
            <a:br/>
            <a:r>
              <a:t>    4. Central System validates and authorizes</a:t>
            </a:r>
            <a:br/>
            <a:r>
              <a:t>    5. Station starts charging session</a:t>
            </a:r>
            <a:br/>
            <a:r>
              <a:t>    6. Real-time status updates via WebSocket</a:t>
            </a:r>
            <a:br/>
            <a:r>
              <a:t>    7. Charging session monitoring</a:t>
            </a:r>
            <a:br/>
            <a:r>
              <a:t>    8. Session termination</a:t>
            </a:r>
            <a:br/>
            <a:r>
              <a:t>    9. Billing and payment processing</a:t>
            </a:r>
            <a:br/>
            <a:r>
              <a:t>    10. Receipt generation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ISO 15118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>
                <a:solidFill>
                  <a:srgbClr val="0066CC"/>
                </a:solidFill>
              </a:defRPr>
            </a:pPr>
            <a:r>
              <a:t>What is ISO 15118?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International standard for EV charging communication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Direct communication between EV and charging station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PLC (Power Line Communication) or wireless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• Plug-and-Charge (PnC) capability</a:t>
            </a:r>
          </a:p>
          <a:p>
            <a:pPr>
              <a:defRPr b="1" sz="1800">
                <a:solidFill>
                  <a:srgbClr val="00CC66"/>
                </a:solidFill>
              </a:defRPr>
            </a:pPr>
            <a:r>
              <a:t>Key Components: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ISO 15118-1: General information and use-case definition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ISO 15118-2: Network and application protocol requirements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ISO 15118-3: Physical and data link layer requirements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ISO 15118-4: Network and application protocol conformance testing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ISO 15118-5: Physical layer and data link layer conformance testing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ISO 15118-8: Physical layer and data link layer requirements for wireless communication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ISO 15118-20: 2nd generation network and application protocol requirements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ISO 15118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>
                <a:solidFill>
                  <a:srgbClr val="0066CC"/>
                </a:solidFill>
              </a:defRPr>
            </a:pPr>
            <a:r>
              <a:t>ISO 15118 Communication Flow:</a:t>
            </a:r>
          </a:p>
          <a:p>
            <a:br/>
            <a:pPr>
              <a:defRPr sz="1200">
                <a:solidFill>
                  <a:srgbClr val="333333"/>
                </a:solidFill>
                <a:latin typeface="Courier New"/>
              </a:defRPr>
            </a:pPr>
            <a:r>
              <a:t>    ┌─────────────────┐    ISO 15118    ┌──────────────────┐    OCPP/HTTP    ┌─────────────────┐</a:t>
            </a:r>
            <a:br/>
            <a:r>
              <a:t>    │   Electric      │ ◄──────────────► │   Charging       │ ◄──────────────► │   Central       │</a:t>
            </a:r>
            <a:br/>
            <a:r>
              <a:t>    │   Vehicle       │                 │   Station        │                 │   System        │</a:t>
            </a:r>
            <a:br/>
            <a:r>
              <a:t>    │                 │                 │                  │                 │                 │</a:t>
            </a:r>
            <a:br/>
            <a:r>
              <a:t>    │ • ISO 15118     │                 │ • ISO 15118      │                 │ • Backend       │</a:t>
            </a:r>
            <a:br/>
            <a:r>
              <a:t>    │   Client        │                 │   Server         │                 │   Services      │</a:t>
            </a:r>
            <a:br/>
            <a:r>
              <a:t>    │ • Digital       │                 │ • PLC/Wireless   │                 │ • PKI           │</a:t>
            </a:r>
            <a:br/>
            <a:r>
              <a:t>    │   Certificate   │                 │ • OCPP Client    │                 │ • V2G Services  │</a:t>
            </a:r>
            <a:br/>
            <a:r>
              <a:t>    └─────────────────┘                 └──────────────────┘                 └─────────────────┘</a:t>
            </a:r>
            <a:br/>
            <a:r>
              <a:t>    </a:t>
            </a:r>
          </a:p>
          <a:p>
            <a:pPr>
              <a:defRPr b="1" sz="1800">
                <a:solidFill>
                  <a:srgbClr val="00CC66"/>
                </a:solidFill>
              </a:defRPr>
            </a:pPr>
            <a:r>
              <a:t>Key Components: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Electric Vehicle: ISO 15118 client with digital certificate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Charging Station: ISO 15118 server + OCPP client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Communication: ISO 15118 over PLC/Wireless + OCPP over WebSocket</a:t>
            </a:r>
          </a:p>
          <a:p>
            <a:pPr lvl="1">
              <a:defRPr sz="1400">
                <a:solidFill>
                  <a:srgbClr val="333333"/>
                </a:solidFill>
              </a:defRPr>
            </a:pPr>
            <a:r>
              <a:t>• Authentication: Automatic via PKI digital certificates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ISO 15118 Plug-and-Charge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>
                <a:solidFill>
                  <a:srgbClr val="0066CC"/>
                </a:solidFill>
              </a:defRPr>
            </a:pPr>
            <a:r>
              <a:t>ISO 15118 Plug-and-Charge Process:</a:t>
            </a:r>
          </a:p>
          <a:p>
            <a:br/>
            <a:pPr>
              <a:defRPr sz="1400">
                <a:solidFill>
                  <a:srgbClr val="333333"/>
                </a:solidFill>
                <a:latin typeface="Courier New"/>
              </a:defRPr>
            </a:pPr>
            <a:r>
              <a:t>    1. User plugs in EV to charging station</a:t>
            </a:r>
            <a:br/>
            <a:r>
              <a:t>    2. Automatic ISO 15118 handshake:</a:t>
            </a:r>
            <a:br/>
            <a:r>
              <a:t>       ├─ Vehicle identification</a:t>
            </a:r>
            <a:br/>
            <a:r>
              <a:t>       ├─ Digital certificate exchange</a:t>
            </a:r>
            <a:br/>
            <a:r>
              <a:t>       └─ Authentication validation</a:t>
            </a:r>
            <a:br/>
            <a:r>
              <a:t>    3. Station requests charging parameters from vehicle</a:t>
            </a:r>
            <a:br/>
            <a:r>
              <a:t>    4. Vehicle provides:</a:t>
            </a:r>
            <a:br/>
            <a:r>
              <a:t>       ├─ Battery capacity and state</a:t>
            </a:r>
            <a:br/>
            <a:r>
              <a:t>       ├─ Charging preferences</a:t>
            </a:r>
            <a:br/>
            <a:r>
              <a:t>       └─ Payment information</a:t>
            </a:r>
            <a:br/>
            <a:r>
              <a:t>    5. Station starts charging session</a:t>
            </a:r>
            <a:br/>
            <a:r>
              <a:t>    6. Real-time communication during charging</a:t>
            </a:r>
            <a:br/>
            <a:r>
              <a:t>    7. V2G capabilities (if supported)</a:t>
            </a:r>
            <a:br/>
            <a:r>
              <a:t>    8. Session termination</a:t>
            </a:r>
            <a:br/>
            <a:r>
              <a:t>    9. Automatic billing and payment</a:t>
            </a:r>
            <a:br/>
            <a:r>
              <a:t>    10. Receipt sent to vehicle/user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