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7DCB6C0-7FA6-4B0D-AACB-B6C17509AD0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5"/>
            <p14:sldId id="264"/>
            <p14:sldId id="266"/>
            <p14:sldId id="267"/>
            <p14:sldId id="26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Щенников" initials="НЩ" lastIdx="1" clrIdx="0">
    <p:extLst>
      <p:ext uri="{19B8F6BF-5375-455C-9EA6-DF929625EA0E}">
        <p15:presenceInfo xmlns:p15="http://schemas.microsoft.com/office/powerpoint/2012/main" userId="21e3a086655d8a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3F98A-DAE8-4E18-AC75-995CAA65D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41C205-5FB1-47B5-81BE-DEE569D77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45140-02E2-42AC-91E5-4A9B2D89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5EBCE-D28F-4F61-ABCB-5C2C7DA6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6E09C-59DC-4F93-B411-1BD375D4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8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50D37-A142-449D-B342-C666B4EF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3530F6-5F3D-4F48-9D66-2F76BC48F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B0F65-5B32-40B2-A31A-174357CC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22FE7-9557-47AF-AE86-E9D0D001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51FFD1-CE9C-4B29-88E2-C6D79E09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60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2EF735-A404-4336-A4F1-E4C50160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6E64EE-6D90-435B-AF78-D74D32C0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C8121-1002-4614-94FF-1D39EE43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E11F0-A0D4-4B69-8FF7-90973648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27DE3-B18F-478E-AACB-12EFD8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2C3CC-3BA7-41F6-B480-DB89FB4D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52982-B052-4904-8EBA-C268597E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1D13F-D120-40CD-9C0D-39996669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75E56-6DB1-4493-9174-2AD4128E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5F6C6-EC9A-46C9-B32D-117F06D5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12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CABEE-48CA-4638-ABE3-AED69157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A338-3CF8-4FD3-A6D6-53233C9D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5CC511-A29D-483D-9F87-850E5652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BA898-C91A-4C48-8A43-E2775F36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CE3C9-7176-48E7-800B-53AD2028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8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C429D-071E-4AE3-A33A-B45B6D99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AE8BE-C74A-4C3F-8278-BFE07E00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3268D7-19EA-4F15-9A75-F6F7D39F0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969035-ACB0-46E7-BEA5-70B6273F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084B68-323D-42BA-B46C-7AA86745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6F8E7-0788-40C0-B962-A39DBDC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40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CC62B-E7DD-430D-9B1B-C547FCE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D5E0D-ADD3-4A6E-A0B0-4BA6DCD2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D2C411-9195-4CF2-AC67-298B84E3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BA0752-E1ED-41C6-A5ED-87CD3C239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FC51B9-9FBE-487A-BD8E-0A257A591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88126F-8BD1-46C7-AFBA-ADE23205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E75EAD-F67B-405A-B368-6CCCFFAC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C8E30A-0BC1-4BEE-A1B5-66B9F761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7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0301E-1906-424A-A53E-D5B1BAED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EC98B4-A10C-4A38-8B5D-ACD3250B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544E33-C5D6-4127-BE01-4AEA50FA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E2E7D2-EF94-4133-9C22-EA934695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08ECD5-07A8-4F04-A738-FAD23E78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999AD5-4E85-459B-A9EB-85E5C60C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95C18B-4C94-4295-98D5-DACDD3D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8D649-E8A2-445D-B4C5-2F5FCE5B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9F83F-E41B-48E2-AC58-F1178215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9B538B-F242-4C36-A131-816C968A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C1A09B-76A6-4B79-82E9-89CC1055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0C396-9A67-4177-8CAE-506B8D7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F0389-DC73-45A9-BA2F-FC25287C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2DE9-0E86-484D-8455-0175955F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24A482-7E67-4577-AC2D-80934F29E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6F4F0F-224A-48E1-A156-438A7B4A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A5290-1D7E-4767-BD7B-69309051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CC6F1-DC39-4582-86EC-90316B3F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A1A021-D9E4-46AB-9F6D-E1570CB4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73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E281-C214-475D-93DF-AA62EFD4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3D6DC8-E560-44F6-9CF4-3AD5EB2B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436A1-9CB0-4EBF-8748-D33CDBC9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1DC3-5E4E-46C6-B0E6-B35B1EC47CB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B9D3A-4D11-4B30-8C58-0C908B87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4E030-9FB5-43B2-BB96-0DA6661C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670B-29D0-439C-A03E-A445DEFA7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1E6111-93BE-4EC8-A6A4-187976B8AADA}"/>
              </a:ext>
            </a:extLst>
          </p:cNvPr>
          <p:cNvSpPr txBox="1"/>
          <p:nvPr/>
        </p:nvSpPr>
        <p:spPr>
          <a:xfrm>
            <a:off x="529855" y="2305616"/>
            <a:ext cx="1151506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700" dirty="0">
                <a:latin typeface="+mj-lt"/>
                <a:cs typeface="Times New Roman" panose="02020603050405020304" pitchFamily="18" charset="0"/>
              </a:rPr>
              <a:t>Классификация новостей.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A639F-443E-4ABD-81CD-54C9F9756DA8}"/>
              </a:ext>
            </a:extLst>
          </p:cNvPr>
          <p:cNvSpPr txBox="1"/>
          <p:nvPr/>
        </p:nvSpPr>
        <p:spPr>
          <a:xfrm>
            <a:off x="6943061" y="6244364"/>
            <a:ext cx="52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выполнена </a:t>
            </a:r>
            <a:r>
              <a:rPr lang="ru-RU" dirty="0" err="1"/>
              <a:t>Щенниковым</a:t>
            </a:r>
            <a:r>
              <a:rPr lang="ru-RU" dirty="0"/>
              <a:t> Никитой, БКЛ 161</a:t>
            </a:r>
          </a:p>
        </p:txBody>
      </p:sp>
    </p:spTree>
    <p:extLst>
      <p:ext uri="{BB962C8B-B14F-4D97-AF65-F5344CB8AC3E}">
        <p14:creationId xmlns:p14="http://schemas.microsoft.com/office/powerpoint/2010/main" val="173953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AB627-FF2F-4959-AEB5-45CE21BA3399}"/>
              </a:ext>
            </a:extLst>
          </p:cNvPr>
          <p:cNvSpPr txBox="1"/>
          <p:nvPr/>
        </p:nvSpPr>
        <p:spPr>
          <a:xfrm>
            <a:off x="205563" y="308344"/>
            <a:ext cx="1178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SGDC Classifier </a:t>
            </a:r>
            <a:r>
              <a:rPr lang="ru-RU" sz="4000" dirty="0"/>
              <a:t>на основе </a:t>
            </a:r>
            <a:r>
              <a:rPr lang="en-US" sz="4000" dirty="0" err="1"/>
              <a:t>CountVectorizer</a:t>
            </a:r>
            <a:r>
              <a:rPr lang="en-US" sz="4000" dirty="0"/>
              <a:t> </a:t>
            </a:r>
            <a:r>
              <a:rPr lang="ru-RU" sz="4000" dirty="0"/>
              <a:t>и</a:t>
            </a:r>
            <a:r>
              <a:rPr lang="en-US" sz="4000" dirty="0"/>
              <a:t> TF-IDF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54536-4B78-435B-BC36-8914571C8997}"/>
              </a:ext>
            </a:extLst>
          </p:cNvPr>
          <p:cNvSpPr txBox="1"/>
          <p:nvPr/>
        </p:nvSpPr>
        <p:spPr>
          <a:xfrm>
            <a:off x="1307805" y="1509823"/>
            <a:ext cx="96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Для сравнения, классификация была проведена на трёх различных вариациях </a:t>
            </a:r>
            <a:r>
              <a:rPr lang="ru-RU" sz="2200" dirty="0" err="1"/>
              <a:t>датасета</a:t>
            </a:r>
            <a:r>
              <a:rPr lang="ru-RU" sz="2200" dirty="0"/>
              <a:t>: только заголовки, только описание, соединённые заголовки и описания.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815F45-3F1A-414E-A79A-DC682C15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16" y="4352814"/>
            <a:ext cx="3544432" cy="1028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A3EF5D-2A65-4463-9C67-5F3557AC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85" y="4352814"/>
            <a:ext cx="3238500" cy="1028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0600ED-7403-48E1-8628-28ACD1197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1" y="4333210"/>
            <a:ext cx="3238500" cy="1027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32FD7-CD16-48D8-AEF9-8FC84E9F5068}"/>
              </a:ext>
            </a:extLst>
          </p:cNvPr>
          <p:cNvSpPr txBox="1"/>
          <p:nvPr/>
        </p:nvSpPr>
        <p:spPr>
          <a:xfrm>
            <a:off x="1114769" y="3778517"/>
            <a:ext cx="225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Короткое описание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82898-D38E-47C4-B0C1-2A8865134BCC}"/>
              </a:ext>
            </a:extLst>
          </p:cNvPr>
          <p:cNvSpPr txBox="1"/>
          <p:nvPr/>
        </p:nvSpPr>
        <p:spPr>
          <a:xfrm>
            <a:off x="4514653" y="3778517"/>
            <a:ext cx="27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Заголовок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10B76-2232-443A-8FD6-3B11DF3A6DFB}"/>
              </a:ext>
            </a:extLst>
          </p:cNvPr>
          <p:cNvSpPr txBox="1"/>
          <p:nvPr/>
        </p:nvSpPr>
        <p:spPr>
          <a:xfrm>
            <a:off x="8400988" y="3778517"/>
            <a:ext cx="253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Заголовок + 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54580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3DA7A-85D5-4724-9110-48F7CCEF4511}"/>
              </a:ext>
            </a:extLst>
          </p:cNvPr>
          <p:cNvSpPr txBox="1"/>
          <p:nvPr/>
        </p:nvSpPr>
        <p:spPr>
          <a:xfrm>
            <a:off x="205563" y="308344"/>
            <a:ext cx="1178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SGDC Classifier </a:t>
            </a:r>
            <a:r>
              <a:rPr lang="ru-RU" sz="4000" dirty="0"/>
              <a:t>на основе </a:t>
            </a:r>
            <a:r>
              <a:rPr lang="en-US" sz="4000" dirty="0" err="1"/>
              <a:t>CountVectorizer</a:t>
            </a:r>
            <a:r>
              <a:rPr lang="en-US" sz="4000" dirty="0"/>
              <a:t> </a:t>
            </a:r>
            <a:r>
              <a:rPr lang="ru-RU" sz="4000" dirty="0"/>
              <a:t>и</a:t>
            </a:r>
            <a:r>
              <a:rPr lang="en-US" sz="4000" dirty="0"/>
              <a:t> TF-IDF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7FF2E-B3B3-49FF-B03E-567D97F6C044}"/>
              </a:ext>
            </a:extLst>
          </p:cNvPr>
          <p:cNvSpPr txBox="1"/>
          <p:nvPr/>
        </p:nvSpPr>
        <p:spPr>
          <a:xfrm>
            <a:off x="1307805" y="1509823"/>
            <a:ext cx="96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Для сравнения, классификация была проведена на трёх различных вариациях </a:t>
            </a:r>
            <a:r>
              <a:rPr lang="ru-RU" sz="2200" dirty="0" err="1"/>
              <a:t>датасета</a:t>
            </a:r>
            <a:r>
              <a:rPr lang="ru-RU" sz="2200" dirty="0"/>
              <a:t>: только заголовки, только описание, соединённые заголовки и описания.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16A0D5-8D90-4E5F-84B6-6BDE5CEC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83" y="3019827"/>
            <a:ext cx="4476200" cy="3194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91947E-C0BE-4B21-BF31-A15572ABE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44" y="3019827"/>
            <a:ext cx="4863112" cy="31944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755D83-096F-4EA6-A170-A9FACC948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0502"/>
            <a:ext cx="4061556" cy="32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9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F8C5E-239F-4C5E-ADC3-1C05D1AC3B15}"/>
              </a:ext>
            </a:extLst>
          </p:cNvPr>
          <p:cNvSpPr txBox="1"/>
          <p:nvPr/>
        </p:nvSpPr>
        <p:spPr>
          <a:xfrm>
            <a:off x="3023190" y="212651"/>
            <a:ext cx="6145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Понижение размерности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165530-3972-499B-9F46-E99CABA1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08" y="1359948"/>
            <a:ext cx="6890784" cy="51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7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4134A-902E-4484-A45E-7358C52CFB1C}"/>
              </a:ext>
            </a:extLst>
          </p:cNvPr>
          <p:cNvSpPr txBox="1"/>
          <p:nvPr/>
        </p:nvSpPr>
        <p:spPr>
          <a:xfrm>
            <a:off x="3129516" y="308344"/>
            <a:ext cx="593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Doc2Vec representation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897BE4-753B-4697-B891-851D978A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57" y="1334831"/>
            <a:ext cx="6055685" cy="53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5927B-1E8C-4062-8161-128E2D22671B}"/>
              </a:ext>
            </a:extLst>
          </p:cNvPr>
          <p:cNvSpPr txBox="1"/>
          <p:nvPr/>
        </p:nvSpPr>
        <p:spPr>
          <a:xfrm>
            <a:off x="1476153" y="2228671"/>
            <a:ext cx="9239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Материалы по данному проекту: </a:t>
            </a:r>
            <a:r>
              <a:rPr lang="en-US" sz="3000" dirty="0"/>
              <a:t>https://github.com/NanairoNika/News-Classification/wiki</a:t>
            </a:r>
            <a:endParaRPr lang="ru-RU" sz="3000" dirty="0"/>
          </a:p>
          <a:p>
            <a:pPr algn="ctr"/>
            <a:endParaRPr lang="ru-RU" sz="3000" dirty="0"/>
          </a:p>
          <a:p>
            <a:pPr algn="ctr"/>
            <a:r>
              <a:rPr lang="ru-RU" sz="3000" dirty="0"/>
              <a:t>Ссылка на </a:t>
            </a:r>
            <a:r>
              <a:rPr lang="ru-RU" sz="3000" dirty="0" err="1"/>
              <a:t>датасет</a:t>
            </a:r>
            <a:r>
              <a:rPr lang="ru-RU" sz="3000" dirty="0"/>
              <a:t>:</a:t>
            </a:r>
          </a:p>
          <a:p>
            <a:pPr algn="ctr"/>
            <a:r>
              <a:rPr lang="en-US" sz="3000" dirty="0"/>
              <a:t>https://www.kaggle.com/rmisra/news-category-dataset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77719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2620F-2268-484D-8A39-D69DC4C4D760}"/>
              </a:ext>
            </a:extLst>
          </p:cNvPr>
          <p:cNvSpPr txBox="1"/>
          <p:nvPr/>
        </p:nvSpPr>
        <p:spPr>
          <a:xfrm>
            <a:off x="2305492" y="687307"/>
            <a:ext cx="7581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Информация по </a:t>
            </a:r>
            <a:r>
              <a:rPr lang="ru-RU" sz="4000" dirty="0" err="1"/>
              <a:t>датасету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6D45B-FE1D-476A-8BD3-CCCDBE9BCD3A}"/>
              </a:ext>
            </a:extLst>
          </p:cNvPr>
          <p:cNvSpPr txBox="1"/>
          <p:nvPr/>
        </p:nvSpPr>
        <p:spPr>
          <a:xfrm>
            <a:off x="552893" y="1562986"/>
            <a:ext cx="97394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Датасет</a:t>
            </a:r>
            <a:r>
              <a:rPr lang="ru-RU" sz="2200" dirty="0"/>
              <a:t>: новости с 2012 по 2018 год с сайта </a:t>
            </a:r>
            <a:r>
              <a:rPr lang="en-US" sz="2200" dirty="0"/>
              <a:t>Huffpost.com</a:t>
            </a:r>
          </a:p>
          <a:p>
            <a:endParaRPr lang="en-US" sz="2200" dirty="0"/>
          </a:p>
          <a:p>
            <a:r>
              <a:rPr lang="ru-RU" sz="2200" dirty="0"/>
              <a:t>Изначальный размер </a:t>
            </a:r>
            <a:r>
              <a:rPr lang="ru-RU" sz="2200" dirty="0" err="1"/>
              <a:t>датасета</a:t>
            </a:r>
            <a:r>
              <a:rPr lang="ru-RU" sz="2200" dirty="0"/>
              <a:t>: 200853 новостных элемента, 41 класс новостей.</a:t>
            </a:r>
          </a:p>
          <a:p>
            <a:endParaRPr lang="ru-RU" sz="2200" dirty="0"/>
          </a:p>
          <a:p>
            <a:r>
              <a:rPr lang="en-US" sz="2200" dirty="0"/>
              <a:t>Features:</a:t>
            </a:r>
            <a:r>
              <a:rPr lang="ru-RU" sz="2200" dirty="0"/>
              <a:t> Автор</a:t>
            </a:r>
            <a:r>
              <a:rPr lang="en-US" sz="2200" dirty="0"/>
              <a:t>, </a:t>
            </a:r>
            <a:r>
              <a:rPr lang="ru-RU" sz="2200" dirty="0"/>
              <a:t>Категория (тема) новости, Дата, Заголовок, Ссылка, Описание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42E0DF-562C-48EA-A1B9-0F6D9B76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3" y="3627931"/>
            <a:ext cx="11086214" cy="27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7F67F-EAB0-44EF-8E68-53A71F875D66}"/>
              </a:ext>
            </a:extLst>
          </p:cNvPr>
          <p:cNvSpPr txBox="1"/>
          <p:nvPr/>
        </p:nvSpPr>
        <p:spPr>
          <a:xfrm>
            <a:off x="2778641" y="350874"/>
            <a:ext cx="663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Подготовка </a:t>
            </a:r>
            <a:r>
              <a:rPr lang="ru-RU" sz="4000" dirty="0" err="1"/>
              <a:t>датасета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5D25E-AE9A-4B18-819E-16ACD642D8E3}"/>
              </a:ext>
            </a:extLst>
          </p:cNvPr>
          <p:cNvSpPr txBox="1"/>
          <p:nvPr/>
        </p:nvSpPr>
        <p:spPr>
          <a:xfrm>
            <a:off x="1333500" y="1260779"/>
            <a:ext cx="9524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Основа – три класса(</a:t>
            </a:r>
            <a:r>
              <a:rPr lang="en-US" sz="2200" dirty="0"/>
              <a:t>“Travel”, “Style &amp; Beauty”, “Parenting”</a:t>
            </a:r>
            <a:r>
              <a:rPr lang="ru-RU" sz="22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2386A-6A90-4BCF-9F0B-A9FFC8E5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91" y="1708941"/>
            <a:ext cx="9413359" cy="3674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8BCAC-C622-4DDE-AFD3-0FCA812E118C}"/>
              </a:ext>
            </a:extLst>
          </p:cNvPr>
          <p:cNvSpPr txBox="1"/>
          <p:nvPr/>
        </p:nvSpPr>
        <p:spPr>
          <a:xfrm>
            <a:off x="1333500" y="5879805"/>
            <a:ext cx="6592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 сумме в сокращённом </a:t>
            </a:r>
            <a:r>
              <a:rPr lang="ru-RU" sz="2200" dirty="0" err="1"/>
              <a:t>датасете</a:t>
            </a:r>
            <a:r>
              <a:rPr lang="ru-RU" sz="2200" dirty="0"/>
              <a:t>: 28213 вхождений</a:t>
            </a:r>
          </a:p>
        </p:txBody>
      </p:sp>
    </p:spTree>
    <p:extLst>
      <p:ext uri="{BB962C8B-B14F-4D97-AF65-F5344CB8AC3E}">
        <p14:creationId xmlns:p14="http://schemas.microsoft.com/office/powerpoint/2010/main" val="5539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86319-E4C2-4D12-93B1-A9A4C4391CCC}"/>
              </a:ext>
            </a:extLst>
          </p:cNvPr>
          <p:cNvSpPr txBox="1"/>
          <p:nvPr/>
        </p:nvSpPr>
        <p:spPr>
          <a:xfrm>
            <a:off x="2778641" y="350874"/>
            <a:ext cx="663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Подготовка </a:t>
            </a:r>
            <a:r>
              <a:rPr lang="ru-RU" sz="4000" dirty="0" err="1"/>
              <a:t>датасета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39F91-3285-4984-9502-B72DA43FD422}"/>
              </a:ext>
            </a:extLst>
          </p:cNvPr>
          <p:cNvSpPr txBox="1"/>
          <p:nvPr/>
        </p:nvSpPr>
        <p:spPr>
          <a:xfrm>
            <a:off x="652129" y="1243165"/>
            <a:ext cx="108877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Заголовок и краткое содержание содержат текстовую информацию о новости.</a:t>
            </a:r>
          </a:p>
          <a:p>
            <a:pPr algn="ctr"/>
            <a:r>
              <a:rPr lang="ru-RU" sz="2200" dirty="0"/>
              <a:t>Важно только что-то одно? Или стоит рассматривать оба параметра?</a:t>
            </a:r>
          </a:p>
          <a:p>
            <a:pPr algn="ctr"/>
            <a:r>
              <a:rPr lang="ru-RU" sz="2200" dirty="0"/>
              <a:t>Чтобы это проверить, каждый из классификаторов будет проверяться на трёх </a:t>
            </a:r>
            <a:r>
              <a:rPr lang="ru-RU" sz="2200" dirty="0" err="1"/>
              <a:t>датасетах</a:t>
            </a:r>
            <a:r>
              <a:rPr lang="ru-RU" sz="2200" dirty="0"/>
              <a:t>.</a:t>
            </a:r>
          </a:p>
          <a:p>
            <a:pPr algn="ctr"/>
            <a:endParaRPr lang="ru-RU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474C-AE1A-40D1-984A-AF8294C99D1E}"/>
              </a:ext>
            </a:extLst>
          </p:cNvPr>
          <p:cNvSpPr txBox="1"/>
          <p:nvPr/>
        </p:nvSpPr>
        <p:spPr>
          <a:xfrm>
            <a:off x="1041991" y="2934586"/>
            <a:ext cx="9037674" cy="291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500" dirty="0" err="1"/>
              <a:t>Препроцессинг</a:t>
            </a:r>
            <a:r>
              <a:rPr lang="ru-RU" sz="2500" dirty="0"/>
              <a:t> текста:</a:t>
            </a:r>
          </a:p>
          <a:p>
            <a:pPr>
              <a:lnSpc>
                <a:spcPct val="150000"/>
              </a:lnSpc>
            </a:pPr>
            <a:r>
              <a:rPr lang="ru-RU" sz="2500" dirty="0"/>
              <a:t> - </a:t>
            </a:r>
            <a:r>
              <a:rPr lang="ru-RU" sz="2500" dirty="0" err="1"/>
              <a:t>Токенизация</a:t>
            </a:r>
            <a:endParaRPr lang="ru-RU" sz="2500" dirty="0"/>
          </a:p>
          <a:p>
            <a:pPr>
              <a:lnSpc>
                <a:spcPct val="150000"/>
              </a:lnSpc>
            </a:pPr>
            <a:r>
              <a:rPr lang="ru-RU" sz="2500" dirty="0"/>
              <a:t> - </a:t>
            </a:r>
            <a:r>
              <a:rPr lang="ru-RU" sz="2500" dirty="0" err="1"/>
              <a:t>Лемматизация</a:t>
            </a:r>
            <a:endParaRPr lang="ru-RU" sz="2500" dirty="0"/>
          </a:p>
          <a:p>
            <a:pPr>
              <a:lnSpc>
                <a:spcPct val="150000"/>
              </a:lnSpc>
            </a:pPr>
            <a:r>
              <a:rPr lang="ru-RU" sz="2500" dirty="0"/>
              <a:t> - Убраны </a:t>
            </a:r>
            <a:r>
              <a:rPr lang="ru-RU" sz="2500" dirty="0" err="1"/>
              <a:t>стопслова</a:t>
            </a:r>
            <a:endParaRPr lang="ru-RU" sz="2500" dirty="0"/>
          </a:p>
          <a:p>
            <a:pPr>
              <a:lnSpc>
                <a:spcPct val="150000"/>
              </a:lnSpc>
            </a:pPr>
            <a:r>
              <a:rPr lang="ru-RU" sz="2500" dirty="0"/>
              <a:t> - </a:t>
            </a:r>
            <a:r>
              <a:rPr lang="ru-RU" sz="2500" dirty="0" err="1"/>
              <a:t>Унифицирование</a:t>
            </a:r>
            <a:r>
              <a:rPr lang="ru-RU" sz="2500" dirty="0"/>
              <a:t> формата с использованием </a:t>
            </a:r>
            <a:r>
              <a:rPr lang="en-US" sz="2500" dirty="0"/>
              <a:t>pandas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09866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96841-011F-44D8-A12A-E95983AFF498}"/>
              </a:ext>
            </a:extLst>
          </p:cNvPr>
          <p:cNvSpPr txBox="1"/>
          <p:nvPr/>
        </p:nvSpPr>
        <p:spPr>
          <a:xfrm>
            <a:off x="1869558" y="414669"/>
            <a:ext cx="8452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Классификация по правилам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C0C8A-3B73-4FC5-ADA7-FDBFA8B84B66}"/>
              </a:ext>
            </a:extLst>
          </p:cNvPr>
          <p:cNvSpPr txBox="1"/>
          <p:nvPr/>
        </p:nvSpPr>
        <p:spPr>
          <a:xfrm>
            <a:off x="1018953" y="2013228"/>
            <a:ext cx="101540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Двадцать самых частотных слов каждой группы</a:t>
            </a:r>
            <a:endParaRPr lang="en-US" sz="2400" b="1" dirty="0"/>
          </a:p>
          <a:p>
            <a:pPr algn="ctr"/>
            <a:endParaRPr lang="ru-RU" sz="2200" b="1" dirty="0"/>
          </a:p>
          <a:p>
            <a:r>
              <a:rPr lang="en-US" sz="2200" b="1" dirty="0"/>
              <a:t>Travel</a:t>
            </a:r>
            <a:r>
              <a:rPr lang="en-US" sz="2200" dirty="0"/>
              <a:t>: photos, travel, new, best, one, world, like, city, us, time, hotel, 10, get, day, trip, around, vacation, make, you’re</a:t>
            </a:r>
          </a:p>
          <a:p>
            <a:endParaRPr lang="en-US" sz="2200" dirty="0"/>
          </a:p>
          <a:p>
            <a:r>
              <a:rPr lang="en-US" sz="2200" b="1" dirty="0"/>
              <a:t>Style and beauty: </a:t>
            </a:r>
            <a:r>
              <a:rPr lang="en-US" sz="2200" dirty="0"/>
              <a:t>photos, style, fashion, new, look, check, week, want, sure, dress, us, twitter, beauty, hair, </a:t>
            </a:r>
            <a:r>
              <a:rPr lang="en-US" sz="2200" dirty="0" err="1"/>
              <a:t>facebook</a:t>
            </a:r>
            <a:r>
              <a:rPr lang="en-US" sz="2200" dirty="0"/>
              <a:t>, </a:t>
            </a:r>
            <a:r>
              <a:rPr lang="en-US" sz="2200" dirty="0" err="1"/>
              <a:t>huffpost</a:t>
            </a:r>
            <a:r>
              <a:rPr lang="en-US" sz="2200" dirty="0"/>
              <a:t>, video, </a:t>
            </a:r>
            <a:r>
              <a:rPr lang="en-US" sz="2200" dirty="0" err="1"/>
              <a:t>pinterest</a:t>
            </a:r>
            <a:r>
              <a:rPr lang="en-US" sz="2200" dirty="0"/>
              <a:t>, like</a:t>
            </a:r>
          </a:p>
          <a:p>
            <a:endParaRPr lang="en-US" sz="2200" b="1" dirty="0"/>
          </a:p>
          <a:p>
            <a:r>
              <a:rPr lang="en-US" sz="2200" b="1" dirty="0"/>
              <a:t>Parenting</a:t>
            </a:r>
            <a:r>
              <a:rPr lang="en-US" sz="2200" dirty="0"/>
              <a:t>: kids, children, parents, one, time, child, baby, day, like, mom, new, know, don’t, family, parenting, video, life, make, us, get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5830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0BD430-6FD1-4034-AE79-40EABE3A0E19}"/>
              </a:ext>
            </a:extLst>
          </p:cNvPr>
          <p:cNvSpPr txBox="1"/>
          <p:nvPr/>
        </p:nvSpPr>
        <p:spPr>
          <a:xfrm>
            <a:off x="1869558" y="414669"/>
            <a:ext cx="8452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Классификация по правилам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65D22-5DBA-4449-889C-3BCEA5142F1F}"/>
              </a:ext>
            </a:extLst>
          </p:cNvPr>
          <p:cNvSpPr txBox="1"/>
          <p:nvPr/>
        </p:nvSpPr>
        <p:spPr>
          <a:xfrm>
            <a:off x="1018953" y="2013228"/>
            <a:ext cx="101540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Двадцать самых частотных слов каждой группы</a:t>
            </a:r>
            <a:endParaRPr lang="en-US" sz="2400" b="1" dirty="0"/>
          </a:p>
          <a:p>
            <a:pPr algn="ctr"/>
            <a:endParaRPr lang="ru-RU" sz="2200" b="1" dirty="0"/>
          </a:p>
          <a:p>
            <a:r>
              <a:rPr lang="en-US" sz="2200" b="1" dirty="0"/>
              <a:t>Travel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FF0000"/>
                </a:solidFill>
              </a:rPr>
              <a:t>photos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travel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new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best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one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world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like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city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us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time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hotel,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10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get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day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trip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around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vacation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make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you’re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b="1" dirty="0"/>
              <a:t>Style and beauty: </a:t>
            </a:r>
            <a:r>
              <a:rPr lang="en-US" sz="2200" dirty="0">
                <a:solidFill>
                  <a:srgbClr val="FF0000"/>
                </a:solidFill>
              </a:rPr>
              <a:t>photos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style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fashion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new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look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check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week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want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sure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dress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us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twitter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beauty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hair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FF0000"/>
                </a:solidFill>
              </a:rPr>
              <a:t>facebook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FF0000"/>
                </a:solidFill>
              </a:rPr>
              <a:t>huffpost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video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00B050"/>
                </a:solidFill>
              </a:rPr>
              <a:t>pinterest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like</a:t>
            </a:r>
          </a:p>
          <a:p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b="1" dirty="0"/>
              <a:t>Parenting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00B050"/>
                </a:solidFill>
              </a:rPr>
              <a:t>kids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children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parents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one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time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child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baby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day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like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mom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new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know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don’t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family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parenting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video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life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make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us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get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D35EE-5085-4F2F-A06F-C6500F62781B}"/>
              </a:ext>
            </a:extLst>
          </p:cNvPr>
          <p:cNvSpPr txBox="1"/>
          <p:nvPr/>
        </p:nvSpPr>
        <p:spPr>
          <a:xfrm>
            <a:off x="1869558" y="414669"/>
            <a:ext cx="8452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Классификация по правилам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21C9A-25CB-4DA9-AC5C-ED2E84502E7A}"/>
              </a:ext>
            </a:extLst>
          </p:cNvPr>
          <p:cNvSpPr txBox="1"/>
          <p:nvPr/>
        </p:nvSpPr>
        <p:spPr>
          <a:xfrm>
            <a:off x="843516" y="1658679"/>
            <a:ext cx="105049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С помощью данных слов</a:t>
            </a:r>
            <a:r>
              <a:rPr lang="en-US" sz="2200" dirty="0"/>
              <a:t> </a:t>
            </a:r>
            <a:r>
              <a:rPr lang="ru-RU" sz="2200" dirty="0"/>
              <a:t>были составлены правила классификации.</a:t>
            </a:r>
          </a:p>
          <a:p>
            <a:endParaRPr lang="ru-RU" sz="2200" dirty="0"/>
          </a:p>
          <a:p>
            <a:r>
              <a:rPr lang="ru-RU" sz="2200" dirty="0"/>
              <a:t>Результат классификации был оценён стандартными метриками</a:t>
            </a:r>
            <a:r>
              <a:rPr lang="en-US" sz="2200" dirty="0"/>
              <a:t>:</a:t>
            </a:r>
          </a:p>
          <a:p>
            <a:endParaRPr lang="ru-RU" sz="2200" dirty="0"/>
          </a:p>
          <a:p>
            <a:r>
              <a:rPr lang="en-US" sz="2200" dirty="0"/>
              <a:t>Accuracy = 0,5</a:t>
            </a:r>
          </a:p>
          <a:p>
            <a:r>
              <a:rPr lang="en-US" sz="2200" dirty="0"/>
              <a:t>Precision = 0.65</a:t>
            </a:r>
          </a:p>
          <a:p>
            <a:r>
              <a:rPr lang="en-US" sz="2200" dirty="0"/>
              <a:t>Recall = 0.37</a:t>
            </a:r>
          </a:p>
          <a:p>
            <a:endParaRPr lang="en-US" sz="2200" dirty="0"/>
          </a:p>
          <a:p>
            <a:r>
              <a:rPr lang="ru-RU" sz="2200" dirty="0"/>
              <a:t>По итогу было работы было выявлено, что примерно 12 тысяч новостей не были размечены по этим правилам. </a:t>
            </a:r>
          </a:p>
          <a:p>
            <a:endParaRPr lang="ru-RU" sz="2200" dirty="0"/>
          </a:p>
          <a:p>
            <a:r>
              <a:rPr lang="ru-RU" sz="2200" dirty="0"/>
              <a:t>Вывод</a:t>
            </a:r>
            <a:r>
              <a:rPr lang="en-US" sz="2200" dirty="0"/>
              <a:t>: </a:t>
            </a:r>
            <a:r>
              <a:rPr lang="ru-RU" sz="2200" dirty="0"/>
              <a:t>описательных правил явно не хватает для, хотя бы, примерной классификации. Однако можно предположить, что из-за схожих частых слов, алгоритмы будут ошибаться при классификации </a:t>
            </a:r>
            <a:r>
              <a:rPr lang="en-US" sz="2200" dirty="0"/>
              <a:t>S&amp;B </a:t>
            </a:r>
            <a:r>
              <a:rPr lang="ru-RU" sz="2200" dirty="0"/>
              <a:t>и </a:t>
            </a:r>
            <a:r>
              <a:rPr lang="en-US" sz="2200" dirty="0"/>
              <a:t>Travel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1004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899BDF-5004-4523-8236-DDCA3CCCFA7E}"/>
              </a:ext>
            </a:extLst>
          </p:cNvPr>
          <p:cNvSpPr txBox="1"/>
          <p:nvPr/>
        </p:nvSpPr>
        <p:spPr>
          <a:xfrm>
            <a:off x="737191" y="404037"/>
            <a:ext cx="10717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Semisupervised</a:t>
            </a:r>
            <a:r>
              <a:rPr lang="en-US" sz="4000" dirty="0"/>
              <a:t> learning </a:t>
            </a:r>
            <a:r>
              <a:rPr lang="ru-RU" sz="4000" dirty="0"/>
              <a:t>основанное на правилах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1219D3-525E-45BE-804F-10994754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31" y="1378371"/>
            <a:ext cx="6835738" cy="50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6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0C43E-9EC0-44B5-BFC2-5FEAAA60AAE3}"/>
              </a:ext>
            </a:extLst>
          </p:cNvPr>
          <p:cNvSpPr txBox="1"/>
          <p:nvPr/>
        </p:nvSpPr>
        <p:spPr>
          <a:xfrm>
            <a:off x="205563" y="308344"/>
            <a:ext cx="1178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SGDC Classifier </a:t>
            </a:r>
            <a:r>
              <a:rPr lang="ru-RU" sz="4000" dirty="0"/>
              <a:t>на основе </a:t>
            </a:r>
            <a:r>
              <a:rPr lang="en-US" sz="4000" dirty="0" err="1"/>
              <a:t>CountVectorizer</a:t>
            </a:r>
            <a:r>
              <a:rPr lang="en-US" sz="4000" dirty="0"/>
              <a:t> </a:t>
            </a:r>
            <a:r>
              <a:rPr lang="ru-RU" sz="4000" dirty="0"/>
              <a:t>и</a:t>
            </a:r>
            <a:r>
              <a:rPr lang="en-US" sz="4000" dirty="0"/>
              <a:t> TF-IDF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031F2-BC4E-427F-8E1E-C60AFE3FDC0D}"/>
              </a:ext>
            </a:extLst>
          </p:cNvPr>
          <p:cNvSpPr txBox="1"/>
          <p:nvPr/>
        </p:nvSpPr>
        <p:spPr>
          <a:xfrm>
            <a:off x="1307805" y="1509823"/>
            <a:ext cx="96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Для сравнения, классификация была проведена на трёх различных вариациях </a:t>
            </a:r>
            <a:r>
              <a:rPr lang="ru-RU" sz="2200" dirty="0" err="1"/>
              <a:t>датасета</a:t>
            </a:r>
            <a:r>
              <a:rPr lang="ru-RU" sz="2200" dirty="0"/>
              <a:t>: только заголовки, только описание, соединённые заголовки и описания.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650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616</Words>
  <Application>Microsoft Office PowerPoint</Application>
  <PresentationFormat>Широкоэкранный</PresentationFormat>
  <Paragraphs>65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Щенников</dc:creator>
  <cp:lastModifiedBy>Никита Щенников</cp:lastModifiedBy>
  <cp:revision>19</cp:revision>
  <dcterms:created xsi:type="dcterms:W3CDTF">2019-06-14T04:07:21Z</dcterms:created>
  <dcterms:modified xsi:type="dcterms:W3CDTF">2019-06-14T08:02:12Z</dcterms:modified>
</cp:coreProperties>
</file>