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91205"/>
            <a:ext cx="10969200" cy="70560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通识课程建设方案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0" y="1008112"/>
            <a:ext cx="12192000" cy="692696"/>
          </a:xfrm>
          <a:prstGeom prst="rect">
            <a:avLst/>
          </a:prstGeom>
          <a:solidFill>
            <a:schemeClr val="bg1"/>
          </a:solidFill>
        </p:spPr>
        <p:txBody>
          <a:bodyPr wrap="square" lIns="432000" rIns="216000">
            <a:noAutofit/>
          </a:bodyPr>
          <a:lstStyle/>
          <a:p>
            <a:pPr marL="457200" marR="0" lvl="0" indent="-45720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>
                <a:tab pos="452120" algn="l"/>
              </a:tabLst>
              <a:defRPr/>
            </a:pPr>
            <a:r>
              <a:rPr kumimoji="0" lang="en-US" altLang="zh-CN" sz="2400" b="1" i="0" u="none" strike="noStrike" kern="1200" cap="none" spc="3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1+6+X</a:t>
            </a:r>
            <a:r>
              <a:rPr kumimoji="0" lang="zh-CN" altLang="en-US" sz="2400" b="1" i="0" u="none" strike="noStrike" kern="1200" cap="none" spc="3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课程模式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个智慧教育平台，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种课程资源，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个学科方向的案例库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99166" y="2128261"/>
            <a:ext cx="4449917" cy="3769125"/>
            <a:chOff x="499411" y="2049123"/>
            <a:chExt cx="4883020" cy="4135968"/>
          </a:xfrm>
        </p:grpSpPr>
        <p:grpSp>
          <p:nvGrpSpPr>
            <p:cNvPr id="13" name="组合 12"/>
            <p:cNvGrpSpPr/>
            <p:nvPr/>
          </p:nvGrpSpPr>
          <p:grpSpPr>
            <a:xfrm>
              <a:off x="1041174" y="2049123"/>
              <a:ext cx="4341257" cy="4135968"/>
              <a:chOff x="1041174" y="2049123"/>
              <a:chExt cx="4341257" cy="4135968"/>
            </a:xfrm>
          </p:grpSpPr>
          <p:pic>
            <p:nvPicPr>
              <p:cNvPr id="18" name="图形 17" descr="箭头: 顺时针弯曲 纯色填充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2136797">
                <a:off x="4626870" y="3687919"/>
                <a:ext cx="755561" cy="755561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>
                <a:off x="1041174" y="2049123"/>
                <a:ext cx="3831417" cy="4135968"/>
                <a:chOff x="1041174" y="2049123"/>
                <a:chExt cx="3831417" cy="4135968"/>
              </a:xfrm>
            </p:grpSpPr>
            <p:grpSp>
              <p:nvGrpSpPr>
                <p:cNvPr id="20" name="组合 19"/>
                <p:cNvGrpSpPr>
                  <a:grpSpLocks noChangeAspect="1"/>
                </p:cNvGrpSpPr>
                <p:nvPr/>
              </p:nvGrpSpPr>
              <p:grpSpPr>
                <a:xfrm>
                  <a:off x="1041174" y="2176258"/>
                  <a:ext cx="3831417" cy="3875430"/>
                  <a:chOff x="1338376" y="2175492"/>
                  <a:chExt cx="2996241" cy="3030662"/>
                </a:xfrm>
              </p:grpSpPr>
              <p:sp>
                <p:nvSpPr>
                  <p:cNvPr id="25" name="六边形 24"/>
                  <p:cNvSpPr/>
                  <p:nvPr/>
                </p:nvSpPr>
                <p:spPr>
                  <a:xfrm>
                    <a:off x="2275166" y="2175492"/>
                    <a:ext cx="1060704" cy="914400"/>
                  </a:xfrm>
                  <a:prstGeom prst="hexagon">
                    <a:avLst/>
                  </a:prstGeom>
                  <a:solidFill>
                    <a:srgbClr val="1BCCFB"/>
                  </a:solidFill>
                  <a:ln w="6350">
                    <a:solidFill>
                      <a:schemeClr val="bg1"/>
                    </a:solidFill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Overflow="overflow" horzOverflow="overflow" vert="horz" wrap="square" lIns="0" tIns="0" rIns="0" bIns="0" numCol="1" spcCol="1270" rtlCol="0" fromWordArt="0" anchor="ctr" anchorCtr="0" forceAA="0" compatLnSpc="1">
                    <a:noAutofit/>
                  </a:bodyPr>
                  <a:lstStyle/>
                  <a:p>
                    <a:pPr algn="ctr" defTabSz="577850">
                      <a:spcAft>
                        <a:spcPts val="0"/>
                      </a:spcAft>
                    </a:pPr>
                    <a:r>
                      <a:rPr lang="en-US" altLang="zh-CN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01</a:t>
                    </a:r>
                    <a:endParaRPr lang="en-US" altLang="zh-CN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  <a:p>
                    <a:pPr algn="ctr" defTabSz="577850"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知识库</a:t>
                    </a:r>
                    <a:endParaRPr lang="zh-CN" altLang="en-US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</p:txBody>
              </p:sp>
              <p:sp>
                <p:nvSpPr>
                  <p:cNvPr id="26" name="六边形 25"/>
                  <p:cNvSpPr/>
                  <p:nvPr/>
                </p:nvSpPr>
                <p:spPr>
                  <a:xfrm>
                    <a:off x="3263601" y="2670250"/>
                    <a:ext cx="1060704" cy="914400"/>
                  </a:xfrm>
                  <a:prstGeom prst="hexagon">
                    <a:avLst/>
                  </a:prstGeom>
                  <a:solidFill>
                    <a:srgbClr val="00B0F0"/>
                  </a:solidFill>
                  <a:ln w="6350">
                    <a:solidFill>
                      <a:schemeClr val="bg1"/>
                    </a:solidFill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Overflow="overflow" horzOverflow="overflow" vert="horz" wrap="square" lIns="0" tIns="0" rIns="0" bIns="0" numCol="1" spcCol="1270" rtlCol="0" fromWordArt="0" anchor="ctr" anchorCtr="0" forceAA="0" compatLnSpc="1">
                    <a:noAutofit/>
                  </a:bodyPr>
                  <a:lstStyle/>
                  <a:p>
                    <a:pPr algn="ctr" defTabSz="577850">
                      <a:spcAft>
                        <a:spcPts val="0"/>
                      </a:spcAft>
                    </a:pPr>
                    <a:r>
                      <a:rPr lang="en-US" altLang="zh-CN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02</a:t>
                    </a:r>
                    <a:endParaRPr lang="en-US" altLang="zh-CN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  <a:p>
                    <a:pPr algn="ctr" defTabSz="577850"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  <a:sym typeface="+mn-ea"/>
                      </a:rPr>
                      <a:t>知识图谱</a:t>
                    </a:r>
                    <a:endParaRPr lang="zh-CN" altLang="en-US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</p:txBody>
              </p:sp>
              <p:sp>
                <p:nvSpPr>
                  <p:cNvPr id="27" name="六边形 26"/>
                  <p:cNvSpPr/>
                  <p:nvPr/>
                </p:nvSpPr>
                <p:spPr>
                  <a:xfrm>
                    <a:off x="2275166" y="3233623"/>
                    <a:ext cx="1060704" cy="914400"/>
                  </a:xfrm>
                  <a:prstGeom prst="hexagon">
                    <a:avLst/>
                  </a:prstGeom>
                  <a:solidFill>
                    <a:srgbClr val="00B0F0"/>
                  </a:solidFill>
                  <a:ln w="6350">
                    <a:solidFill>
                      <a:schemeClr val="bg1"/>
                    </a:solidFill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Overflow="overflow" horzOverflow="overflow" vert="horz" wrap="square" lIns="0" tIns="0" rIns="0" bIns="0" numCol="1" spcCol="1270" rtlCol="0" fromWordArt="0" anchor="ctr" anchorCtr="0" forceAA="0" compatLnSpc="1">
                    <a:noAutofit/>
                  </a:bodyPr>
                  <a:lstStyle/>
                  <a:p>
                    <a:pPr algn="ctr" defTabSz="577850">
                      <a:spcAft>
                        <a:spcPts val="0"/>
                      </a:spcAft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智慧</a:t>
                    </a:r>
                    <a:endParaRPr lang="zh-CN" altLang="en-US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  <a:p>
                    <a:pPr algn="ctr" defTabSz="577850">
                      <a:spcAft>
                        <a:spcPts val="0"/>
                      </a:spcAft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课程平台</a:t>
                    </a:r>
                    <a:endParaRPr lang="zh-CN" altLang="en-US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</p:txBody>
              </p:sp>
              <p:sp>
                <p:nvSpPr>
                  <p:cNvPr id="40" name="六边形 39"/>
                  <p:cNvSpPr/>
                  <p:nvPr/>
                </p:nvSpPr>
                <p:spPr>
                  <a:xfrm>
                    <a:off x="1338376" y="2670250"/>
                    <a:ext cx="1060704" cy="914400"/>
                  </a:xfrm>
                  <a:prstGeom prst="hexagon">
                    <a:avLst/>
                  </a:prstGeom>
                  <a:solidFill>
                    <a:srgbClr val="00B0F0"/>
                  </a:solidFill>
                  <a:ln w="6350">
                    <a:solidFill>
                      <a:schemeClr val="bg1"/>
                    </a:solidFill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Overflow="overflow" horzOverflow="overflow" vert="horz" wrap="square" lIns="0" tIns="0" rIns="0" bIns="0" numCol="1" spcCol="1270" rtlCol="0" fromWordArt="0" anchor="ctr" anchorCtr="0" forceAA="0" compatLnSpc="1">
                    <a:noAutofit/>
                  </a:bodyPr>
                  <a:lstStyle/>
                  <a:p>
                    <a:pPr algn="ctr" defTabSz="577850">
                      <a:spcAft>
                        <a:spcPts val="0"/>
                      </a:spcAft>
                    </a:pPr>
                    <a:r>
                      <a:rPr lang="en-US" altLang="zh-CN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06</a:t>
                    </a:r>
                    <a:endParaRPr lang="en-US" altLang="zh-CN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  <a:p>
                    <a:pPr algn="ctr" defTabSz="577850"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智能工具</a:t>
                    </a:r>
                    <a:endParaRPr lang="zh-CN" altLang="en-US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</p:txBody>
              </p:sp>
              <p:sp>
                <p:nvSpPr>
                  <p:cNvPr id="41" name="六边形 40"/>
                  <p:cNvSpPr/>
                  <p:nvPr/>
                </p:nvSpPr>
                <p:spPr>
                  <a:xfrm>
                    <a:off x="1338376" y="3763772"/>
                    <a:ext cx="1060704" cy="914400"/>
                  </a:xfrm>
                  <a:prstGeom prst="hexagon">
                    <a:avLst/>
                  </a:prstGeom>
                  <a:solidFill>
                    <a:srgbClr val="1BCCFB"/>
                  </a:solidFill>
                  <a:ln w="6350">
                    <a:solidFill>
                      <a:schemeClr val="bg1"/>
                    </a:solidFill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Overflow="overflow" horzOverflow="overflow" vert="horz" wrap="square" lIns="0" tIns="0" rIns="0" bIns="0" numCol="1" spcCol="1270" rtlCol="0" fromWordArt="0" anchor="ctr" anchorCtr="0" forceAA="0" compatLnSpc="1">
                    <a:noAutofit/>
                  </a:bodyPr>
                  <a:lstStyle/>
                  <a:p>
                    <a:pPr algn="ctr" defTabSz="577850">
                      <a:spcAft>
                        <a:spcPts val="0"/>
                      </a:spcAft>
                    </a:pPr>
                    <a:r>
                      <a:rPr lang="en-US" altLang="zh-CN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05</a:t>
                    </a:r>
                    <a:endParaRPr lang="en-US" altLang="zh-CN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  <a:p>
                    <a:pPr algn="ctr" defTabSz="577850">
                      <a:spcAft>
                        <a:spcPts val="600"/>
                      </a:spcAft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  <a:sym typeface="+mn-ea"/>
                      </a:rPr>
                      <a:t>智能体</a:t>
                    </a:r>
                    <a:endParaRPr lang="zh-CN" altLang="en-US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  <a:sym typeface="+mn-ea"/>
                    </a:endParaRPr>
                  </a:p>
                </p:txBody>
              </p:sp>
              <p:sp>
                <p:nvSpPr>
                  <p:cNvPr id="42" name="六边形 41"/>
                  <p:cNvSpPr/>
                  <p:nvPr/>
                </p:nvSpPr>
                <p:spPr>
                  <a:xfrm>
                    <a:off x="3273913" y="3766300"/>
                    <a:ext cx="1060704" cy="914400"/>
                  </a:xfrm>
                  <a:prstGeom prst="hexagon">
                    <a:avLst/>
                  </a:prstGeom>
                  <a:solidFill>
                    <a:srgbClr val="1BCCFB"/>
                  </a:solidFill>
                  <a:ln w="6350">
                    <a:solidFill>
                      <a:schemeClr val="bg1"/>
                    </a:solidFill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Overflow="overflow" horzOverflow="overflow" vert="horz" wrap="square" lIns="0" tIns="0" rIns="0" bIns="0" numCol="1" spcCol="1270" rtlCol="0" fromWordArt="0" anchor="ctr" anchorCtr="0" forceAA="0" compatLnSpc="1">
                    <a:noAutofit/>
                  </a:bodyPr>
                  <a:lstStyle/>
                  <a:p>
                    <a:pPr algn="ctr" defTabSz="577850">
                      <a:spcAft>
                        <a:spcPts val="0"/>
                      </a:spcAft>
                    </a:pPr>
                    <a:r>
                      <a:rPr lang="en-US" altLang="zh-CN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03</a:t>
                    </a:r>
                    <a:endParaRPr lang="en-US" altLang="zh-CN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  <a:p>
                    <a:pPr algn="ctr" defTabSz="577850"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  <a:sym typeface="+mn-ea"/>
                      </a:rPr>
                      <a:t>数字人</a:t>
                    </a:r>
                    <a:endParaRPr lang="zh-CN" altLang="en-US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</p:txBody>
              </p:sp>
              <p:sp>
                <p:nvSpPr>
                  <p:cNvPr id="43" name="六边形 42"/>
                  <p:cNvSpPr/>
                  <p:nvPr/>
                </p:nvSpPr>
                <p:spPr>
                  <a:xfrm>
                    <a:off x="2278214" y="4291754"/>
                    <a:ext cx="1060704" cy="914400"/>
                  </a:xfrm>
                  <a:prstGeom prst="hexagon">
                    <a:avLst/>
                  </a:prstGeom>
                  <a:solidFill>
                    <a:srgbClr val="00B0F0"/>
                  </a:solidFill>
                  <a:ln w="6350">
                    <a:solidFill>
                      <a:schemeClr val="bg1"/>
                    </a:solidFill>
                  </a:ln>
                  <a:effectLst>
                    <a:outerShdw blurRad="25400" dist="127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lt1">
                      <a:alpha val="9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dk1">
                      <a:hueOff val="0"/>
                      <a:satOff val="0"/>
                      <a:lumOff val="0"/>
                      <a:alphaOff val="0"/>
                    </a:schemeClr>
                  </a:fontRef>
                </p:style>
                <p:txBody>
                  <a:bodyPr spcFirstLastPara="0" vertOverflow="overflow" horzOverflow="overflow" vert="horz" wrap="square" lIns="0" tIns="0" rIns="0" bIns="0" numCol="1" spcCol="1270" rtlCol="0" fromWordArt="0" anchor="ctr" anchorCtr="0" forceAA="0" compatLnSpc="1">
                    <a:noAutofit/>
                  </a:bodyPr>
                  <a:lstStyle/>
                  <a:p>
                    <a:pPr algn="ctr" defTabSz="577850">
                      <a:spcAft>
                        <a:spcPts val="0"/>
                      </a:spcAft>
                    </a:pPr>
                    <a:r>
                      <a:rPr lang="en-US" altLang="zh-CN" sz="16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</a:rPr>
                      <a:t>04</a:t>
                    </a:r>
                    <a:endParaRPr lang="en-US" altLang="zh-CN" sz="16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  <a:p>
                    <a:pPr algn="ctr" defTabSz="577850"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zh-CN" altLang="en-US" sz="14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  <a:sym typeface="+mn-ea"/>
                      </a:rPr>
                      <a:t>通识案例</a:t>
                    </a:r>
                    <a:endParaRPr lang="en-US" altLang="zh-CN" sz="14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  <a:sym typeface="+mn-ea"/>
                    </a:endParaRPr>
                  </a:p>
                  <a:p>
                    <a:pPr algn="ctr" defTabSz="577850">
                      <a:spcBef>
                        <a:spcPts val="600"/>
                      </a:spcBef>
                      <a:spcAft>
                        <a:spcPts val="0"/>
                      </a:spcAft>
                    </a:pPr>
                    <a:r>
                      <a:rPr lang="en-US" altLang="zh-CN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  <a:sym typeface="+mn-ea"/>
                      </a:rPr>
                      <a:t>(X</a:t>
                    </a:r>
                    <a:r>
                      <a:rPr lang="zh-CN" altLang="en-US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  <a:sym typeface="+mn-ea"/>
                      </a:rPr>
                      <a:t>个学科</a:t>
                    </a:r>
                    <a:r>
                      <a:rPr lang="en-US" altLang="zh-CN" sz="11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阿里巴巴普惠体" panose="00020600040101010101" charset="-122"/>
                        <a:ea typeface="阿里巴巴普惠体" panose="00020600040101010101" charset="-122"/>
                        <a:cs typeface="阿里巴巴普惠体" panose="00020600040101010101" charset="-122"/>
                        <a:sym typeface="+mn-ea"/>
                      </a:rPr>
                      <a:t>)</a:t>
                    </a:r>
                    <a:endParaRPr lang="zh-CN" altLang="en-US" sz="1100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阿里巴巴普惠体" panose="00020600040101010101" charset="-122"/>
                      <a:ea typeface="阿里巴巴普惠体" panose="00020600040101010101" charset="-122"/>
                      <a:cs typeface="阿里巴巴普惠体" panose="00020600040101010101" charset="-122"/>
                    </a:endParaRPr>
                  </a:p>
                </p:txBody>
              </p:sp>
            </p:grpSp>
            <p:pic>
              <p:nvPicPr>
                <p:cNvPr id="21" name="图形 20" descr="箭头: 顺时针弯曲 纯色填充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5238930">
                  <a:off x="1466245" y="2109028"/>
                  <a:ext cx="755561" cy="755561"/>
                </a:xfrm>
                <a:prstGeom prst="rect">
                  <a:avLst/>
                </a:prstGeom>
              </p:spPr>
            </p:pic>
            <p:pic>
              <p:nvPicPr>
                <p:cNvPr id="22" name="图形 21" descr="箭头: 顺时针弯曲 纯色填充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8664598">
                  <a:off x="3530776" y="2049123"/>
                  <a:ext cx="755561" cy="755561"/>
                </a:xfrm>
                <a:prstGeom prst="rect">
                  <a:avLst/>
                </a:prstGeom>
              </p:spPr>
            </p:pic>
            <p:pic>
              <p:nvPicPr>
                <p:cNvPr id="23" name="图形 22" descr="箭头: 顺时针弯曲 纯色填充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6020000">
                  <a:off x="3614883" y="5378987"/>
                  <a:ext cx="755561" cy="755561"/>
                </a:xfrm>
                <a:prstGeom prst="rect">
                  <a:avLst/>
                </a:prstGeom>
              </p:spPr>
            </p:pic>
            <p:pic>
              <p:nvPicPr>
                <p:cNvPr id="24" name="图形 23" descr="箭头: 顺时针弯曲 纯色填充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9050304">
                  <a:off x="1523992" y="5429530"/>
                  <a:ext cx="755561" cy="75556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4" name="图形 13" descr="箭头: 顺时针弯曲 纯色填充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04185">
              <a:off x="499411" y="3736193"/>
              <a:ext cx="755561" cy="755561"/>
            </a:xfrm>
            <a:prstGeom prst="rect">
              <a:avLst/>
            </a:prstGeom>
          </p:spPr>
        </p:pic>
      </p:grpSp>
      <p:sp>
        <p:nvSpPr>
          <p:cNvPr id="44" name="任意多边形: 形状 17"/>
          <p:cNvSpPr/>
          <p:nvPr>
            <p:custDataLst>
              <p:tags r:id="rId4"/>
            </p:custDataLst>
          </p:nvPr>
        </p:nvSpPr>
        <p:spPr>
          <a:xfrm>
            <a:off x="7274517" y="2128261"/>
            <a:ext cx="2977777" cy="544077"/>
          </a:xfrm>
          <a:custGeom>
            <a:avLst/>
            <a:gdLst>
              <a:gd name="connsiteX0" fmla="*/ 115537 w 693208"/>
              <a:gd name="connsiteY0" fmla="*/ 0 h 5201920"/>
              <a:gd name="connsiteX1" fmla="*/ 577671 w 693208"/>
              <a:gd name="connsiteY1" fmla="*/ 0 h 5201920"/>
              <a:gd name="connsiteX2" fmla="*/ 693208 w 693208"/>
              <a:gd name="connsiteY2" fmla="*/ 115537 h 5201920"/>
              <a:gd name="connsiteX3" fmla="*/ 693208 w 693208"/>
              <a:gd name="connsiteY3" fmla="*/ 5201920 h 5201920"/>
              <a:gd name="connsiteX4" fmla="*/ 693208 w 693208"/>
              <a:gd name="connsiteY4" fmla="*/ 5201920 h 5201920"/>
              <a:gd name="connsiteX5" fmla="*/ 0 w 693208"/>
              <a:gd name="connsiteY5" fmla="*/ 5201920 h 5201920"/>
              <a:gd name="connsiteX6" fmla="*/ 0 w 693208"/>
              <a:gd name="connsiteY6" fmla="*/ 5201920 h 5201920"/>
              <a:gd name="connsiteX7" fmla="*/ 0 w 693208"/>
              <a:gd name="connsiteY7" fmla="*/ 115537 h 5201920"/>
              <a:gd name="connsiteX8" fmla="*/ 115537 w 693208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201920">
                <a:moveTo>
                  <a:pt x="693208" y="867007"/>
                </a:moveTo>
                <a:lnTo>
                  <a:pt x="693208" y="4334913"/>
                </a:lnTo>
                <a:cubicBezTo>
                  <a:pt x="693208" y="4813743"/>
                  <a:pt x="686315" y="5201916"/>
                  <a:pt x="677812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677812" y="4"/>
                </a:lnTo>
                <a:cubicBezTo>
                  <a:pt x="686315" y="4"/>
                  <a:pt x="693208" y="388177"/>
                  <a:pt x="693208" y="867007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15875">
            <a:solidFill>
              <a:srgbClr val="00B0F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64320" rIns="0" bIns="6432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课程素材库</a:t>
            </a:r>
            <a:r>
              <a:rPr lang="en-US" altLang="zh-CN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+mn-ea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向量知识库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RAG / </a:t>
            </a: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知识库开发</a:t>
            </a:r>
            <a:endParaRPr lang="en-US" altLang="zh-CN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知识表示与推理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知识压缩与量化 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5" name="任意多边形: 形状 18"/>
          <p:cNvSpPr/>
          <p:nvPr>
            <p:custDataLst>
              <p:tags r:id="rId5"/>
            </p:custDataLst>
          </p:nvPr>
        </p:nvSpPr>
        <p:spPr>
          <a:xfrm>
            <a:off x="6086977" y="2060848"/>
            <a:ext cx="1190549" cy="679623"/>
          </a:xfrm>
          <a:custGeom>
            <a:avLst/>
            <a:gdLst>
              <a:gd name="connsiteX0" fmla="*/ 0 w 2926080"/>
              <a:gd name="connsiteY0" fmla="*/ 144421 h 866510"/>
              <a:gd name="connsiteX1" fmla="*/ 144421 w 2926080"/>
              <a:gd name="connsiteY1" fmla="*/ 0 h 866510"/>
              <a:gd name="connsiteX2" fmla="*/ 2781659 w 2926080"/>
              <a:gd name="connsiteY2" fmla="*/ 0 h 866510"/>
              <a:gd name="connsiteX3" fmla="*/ 2926080 w 2926080"/>
              <a:gd name="connsiteY3" fmla="*/ 144421 h 866510"/>
              <a:gd name="connsiteX4" fmla="*/ 2926080 w 2926080"/>
              <a:gd name="connsiteY4" fmla="*/ 722089 h 866510"/>
              <a:gd name="connsiteX5" fmla="*/ 2781659 w 2926080"/>
              <a:gd name="connsiteY5" fmla="*/ 866510 h 866510"/>
              <a:gd name="connsiteX6" fmla="*/ 144421 w 2926080"/>
              <a:gd name="connsiteY6" fmla="*/ 866510 h 866510"/>
              <a:gd name="connsiteX7" fmla="*/ 0 w 2926080"/>
              <a:gd name="connsiteY7" fmla="*/ 722089 h 866510"/>
              <a:gd name="connsiteX8" fmla="*/ 0 w 2926080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781659" y="0"/>
                </a:lnTo>
                <a:cubicBezTo>
                  <a:pt x="2861421" y="0"/>
                  <a:pt x="2926080" y="64659"/>
                  <a:pt x="2926080" y="144421"/>
                </a:cubicBezTo>
                <a:lnTo>
                  <a:pt x="2926080" y="722089"/>
                </a:lnTo>
                <a:cubicBezTo>
                  <a:pt x="2926080" y="801851"/>
                  <a:pt x="2861421" y="866510"/>
                  <a:pt x="2781659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16595" rIns="72000" bIns="11659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173355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zh-CN" sz="1400" kern="12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01 </a:t>
            </a:r>
            <a:r>
              <a:rPr lang="zh-CN" altLang="en-US" sz="1400" kern="12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知识库</a:t>
            </a:r>
            <a:endParaRPr lang="zh-CN" altLang="en-US" sz="1400" kern="1200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6" name="任意多边形: 形状 19"/>
          <p:cNvSpPr/>
          <p:nvPr>
            <p:custDataLst>
              <p:tags r:id="rId6"/>
            </p:custDataLst>
          </p:nvPr>
        </p:nvSpPr>
        <p:spPr>
          <a:xfrm>
            <a:off x="7274517" y="2842362"/>
            <a:ext cx="2977777" cy="544077"/>
          </a:xfrm>
          <a:custGeom>
            <a:avLst/>
            <a:gdLst>
              <a:gd name="connsiteX0" fmla="*/ 115537 w 693208"/>
              <a:gd name="connsiteY0" fmla="*/ 0 h 5201920"/>
              <a:gd name="connsiteX1" fmla="*/ 577671 w 693208"/>
              <a:gd name="connsiteY1" fmla="*/ 0 h 5201920"/>
              <a:gd name="connsiteX2" fmla="*/ 693208 w 693208"/>
              <a:gd name="connsiteY2" fmla="*/ 115537 h 5201920"/>
              <a:gd name="connsiteX3" fmla="*/ 693208 w 693208"/>
              <a:gd name="connsiteY3" fmla="*/ 5201920 h 5201920"/>
              <a:gd name="connsiteX4" fmla="*/ 693208 w 693208"/>
              <a:gd name="connsiteY4" fmla="*/ 5201920 h 5201920"/>
              <a:gd name="connsiteX5" fmla="*/ 0 w 693208"/>
              <a:gd name="connsiteY5" fmla="*/ 5201920 h 5201920"/>
              <a:gd name="connsiteX6" fmla="*/ 0 w 693208"/>
              <a:gd name="connsiteY6" fmla="*/ 5201920 h 5201920"/>
              <a:gd name="connsiteX7" fmla="*/ 0 w 693208"/>
              <a:gd name="connsiteY7" fmla="*/ 115537 h 5201920"/>
              <a:gd name="connsiteX8" fmla="*/ 115537 w 693208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201920">
                <a:moveTo>
                  <a:pt x="693208" y="867007"/>
                </a:moveTo>
                <a:lnTo>
                  <a:pt x="693208" y="4334913"/>
                </a:lnTo>
                <a:cubicBezTo>
                  <a:pt x="693208" y="4813743"/>
                  <a:pt x="686315" y="5201916"/>
                  <a:pt x="677812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677812" y="4"/>
                </a:lnTo>
                <a:cubicBezTo>
                  <a:pt x="686315" y="4"/>
                  <a:pt x="693208" y="388177"/>
                  <a:pt x="693208" y="867007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15875">
            <a:solidFill>
              <a:srgbClr val="00B0F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64320" rIns="0" bIns="6432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课程知识结构化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跨课程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跨专业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学习路径规划</a:t>
            </a:r>
            <a:r>
              <a:rPr lang="en-US" altLang="zh-CN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能力图谱</a:t>
            </a:r>
            <a:r>
              <a:rPr lang="en-US" altLang="zh-CN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</a:t>
            </a: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学情画像</a:t>
            </a:r>
            <a:endParaRPr lang="zh-CN" altLang="en-US" sz="105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7" name="任意多边形: 形状 20"/>
          <p:cNvSpPr/>
          <p:nvPr>
            <p:custDataLst>
              <p:tags r:id="rId7"/>
            </p:custDataLst>
          </p:nvPr>
        </p:nvSpPr>
        <p:spPr>
          <a:xfrm>
            <a:off x="6086977" y="2773829"/>
            <a:ext cx="1190549" cy="679623"/>
          </a:xfrm>
          <a:custGeom>
            <a:avLst/>
            <a:gdLst>
              <a:gd name="connsiteX0" fmla="*/ 0 w 2926080"/>
              <a:gd name="connsiteY0" fmla="*/ 144421 h 866510"/>
              <a:gd name="connsiteX1" fmla="*/ 144421 w 2926080"/>
              <a:gd name="connsiteY1" fmla="*/ 0 h 866510"/>
              <a:gd name="connsiteX2" fmla="*/ 2781659 w 2926080"/>
              <a:gd name="connsiteY2" fmla="*/ 0 h 866510"/>
              <a:gd name="connsiteX3" fmla="*/ 2926080 w 2926080"/>
              <a:gd name="connsiteY3" fmla="*/ 144421 h 866510"/>
              <a:gd name="connsiteX4" fmla="*/ 2926080 w 2926080"/>
              <a:gd name="connsiteY4" fmla="*/ 722089 h 866510"/>
              <a:gd name="connsiteX5" fmla="*/ 2781659 w 2926080"/>
              <a:gd name="connsiteY5" fmla="*/ 866510 h 866510"/>
              <a:gd name="connsiteX6" fmla="*/ 144421 w 2926080"/>
              <a:gd name="connsiteY6" fmla="*/ 866510 h 866510"/>
              <a:gd name="connsiteX7" fmla="*/ 0 w 2926080"/>
              <a:gd name="connsiteY7" fmla="*/ 722089 h 866510"/>
              <a:gd name="connsiteX8" fmla="*/ 0 w 2926080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781659" y="0"/>
                </a:lnTo>
                <a:cubicBezTo>
                  <a:pt x="2861421" y="0"/>
                  <a:pt x="2926080" y="64659"/>
                  <a:pt x="2926080" y="144421"/>
                </a:cubicBezTo>
                <a:lnTo>
                  <a:pt x="2926080" y="722089"/>
                </a:lnTo>
                <a:cubicBezTo>
                  <a:pt x="2926080" y="801851"/>
                  <a:pt x="2861421" y="866510"/>
                  <a:pt x="2781659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16595" rIns="72000" bIns="11659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33550">
              <a:spcAft>
                <a:spcPts val="0"/>
              </a:spcAft>
            </a:pPr>
            <a:r>
              <a:rPr lang="en-US" altLang="zh-CN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02 </a:t>
            </a: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知识图谱</a:t>
            </a:r>
            <a:endParaRPr lang="zh-CN" altLang="en-US" sz="1400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8" name="任意多边形: 形状 21"/>
          <p:cNvSpPr/>
          <p:nvPr>
            <p:custDataLst>
              <p:tags r:id="rId8"/>
            </p:custDataLst>
          </p:nvPr>
        </p:nvSpPr>
        <p:spPr>
          <a:xfrm>
            <a:off x="7274517" y="3555271"/>
            <a:ext cx="2983607" cy="544077"/>
          </a:xfrm>
          <a:custGeom>
            <a:avLst/>
            <a:gdLst>
              <a:gd name="connsiteX0" fmla="*/ 115537 w 693208"/>
              <a:gd name="connsiteY0" fmla="*/ 0 h 5201920"/>
              <a:gd name="connsiteX1" fmla="*/ 577671 w 693208"/>
              <a:gd name="connsiteY1" fmla="*/ 0 h 5201920"/>
              <a:gd name="connsiteX2" fmla="*/ 693208 w 693208"/>
              <a:gd name="connsiteY2" fmla="*/ 115537 h 5201920"/>
              <a:gd name="connsiteX3" fmla="*/ 693208 w 693208"/>
              <a:gd name="connsiteY3" fmla="*/ 5201920 h 5201920"/>
              <a:gd name="connsiteX4" fmla="*/ 693208 w 693208"/>
              <a:gd name="connsiteY4" fmla="*/ 5201920 h 5201920"/>
              <a:gd name="connsiteX5" fmla="*/ 0 w 693208"/>
              <a:gd name="connsiteY5" fmla="*/ 5201920 h 5201920"/>
              <a:gd name="connsiteX6" fmla="*/ 0 w 693208"/>
              <a:gd name="connsiteY6" fmla="*/ 5201920 h 5201920"/>
              <a:gd name="connsiteX7" fmla="*/ 0 w 693208"/>
              <a:gd name="connsiteY7" fmla="*/ 115537 h 5201920"/>
              <a:gd name="connsiteX8" fmla="*/ 115537 w 693208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201920">
                <a:moveTo>
                  <a:pt x="693208" y="867007"/>
                </a:moveTo>
                <a:lnTo>
                  <a:pt x="693208" y="4334913"/>
                </a:lnTo>
                <a:cubicBezTo>
                  <a:pt x="693208" y="4813743"/>
                  <a:pt x="686315" y="5201916"/>
                  <a:pt x="677812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677812" y="4"/>
                </a:lnTo>
                <a:cubicBezTo>
                  <a:pt x="686315" y="4"/>
                  <a:pt x="693208" y="388177"/>
                  <a:pt x="693208" y="867007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15875">
            <a:solidFill>
              <a:srgbClr val="00B0F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64320" rIns="0" bIns="6432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个性化教学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沉浸式教学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交互式学习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数字分身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智能辅导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推理决策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49" name="任意多边形: 形状 22"/>
          <p:cNvSpPr/>
          <p:nvPr>
            <p:custDataLst>
              <p:tags r:id="rId9"/>
            </p:custDataLst>
          </p:nvPr>
        </p:nvSpPr>
        <p:spPr>
          <a:xfrm>
            <a:off x="6086977" y="3487309"/>
            <a:ext cx="1190549" cy="679623"/>
          </a:xfrm>
          <a:custGeom>
            <a:avLst/>
            <a:gdLst>
              <a:gd name="connsiteX0" fmla="*/ 0 w 2926080"/>
              <a:gd name="connsiteY0" fmla="*/ 144421 h 866510"/>
              <a:gd name="connsiteX1" fmla="*/ 144421 w 2926080"/>
              <a:gd name="connsiteY1" fmla="*/ 0 h 866510"/>
              <a:gd name="connsiteX2" fmla="*/ 2781659 w 2926080"/>
              <a:gd name="connsiteY2" fmla="*/ 0 h 866510"/>
              <a:gd name="connsiteX3" fmla="*/ 2926080 w 2926080"/>
              <a:gd name="connsiteY3" fmla="*/ 144421 h 866510"/>
              <a:gd name="connsiteX4" fmla="*/ 2926080 w 2926080"/>
              <a:gd name="connsiteY4" fmla="*/ 722089 h 866510"/>
              <a:gd name="connsiteX5" fmla="*/ 2781659 w 2926080"/>
              <a:gd name="connsiteY5" fmla="*/ 866510 h 866510"/>
              <a:gd name="connsiteX6" fmla="*/ 144421 w 2926080"/>
              <a:gd name="connsiteY6" fmla="*/ 866510 h 866510"/>
              <a:gd name="connsiteX7" fmla="*/ 0 w 2926080"/>
              <a:gd name="connsiteY7" fmla="*/ 722089 h 866510"/>
              <a:gd name="connsiteX8" fmla="*/ 0 w 2926080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781659" y="0"/>
                </a:lnTo>
                <a:cubicBezTo>
                  <a:pt x="2861421" y="0"/>
                  <a:pt x="2926080" y="64659"/>
                  <a:pt x="2926080" y="144421"/>
                </a:cubicBezTo>
                <a:lnTo>
                  <a:pt x="2926080" y="722089"/>
                </a:lnTo>
                <a:cubicBezTo>
                  <a:pt x="2926080" y="801851"/>
                  <a:pt x="2861421" y="866510"/>
                  <a:pt x="2781659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16595" rIns="72000" bIns="11659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33550">
              <a:spcAft>
                <a:spcPts val="0"/>
              </a:spcAft>
            </a:pPr>
            <a:r>
              <a:rPr lang="en-US" altLang="zh-CN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03 </a:t>
            </a: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数字人</a:t>
            </a:r>
            <a:endParaRPr lang="zh-CN" altLang="en-US" sz="1400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0" name="任意多边形: 形状 23"/>
          <p:cNvSpPr/>
          <p:nvPr>
            <p:custDataLst>
              <p:tags r:id="rId10"/>
            </p:custDataLst>
          </p:nvPr>
        </p:nvSpPr>
        <p:spPr>
          <a:xfrm>
            <a:off x="7274517" y="4269370"/>
            <a:ext cx="2984092" cy="544077"/>
          </a:xfrm>
          <a:custGeom>
            <a:avLst/>
            <a:gdLst>
              <a:gd name="connsiteX0" fmla="*/ 115537 w 693208"/>
              <a:gd name="connsiteY0" fmla="*/ 0 h 5201920"/>
              <a:gd name="connsiteX1" fmla="*/ 577671 w 693208"/>
              <a:gd name="connsiteY1" fmla="*/ 0 h 5201920"/>
              <a:gd name="connsiteX2" fmla="*/ 693208 w 693208"/>
              <a:gd name="connsiteY2" fmla="*/ 115537 h 5201920"/>
              <a:gd name="connsiteX3" fmla="*/ 693208 w 693208"/>
              <a:gd name="connsiteY3" fmla="*/ 5201920 h 5201920"/>
              <a:gd name="connsiteX4" fmla="*/ 693208 w 693208"/>
              <a:gd name="connsiteY4" fmla="*/ 5201920 h 5201920"/>
              <a:gd name="connsiteX5" fmla="*/ 0 w 693208"/>
              <a:gd name="connsiteY5" fmla="*/ 5201920 h 5201920"/>
              <a:gd name="connsiteX6" fmla="*/ 0 w 693208"/>
              <a:gd name="connsiteY6" fmla="*/ 5201920 h 5201920"/>
              <a:gd name="connsiteX7" fmla="*/ 0 w 693208"/>
              <a:gd name="connsiteY7" fmla="*/ 115537 h 5201920"/>
              <a:gd name="connsiteX8" fmla="*/ 115537 w 693208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201920">
                <a:moveTo>
                  <a:pt x="693208" y="867007"/>
                </a:moveTo>
                <a:lnTo>
                  <a:pt x="693208" y="4334913"/>
                </a:lnTo>
                <a:cubicBezTo>
                  <a:pt x="693208" y="4813743"/>
                  <a:pt x="686315" y="5201916"/>
                  <a:pt x="677812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677812" y="4"/>
                </a:lnTo>
                <a:cubicBezTo>
                  <a:pt x="686315" y="4"/>
                  <a:pt x="693208" y="388177"/>
                  <a:pt x="693208" y="867007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15875">
            <a:solidFill>
              <a:srgbClr val="00B0F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64320" rIns="0" bIns="6432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en-US" altLang="zh-CN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AI</a:t>
            </a: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通识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实验</a:t>
            </a: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案例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 </a:t>
            </a: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体验案例 </a:t>
            </a:r>
            <a:r>
              <a:rPr lang="en-US" altLang="zh-CN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仿真案例 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</a:t>
            </a: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其他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0" lvl="1" indent="88900" defTabSz="711200">
              <a:spcAft>
                <a:spcPts val="0"/>
              </a:spcAft>
              <a:buFontTx/>
              <a:buChar char="•"/>
            </a:pP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资源内嵌的智能学伴 </a:t>
            </a:r>
            <a:r>
              <a:rPr lang="en-US" altLang="zh-CN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助教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导师 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专家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1" name="任意多边形: 形状 24"/>
          <p:cNvSpPr/>
          <p:nvPr>
            <p:custDataLst>
              <p:tags r:id="rId11"/>
            </p:custDataLst>
          </p:nvPr>
        </p:nvSpPr>
        <p:spPr>
          <a:xfrm>
            <a:off x="6086977" y="4200788"/>
            <a:ext cx="1190549" cy="679623"/>
          </a:xfrm>
          <a:custGeom>
            <a:avLst/>
            <a:gdLst>
              <a:gd name="connsiteX0" fmla="*/ 0 w 2926080"/>
              <a:gd name="connsiteY0" fmla="*/ 144421 h 866510"/>
              <a:gd name="connsiteX1" fmla="*/ 144421 w 2926080"/>
              <a:gd name="connsiteY1" fmla="*/ 0 h 866510"/>
              <a:gd name="connsiteX2" fmla="*/ 2781659 w 2926080"/>
              <a:gd name="connsiteY2" fmla="*/ 0 h 866510"/>
              <a:gd name="connsiteX3" fmla="*/ 2926080 w 2926080"/>
              <a:gd name="connsiteY3" fmla="*/ 144421 h 866510"/>
              <a:gd name="connsiteX4" fmla="*/ 2926080 w 2926080"/>
              <a:gd name="connsiteY4" fmla="*/ 722089 h 866510"/>
              <a:gd name="connsiteX5" fmla="*/ 2781659 w 2926080"/>
              <a:gd name="connsiteY5" fmla="*/ 866510 h 866510"/>
              <a:gd name="connsiteX6" fmla="*/ 144421 w 2926080"/>
              <a:gd name="connsiteY6" fmla="*/ 866510 h 866510"/>
              <a:gd name="connsiteX7" fmla="*/ 0 w 2926080"/>
              <a:gd name="connsiteY7" fmla="*/ 722089 h 866510"/>
              <a:gd name="connsiteX8" fmla="*/ 0 w 2926080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781659" y="0"/>
                </a:lnTo>
                <a:cubicBezTo>
                  <a:pt x="2861421" y="0"/>
                  <a:pt x="2926080" y="64659"/>
                  <a:pt x="2926080" y="144421"/>
                </a:cubicBezTo>
                <a:lnTo>
                  <a:pt x="2926080" y="722089"/>
                </a:lnTo>
                <a:cubicBezTo>
                  <a:pt x="2926080" y="801851"/>
                  <a:pt x="2861421" y="866510"/>
                  <a:pt x="2781659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16595" rIns="72000" bIns="11659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33550">
              <a:spcAft>
                <a:spcPts val="0"/>
              </a:spcAft>
            </a:pPr>
            <a:r>
              <a:rPr lang="en-US" altLang="zh-CN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04 </a:t>
            </a: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通识案例</a:t>
            </a:r>
            <a:endParaRPr lang="zh-CN" altLang="en-US" sz="1400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2" name="任意多边形: 形状 25"/>
          <p:cNvSpPr/>
          <p:nvPr>
            <p:custDataLst>
              <p:tags r:id="rId12"/>
            </p:custDataLst>
          </p:nvPr>
        </p:nvSpPr>
        <p:spPr>
          <a:xfrm>
            <a:off x="7274517" y="4982279"/>
            <a:ext cx="2984092" cy="544077"/>
          </a:xfrm>
          <a:custGeom>
            <a:avLst/>
            <a:gdLst>
              <a:gd name="connsiteX0" fmla="*/ 115537 w 693208"/>
              <a:gd name="connsiteY0" fmla="*/ 0 h 5201920"/>
              <a:gd name="connsiteX1" fmla="*/ 577671 w 693208"/>
              <a:gd name="connsiteY1" fmla="*/ 0 h 5201920"/>
              <a:gd name="connsiteX2" fmla="*/ 693208 w 693208"/>
              <a:gd name="connsiteY2" fmla="*/ 115537 h 5201920"/>
              <a:gd name="connsiteX3" fmla="*/ 693208 w 693208"/>
              <a:gd name="connsiteY3" fmla="*/ 5201920 h 5201920"/>
              <a:gd name="connsiteX4" fmla="*/ 693208 w 693208"/>
              <a:gd name="connsiteY4" fmla="*/ 5201920 h 5201920"/>
              <a:gd name="connsiteX5" fmla="*/ 0 w 693208"/>
              <a:gd name="connsiteY5" fmla="*/ 5201920 h 5201920"/>
              <a:gd name="connsiteX6" fmla="*/ 0 w 693208"/>
              <a:gd name="connsiteY6" fmla="*/ 5201920 h 5201920"/>
              <a:gd name="connsiteX7" fmla="*/ 0 w 693208"/>
              <a:gd name="connsiteY7" fmla="*/ 115537 h 5201920"/>
              <a:gd name="connsiteX8" fmla="*/ 115537 w 693208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201920">
                <a:moveTo>
                  <a:pt x="693208" y="867007"/>
                </a:moveTo>
                <a:lnTo>
                  <a:pt x="693208" y="4334913"/>
                </a:lnTo>
                <a:cubicBezTo>
                  <a:pt x="693208" y="4813743"/>
                  <a:pt x="686315" y="5201916"/>
                  <a:pt x="677812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677812" y="4"/>
                </a:lnTo>
                <a:cubicBezTo>
                  <a:pt x="686315" y="4"/>
                  <a:pt x="693208" y="388177"/>
                  <a:pt x="693208" y="867007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15875">
            <a:solidFill>
              <a:srgbClr val="00B0F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64320" rIns="0" bIns="6432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感知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推荐 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问答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学伴 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规划 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决策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深度思考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联网搜索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情景互动 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开发部署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3" name="任意多边形: 形状 26"/>
          <p:cNvSpPr/>
          <p:nvPr>
            <p:custDataLst>
              <p:tags r:id="rId13"/>
            </p:custDataLst>
          </p:nvPr>
        </p:nvSpPr>
        <p:spPr>
          <a:xfrm>
            <a:off x="6086977" y="4914267"/>
            <a:ext cx="1190549" cy="679623"/>
          </a:xfrm>
          <a:custGeom>
            <a:avLst/>
            <a:gdLst>
              <a:gd name="connsiteX0" fmla="*/ 0 w 2926080"/>
              <a:gd name="connsiteY0" fmla="*/ 144421 h 866510"/>
              <a:gd name="connsiteX1" fmla="*/ 144421 w 2926080"/>
              <a:gd name="connsiteY1" fmla="*/ 0 h 866510"/>
              <a:gd name="connsiteX2" fmla="*/ 2781659 w 2926080"/>
              <a:gd name="connsiteY2" fmla="*/ 0 h 866510"/>
              <a:gd name="connsiteX3" fmla="*/ 2926080 w 2926080"/>
              <a:gd name="connsiteY3" fmla="*/ 144421 h 866510"/>
              <a:gd name="connsiteX4" fmla="*/ 2926080 w 2926080"/>
              <a:gd name="connsiteY4" fmla="*/ 722089 h 866510"/>
              <a:gd name="connsiteX5" fmla="*/ 2781659 w 2926080"/>
              <a:gd name="connsiteY5" fmla="*/ 866510 h 866510"/>
              <a:gd name="connsiteX6" fmla="*/ 144421 w 2926080"/>
              <a:gd name="connsiteY6" fmla="*/ 866510 h 866510"/>
              <a:gd name="connsiteX7" fmla="*/ 0 w 2926080"/>
              <a:gd name="connsiteY7" fmla="*/ 722089 h 866510"/>
              <a:gd name="connsiteX8" fmla="*/ 0 w 2926080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781659" y="0"/>
                </a:lnTo>
                <a:cubicBezTo>
                  <a:pt x="2861421" y="0"/>
                  <a:pt x="2926080" y="64659"/>
                  <a:pt x="2926080" y="144421"/>
                </a:cubicBezTo>
                <a:lnTo>
                  <a:pt x="2926080" y="722089"/>
                </a:lnTo>
                <a:cubicBezTo>
                  <a:pt x="2926080" y="801851"/>
                  <a:pt x="2861421" y="866510"/>
                  <a:pt x="2781659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16595" rIns="72000" bIns="11659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33550">
              <a:spcAft>
                <a:spcPts val="0"/>
              </a:spcAft>
            </a:pPr>
            <a:r>
              <a:rPr lang="en-US" altLang="zh-CN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05 </a:t>
            </a: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智能体</a:t>
            </a:r>
            <a:endParaRPr lang="zh-CN" altLang="en-US" sz="1400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4" name="任意多边形: 形状 27"/>
          <p:cNvSpPr/>
          <p:nvPr>
            <p:custDataLst>
              <p:tags r:id="rId14"/>
            </p:custDataLst>
          </p:nvPr>
        </p:nvSpPr>
        <p:spPr>
          <a:xfrm>
            <a:off x="7274517" y="5695187"/>
            <a:ext cx="2984092" cy="544077"/>
          </a:xfrm>
          <a:custGeom>
            <a:avLst/>
            <a:gdLst>
              <a:gd name="connsiteX0" fmla="*/ 115537 w 693208"/>
              <a:gd name="connsiteY0" fmla="*/ 0 h 5201920"/>
              <a:gd name="connsiteX1" fmla="*/ 577671 w 693208"/>
              <a:gd name="connsiteY1" fmla="*/ 0 h 5201920"/>
              <a:gd name="connsiteX2" fmla="*/ 693208 w 693208"/>
              <a:gd name="connsiteY2" fmla="*/ 115537 h 5201920"/>
              <a:gd name="connsiteX3" fmla="*/ 693208 w 693208"/>
              <a:gd name="connsiteY3" fmla="*/ 5201920 h 5201920"/>
              <a:gd name="connsiteX4" fmla="*/ 693208 w 693208"/>
              <a:gd name="connsiteY4" fmla="*/ 5201920 h 5201920"/>
              <a:gd name="connsiteX5" fmla="*/ 0 w 693208"/>
              <a:gd name="connsiteY5" fmla="*/ 5201920 h 5201920"/>
              <a:gd name="connsiteX6" fmla="*/ 0 w 693208"/>
              <a:gd name="connsiteY6" fmla="*/ 5201920 h 5201920"/>
              <a:gd name="connsiteX7" fmla="*/ 0 w 693208"/>
              <a:gd name="connsiteY7" fmla="*/ 115537 h 5201920"/>
              <a:gd name="connsiteX8" fmla="*/ 115537 w 693208"/>
              <a:gd name="connsiteY8" fmla="*/ 0 h 520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08" h="5201920">
                <a:moveTo>
                  <a:pt x="693208" y="867007"/>
                </a:moveTo>
                <a:lnTo>
                  <a:pt x="693208" y="4334913"/>
                </a:lnTo>
                <a:cubicBezTo>
                  <a:pt x="693208" y="4813743"/>
                  <a:pt x="686315" y="5201916"/>
                  <a:pt x="677812" y="5201916"/>
                </a:cubicBezTo>
                <a:lnTo>
                  <a:pt x="0" y="5201916"/>
                </a:lnTo>
                <a:lnTo>
                  <a:pt x="0" y="5201916"/>
                </a:lnTo>
                <a:lnTo>
                  <a:pt x="0" y="4"/>
                </a:lnTo>
                <a:lnTo>
                  <a:pt x="0" y="4"/>
                </a:lnTo>
                <a:lnTo>
                  <a:pt x="677812" y="4"/>
                </a:lnTo>
                <a:cubicBezTo>
                  <a:pt x="686315" y="4"/>
                  <a:pt x="693208" y="388177"/>
                  <a:pt x="693208" y="867007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15875">
            <a:solidFill>
              <a:srgbClr val="00B0F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000" tIns="64320" rIns="0" bIns="64320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试卷理解与识别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实践启发式助学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智能出题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0" lvl="1" indent="88900" algn="l" defTabSz="711200">
              <a:spcBef>
                <a:spcPct val="0"/>
              </a:spcBef>
              <a:spcAft>
                <a:spcPts val="0"/>
              </a:spcAft>
              <a:buChar char="•"/>
            </a:pP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智能备课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智能评阅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错题推送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/ </a:t>
            </a:r>
            <a:r>
              <a:rPr lang="zh-CN" altLang="en-US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智能助教</a:t>
            </a:r>
            <a:r>
              <a:rPr lang="en-US" altLang="zh-CN" sz="105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  </a:t>
            </a:r>
            <a:endParaRPr lang="zh-CN" altLang="en-US" sz="105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5" name="任意多边形: 形状 28"/>
          <p:cNvSpPr/>
          <p:nvPr>
            <p:custDataLst>
              <p:tags r:id="rId15"/>
            </p:custDataLst>
          </p:nvPr>
        </p:nvSpPr>
        <p:spPr>
          <a:xfrm>
            <a:off x="6086977" y="5627746"/>
            <a:ext cx="1190549" cy="679623"/>
          </a:xfrm>
          <a:custGeom>
            <a:avLst/>
            <a:gdLst>
              <a:gd name="connsiteX0" fmla="*/ 0 w 2926080"/>
              <a:gd name="connsiteY0" fmla="*/ 144421 h 866510"/>
              <a:gd name="connsiteX1" fmla="*/ 144421 w 2926080"/>
              <a:gd name="connsiteY1" fmla="*/ 0 h 866510"/>
              <a:gd name="connsiteX2" fmla="*/ 2781659 w 2926080"/>
              <a:gd name="connsiteY2" fmla="*/ 0 h 866510"/>
              <a:gd name="connsiteX3" fmla="*/ 2926080 w 2926080"/>
              <a:gd name="connsiteY3" fmla="*/ 144421 h 866510"/>
              <a:gd name="connsiteX4" fmla="*/ 2926080 w 2926080"/>
              <a:gd name="connsiteY4" fmla="*/ 722089 h 866510"/>
              <a:gd name="connsiteX5" fmla="*/ 2781659 w 2926080"/>
              <a:gd name="connsiteY5" fmla="*/ 866510 h 866510"/>
              <a:gd name="connsiteX6" fmla="*/ 144421 w 2926080"/>
              <a:gd name="connsiteY6" fmla="*/ 866510 h 866510"/>
              <a:gd name="connsiteX7" fmla="*/ 0 w 2926080"/>
              <a:gd name="connsiteY7" fmla="*/ 722089 h 866510"/>
              <a:gd name="connsiteX8" fmla="*/ 0 w 2926080"/>
              <a:gd name="connsiteY8" fmla="*/ 144421 h 8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26080" h="866510">
                <a:moveTo>
                  <a:pt x="0" y="144421"/>
                </a:moveTo>
                <a:cubicBezTo>
                  <a:pt x="0" y="64659"/>
                  <a:pt x="64659" y="0"/>
                  <a:pt x="144421" y="0"/>
                </a:cubicBezTo>
                <a:lnTo>
                  <a:pt x="2781659" y="0"/>
                </a:lnTo>
                <a:cubicBezTo>
                  <a:pt x="2861421" y="0"/>
                  <a:pt x="2926080" y="64659"/>
                  <a:pt x="2926080" y="144421"/>
                </a:cubicBezTo>
                <a:lnTo>
                  <a:pt x="2926080" y="722089"/>
                </a:lnTo>
                <a:cubicBezTo>
                  <a:pt x="2926080" y="801851"/>
                  <a:pt x="2861421" y="866510"/>
                  <a:pt x="2781659" y="866510"/>
                </a:cubicBezTo>
                <a:lnTo>
                  <a:pt x="144421" y="866510"/>
                </a:lnTo>
                <a:cubicBezTo>
                  <a:pt x="64659" y="866510"/>
                  <a:pt x="0" y="801851"/>
                  <a:pt x="0" y="722089"/>
                </a:cubicBezTo>
                <a:lnTo>
                  <a:pt x="0" y="144421"/>
                </a:lnTo>
                <a:close/>
              </a:path>
            </a:pathLst>
          </a:cu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2000" tIns="116595" rIns="72000" bIns="116595" numCol="1" spcCol="127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733550">
              <a:spcAft>
                <a:spcPts val="0"/>
              </a:spcAft>
            </a:pPr>
            <a:r>
              <a:rPr lang="en-US" altLang="zh-CN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06 </a:t>
            </a:r>
            <a:r>
              <a:rPr lang="zh-CN" altLang="en-US" sz="14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智能工具</a:t>
            </a:r>
            <a:endParaRPr lang="zh-CN" altLang="en-US" sz="1400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99416" y="2060848"/>
            <a:ext cx="1208545" cy="4246521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 w="15875"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116595" rIns="36000" bIns="116595" numCol="1" spcCol="1270" anchor="t" anchorCtr="0">
            <a:noAutofit/>
          </a:bodyPr>
          <a:lstStyle/>
          <a:p>
            <a:pPr algn="ctr" defTabSz="1733550"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智慧课程</a:t>
            </a:r>
            <a:endParaRPr lang="en-US" altLang="zh-CN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 defTabSz="1733550">
              <a:spcAft>
                <a:spcPts val="0"/>
              </a:spcAft>
            </a:pPr>
            <a:r>
              <a:rPr lang="zh-CN" altLang="en-US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平台</a:t>
            </a:r>
            <a:endParaRPr lang="en-US" altLang="zh-CN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120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智能建课</a:t>
            </a:r>
            <a:endParaRPr lang="en-US" altLang="zh-CN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智能备课</a:t>
            </a:r>
            <a:endParaRPr lang="zh-CN" altLang="en-US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课堂教学</a:t>
            </a:r>
            <a:endParaRPr lang="zh-CN" altLang="en-US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智慧实验</a:t>
            </a:r>
            <a:endParaRPr lang="zh-CN" altLang="en-US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智慧训练</a:t>
            </a:r>
            <a:endParaRPr lang="zh-CN" altLang="en-US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智能考试</a:t>
            </a:r>
            <a:endParaRPr lang="zh-CN" altLang="en-US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科研开发</a:t>
            </a:r>
            <a:endParaRPr lang="zh-CN" altLang="en-US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项目实战</a:t>
            </a:r>
            <a:endParaRPr lang="zh-CN" altLang="en-US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4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虚拟教研</a:t>
            </a:r>
            <a:endParaRPr lang="en-US" altLang="zh-CN" sz="14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altLang="zh-CN" sz="14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… …</a:t>
            </a:r>
            <a:endParaRPr lang="en-US" altLang="zh-CN" sz="14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ct val="0"/>
              </a:spcBef>
              <a:spcAft>
                <a:spcPts val="600"/>
              </a:spcAft>
              <a:buChar char="•"/>
            </a:pPr>
            <a:endParaRPr lang="zh-CN" altLang="en-US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0700078" y="2063303"/>
            <a:ext cx="1012546" cy="4244066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 w="15875">
            <a:solidFill>
              <a:srgbClr val="19B8F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116595" rIns="36000" bIns="116595" numCol="1" spcCol="1270" anchor="t" anchorCtr="0">
            <a:noAutofit/>
          </a:bodyPr>
          <a:lstStyle/>
          <a:p>
            <a:pPr algn="ctr" defTabSz="1733550">
              <a:spcAft>
                <a:spcPts val="0"/>
              </a:spcAft>
            </a:pPr>
            <a:r>
              <a:rPr lang="en-US" altLang="zh-CN" sz="16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X</a:t>
            </a: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个学科</a:t>
            </a:r>
            <a:endParaRPr lang="en-US" altLang="zh-CN" sz="1600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algn="ctr" defTabSz="1733550">
              <a:spcAft>
                <a:spcPts val="0"/>
              </a:spcAft>
            </a:pPr>
            <a:r>
              <a:rPr lang="zh-CN" altLang="en-US" sz="1600" dirty="0">
                <a:solidFill>
                  <a:srgbClr val="0070C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方向案例</a:t>
            </a:r>
            <a:endParaRPr lang="en-US" altLang="zh-CN" sz="1600" dirty="0">
              <a:solidFill>
                <a:srgbClr val="0070C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1200"/>
              </a:spcBef>
              <a:spcAft>
                <a:spcPts val="600"/>
              </a:spcAft>
              <a:buChar char="•"/>
            </a:pPr>
            <a:r>
              <a:rPr lang="zh-CN" altLang="en-US" sz="12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工学</a:t>
            </a:r>
            <a:endParaRPr lang="en-US" altLang="zh-CN" sz="12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理学</a:t>
            </a:r>
            <a:endParaRPr lang="en-US" altLang="zh-CN" sz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2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医学</a:t>
            </a:r>
            <a:endParaRPr lang="en-US" altLang="zh-CN" sz="12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农学</a:t>
            </a:r>
            <a:endParaRPr lang="en-US" altLang="zh-CN" sz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2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经管</a:t>
            </a:r>
            <a:endParaRPr lang="en-US" altLang="zh-CN" sz="12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法教</a:t>
            </a:r>
            <a:endParaRPr lang="en-US" altLang="zh-CN" sz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2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文史</a:t>
            </a:r>
            <a:endParaRPr lang="en-US" altLang="zh-CN" sz="12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2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哲</a:t>
            </a:r>
            <a:r>
              <a:rPr lang="zh-CN" altLang="en-US" sz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艺</a:t>
            </a:r>
            <a:endParaRPr lang="en-US" altLang="zh-CN" sz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zh-CN" altLang="en-US" sz="1200" kern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军事学</a:t>
            </a:r>
            <a:endParaRPr lang="en-US" altLang="zh-CN" sz="12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ts val="0"/>
              </a:spcBef>
              <a:spcAft>
                <a:spcPts val="600"/>
              </a:spcAft>
              <a:buChar char="•"/>
            </a:pPr>
            <a:r>
              <a:rPr lang="en-US" altLang="zh-CN" sz="1200" dirty="0">
                <a:solidFill>
                  <a:schemeClr val="tx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</a:rPr>
              <a:t>… …</a:t>
            </a:r>
            <a:endParaRPr lang="en-US" altLang="zh-CN" sz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  <a:p>
            <a:pPr marL="230505" lvl="1" indent="-160655" algn="l" defTabSz="711200">
              <a:spcBef>
                <a:spcPct val="0"/>
              </a:spcBef>
              <a:spcAft>
                <a:spcPts val="600"/>
              </a:spcAft>
              <a:buChar char="•"/>
            </a:pPr>
            <a:endParaRPr lang="zh-CN" altLang="en-US" sz="1600" kern="1200" dirty="0">
              <a:solidFill>
                <a:schemeClr val="tx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</a:endParaRPr>
          </a:p>
        </p:txBody>
      </p:sp>
      <p:sp>
        <p:nvSpPr>
          <p:cNvPr id="7" name="梯形 6"/>
          <p:cNvSpPr/>
          <p:nvPr/>
        </p:nvSpPr>
        <p:spPr>
          <a:xfrm rot="16200000">
            <a:off x="8466484" y="3982344"/>
            <a:ext cx="4091412" cy="375775"/>
          </a:xfrm>
          <a:custGeom>
            <a:avLst/>
            <a:gdLst>
              <a:gd name="connsiteX0" fmla="*/ 0 w 4520033"/>
              <a:gd name="connsiteY0" fmla="*/ 327974 h 327974"/>
              <a:gd name="connsiteX1" fmla="*/ 2031327 w 4520033"/>
              <a:gd name="connsiteY1" fmla="*/ 0 h 327974"/>
              <a:gd name="connsiteX2" fmla="*/ 2488706 w 4520033"/>
              <a:gd name="connsiteY2" fmla="*/ 0 h 327974"/>
              <a:gd name="connsiteX3" fmla="*/ 4520033 w 4520033"/>
              <a:gd name="connsiteY3" fmla="*/ 327974 h 327974"/>
              <a:gd name="connsiteX4" fmla="*/ 0 w 4520033"/>
              <a:gd name="connsiteY4" fmla="*/ 327974 h 327974"/>
              <a:gd name="connsiteX0-1" fmla="*/ 0 w 4520033"/>
              <a:gd name="connsiteY0-2" fmla="*/ 327974 h 327974"/>
              <a:gd name="connsiteX1-3" fmla="*/ 1561427 w 4520033"/>
              <a:gd name="connsiteY1-4" fmla="*/ 3 h 327974"/>
              <a:gd name="connsiteX2-5" fmla="*/ 2488706 w 4520033"/>
              <a:gd name="connsiteY2-6" fmla="*/ 0 h 327974"/>
              <a:gd name="connsiteX3-7" fmla="*/ 4520033 w 4520033"/>
              <a:gd name="connsiteY3-8" fmla="*/ 327974 h 327974"/>
              <a:gd name="connsiteX4-9" fmla="*/ 0 w 4520033"/>
              <a:gd name="connsiteY4-10" fmla="*/ 327974 h 327974"/>
              <a:gd name="connsiteX0-11" fmla="*/ 0 w 4520033"/>
              <a:gd name="connsiteY0-12" fmla="*/ 327971 h 327971"/>
              <a:gd name="connsiteX1-13" fmla="*/ 1561427 w 4520033"/>
              <a:gd name="connsiteY1-14" fmla="*/ 0 h 327971"/>
              <a:gd name="connsiteX2-15" fmla="*/ 2041031 w 4520033"/>
              <a:gd name="connsiteY2-16" fmla="*/ 0 h 327971"/>
              <a:gd name="connsiteX3-17" fmla="*/ 4520033 w 4520033"/>
              <a:gd name="connsiteY3-18" fmla="*/ 327971 h 327971"/>
              <a:gd name="connsiteX4-19" fmla="*/ 0 w 4520033"/>
              <a:gd name="connsiteY4-20" fmla="*/ 327971 h 327971"/>
              <a:gd name="connsiteX0-21" fmla="*/ 0 w 4551783"/>
              <a:gd name="connsiteY0-22" fmla="*/ 334321 h 334321"/>
              <a:gd name="connsiteX1-23" fmla="*/ 1593177 w 4551783"/>
              <a:gd name="connsiteY1-24" fmla="*/ 0 h 334321"/>
              <a:gd name="connsiteX2-25" fmla="*/ 2072781 w 4551783"/>
              <a:gd name="connsiteY2-26" fmla="*/ 0 h 334321"/>
              <a:gd name="connsiteX3-27" fmla="*/ 4551783 w 4551783"/>
              <a:gd name="connsiteY3-28" fmla="*/ 327971 h 334321"/>
              <a:gd name="connsiteX4-29" fmla="*/ 0 w 4551783"/>
              <a:gd name="connsiteY4-30" fmla="*/ 334321 h 334321"/>
              <a:gd name="connsiteX0-31" fmla="*/ 0 w 4418433"/>
              <a:gd name="connsiteY0-32" fmla="*/ 334321 h 334321"/>
              <a:gd name="connsiteX1-33" fmla="*/ 1593177 w 4418433"/>
              <a:gd name="connsiteY1-34" fmla="*/ 0 h 334321"/>
              <a:gd name="connsiteX2-35" fmla="*/ 2072781 w 4418433"/>
              <a:gd name="connsiteY2-36" fmla="*/ 0 h 334321"/>
              <a:gd name="connsiteX3-37" fmla="*/ 4418433 w 4418433"/>
              <a:gd name="connsiteY3-38" fmla="*/ 331146 h 334321"/>
              <a:gd name="connsiteX4-39" fmla="*/ 0 w 4418433"/>
              <a:gd name="connsiteY4-40" fmla="*/ 334321 h 334321"/>
              <a:gd name="connsiteX0-41" fmla="*/ 0 w 4367633"/>
              <a:gd name="connsiteY0-42" fmla="*/ 340671 h 340671"/>
              <a:gd name="connsiteX1-43" fmla="*/ 1542377 w 4367633"/>
              <a:gd name="connsiteY1-44" fmla="*/ 0 h 340671"/>
              <a:gd name="connsiteX2-45" fmla="*/ 2021981 w 4367633"/>
              <a:gd name="connsiteY2-46" fmla="*/ 0 h 340671"/>
              <a:gd name="connsiteX3-47" fmla="*/ 4367633 w 4367633"/>
              <a:gd name="connsiteY3-48" fmla="*/ 331146 h 340671"/>
              <a:gd name="connsiteX4-49" fmla="*/ 0 w 4367633"/>
              <a:gd name="connsiteY4-50" fmla="*/ 340671 h 340671"/>
              <a:gd name="connsiteX0-51" fmla="*/ 0 w 4354933"/>
              <a:gd name="connsiteY0-52" fmla="*/ 340671 h 340671"/>
              <a:gd name="connsiteX1-53" fmla="*/ 1542377 w 4354933"/>
              <a:gd name="connsiteY1-54" fmla="*/ 0 h 340671"/>
              <a:gd name="connsiteX2-55" fmla="*/ 2021981 w 4354933"/>
              <a:gd name="connsiteY2-56" fmla="*/ 0 h 340671"/>
              <a:gd name="connsiteX3-57" fmla="*/ 4354933 w 4354933"/>
              <a:gd name="connsiteY3-58" fmla="*/ 334321 h 340671"/>
              <a:gd name="connsiteX4-59" fmla="*/ 0 w 4354933"/>
              <a:gd name="connsiteY4-60" fmla="*/ 340671 h 3406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54933" h="340671">
                <a:moveTo>
                  <a:pt x="0" y="340671"/>
                </a:moveTo>
                <a:lnTo>
                  <a:pt x="1542377" y="0"/>
                </a:lnTo>
                <a:lnTo>
                  <a:pt x="2021981" y="0"/>
                </a:lnTo>
                <a:lnTo>
                  <a:pt x="4354933" y="334321"/>
                </a:lnTo>
                <a:lnTo>
                  <a:pt x="0" y="340671"/>
                </a:lnTo>
                <a:close/>
              </a:path>
            </a:pathLst>
          </a:custGeom>
          <a:gradFill flip="none" rotWithShape="1">
            <a:gsLst>
              <a:gs pos="100000">
                <a:srgbClr val="00B0F0">
                  <a:alpha val="50000"/>
                </a:srgbClr>
              </a:gs>
              <a:gs pos="0">
                <a:srgbClr val="00B0F0">
                  <a:alpha val="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200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90910" y="251460"/>
            <a:ext cx="621665" cy="6451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65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66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67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68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69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71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72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73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74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75.xml><?xml version="1.0" encoding="utf-8"?>
<p:tagLst xmlns:p="http://schemas.openxmlformats.org/presentationml/2006/main">
  <p:tag name="KSO_WM_DIAGRAM_VIRTUALLY_FRAME" val="{&quot;height&quot;:355.908031496063,&quot;left&quot;:417.7304724409449,&quot;top&quot;:111.25393700787401,&quot;width&quot;:525.2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WPS 演示</Application>
  <PresentationFormat>宽屏</PresentationFormat>
  <Paragraphs>84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阿里巴巴普惠体</vt:lpstr>
      <vt:lpstr>WPS</vt:lpstr>
      <vt:lpstr>AI通识课程建设方案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Syman</cp:lastModifiedBy>
  <cp:revision>157</cp:revision>
  <dcterms:created xsi:type="dcterms:W3CDTF">2019-06-19T02:08:00Z</dcterms:created>
  <dcterms:modified xsi:type="dcterms:W3CDTF">2025-06-26T01:40:17Z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6D19D66B662B4A9689FE4B1390795697_13</vt:lpwstr>
  </property>
</Properties>
</file>