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  <p:sldMasterId id="2147483697" r:id="rId2"/>
  </p:sldMasterIdLst>
  <p:notesMasterIdLst>
    <p:notesMasterId r:id="rId34"/>
  </p:notesMasterIdLst>
  <p:handoutMasterIdLst>
    <p:handoutMasterId r:id="rId35"/>
  </p:handoutMasterIdLst>
  <p:sldIdLst>
    <p:sldId id="314" r:id="rId3"/>
    <p:sldId id="358" r:id="rId4"/>
    <p:sldId id="385" r:id="rId5"/>
    <p:sldId id="383" r:id="rId6"/>
    <p:sldId id="384" r:id="rId7"/>
    <p:sldId id="408" r:id="rId8"/>
    <p:sldId id="410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14" r:id="rId26"/>
    <p:sldId id="416" r:id="rId27"/>
    <p:sldId id="403" r:id="rId28"/>
    <p:sldId id="404" r:id="rId29"/>
    <p:sldId id="407" r:id="rId30"/>
    <p:sldId id="413" r:id="rId31"/>
    <p:sldId id="411" r:id="rId32"/>
    <p:sldId id="335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41AD49"/>
    <a:srgbClr val="1F714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3" autoAdjust="0"/>
    <p:restoredTop sz="87329" autoAdjust="0"/>
  </p:normalViewPr>
  <p:slideViewPr>
    <p:cSldViewPr snapToGrid="0">
      <p:cViewPr varScale="1">
        <p:scale>
          <a:sx n="75" d="100"/>
          <a:sy n="75" d="100"/>
        </p:scale>
        <p:origin x="169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5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3A528-9FAB-4BD7-AE95-3FDF503C9F69}" type="datetime1">
              <a:rPr lang="ru-RU" smtClean="0"/>
              <a:t>25.08.2021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8928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7897-A0FE-4E1A-9114-3ED590D5F6DE}" type="datetime1">
              <a:rPr lang="ru-RU" smtClean="0"/>
              <a:t>25.08.2021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E9DC3-B8E4-4AC7-91C3-5E6EE1DB2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8017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821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079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3948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30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773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6113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292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1599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199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024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98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04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625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100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919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292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5598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724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795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248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308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95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211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380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378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86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08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759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84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331019"/>
            <a:ext cx="9144000" cy="31827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lIns="731520" rIns="146304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4" descr="D:\Мои документы\Фирменный_стиль\Arrow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3" y="332658"/>
            <a:ext cx="366412" cy="3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 userDrawn="1"/>
        </p:nvGrpSpPr>
        <p:grpSpPr>
          <a:xfrm>
            <a:off x="7690440" y="69297"/>
            <a:ext cx="864096" cy="1052736"/>
            <a:chOff x="7812360" y="69297"/>
            <a:chExt cx="864096" cy="1052736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7812360" y="69297"/>
              <a:ext cx="864096" cy="1052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/>
            </a:p>
          </p:txBody>
        </p:sp>
        <p:pic>
          <p:nvPicPr>
            <p:cNvPr id="7" name="Рисунок 6"/>
            <p:cNvPicPr>
              <a:picLocks noChangeAspect="1"/>
            </p:cNvPicPr>
            <p:nvPr userDrawn="1"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72097" y="69299"/>
              <a:ext cx="744621" cy="76680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 userDrawn="1"/>
        </p:nvSpPr>
        <p:spPr>
          <a:xfrm>
            <a:off x="8515213" y="296278"/>
            <a:ext cx="64920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BC2B59FA-94E0-4A19-A130-819CA8969678}" type="slidenum">
              <a:rPr lang="ru-RU" sz="2000" b="1" smtClean="0">
                <a:solidFill>
                  <a:schemeClr val="bg1"/>
                </a:solidFill>
              </a:rPr>
              <a:pPr algn="r"/>
              <a:t>‹#›</a:t>
            </a:fld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83999" y="318827"/>
            <a:ext cx="6984000" cy="31827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 b="1" cap="all" baseline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02734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1A162EE-D163-4FAE-923A-9EB315F67BDB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B4C93A7-A14C-47A2-9A03-75523C994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68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1A162EE-D163-4FAE-923A-9EB315F67BDB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B4C93A7-A14C-47A2-9A03-75523C994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86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1A162EE-D163-4FAE-923A-9EB315F67BDB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B4C93A7-A14C-47A2-9A03-75523C994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50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1A162EE-D163-4FAE-923A-9EB315F67BDB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B4C93A7-A14C-47A2-9A03-75523C994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72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1A162EE-D163-4FAE-923A-9EB315F67BDB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B4C93A7-A14C-47A2-9A03-75523C994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045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сновной_Ф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4100" y="288926"/>
            <a:ext cx="5207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2000" b="1" i="0" baseline="0">
                <a:solidFill>
                  <a:schemeClr val="bg1"/>
                </a:solidFill>
              </a:defRPr>
            </a:lvl1pPr>
          </a:lstStyle>
          <a:p>
            <a:fld id="{BC2B59FA-94E0-4A19-A130-819CA896967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609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187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707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4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50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азов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331019"/>
            <a:ext cx="9144000" cy="31827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lIns="731520" rIns="146304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4" descr="D:\Мои документы\Фирменный_стиль\Arrow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3" y="332658"/>
            <a:ext cx="366412" cy="3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 userDrawn="1"/>
        </p:nvGrpSpPr>
        <p:grpSpPr>
          <a:xfrm>
            <a:off x="7690440" y="69297"/>
            <a:ext cx="864096" cy="1052736"/>
            <a:chOff x="7812360" y="69297"/>
            <a:chExt cx="864096" cy="1052736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7812360" y="69297"/>
              <a:ext cx="864096" cy="1052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/>
            </a:p>
          </p:txBody>
        </p:sp>
        <p:pic>
          <p:nvPicPr>
            <p:cNvPr id="7" name="Рисунок 6"/>
            <p:cNvPicPr>
              <a:picLocks noChangeAspect="1"/>
            </p:cNvPicPr>
            <p:nvPr userDrawn="1"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72097" y="69299"/>
              <a:ext cx="744621" cy="76680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 userDrawn="1"/>
        </p:nvSpPr>
        <p:spPr>
          <a:xfrm>
            <a:off x="8515213" y="296278"/>
            <a:ext cx="64920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BC2B59FA-94E0-4A19-A130-819CA8969678}" type="slidenum">
              <a:rPr lang="ru-RU" sz="2000" b="1" smtClean="0">
                <a:solidFill>
                  <a:schemeClr val="bg1"/>
                </a:solidFill>
              </a:rPr>
              <a:pPr algn="r"/>
              <a:t>‹#›</a:t>
            </a:fld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1"/>
          </p:nvPr>
        </p:nvSpPr>
        <p:spPr>
          <a:xfrm>
            <a:off x="227133" y="898818"/>
            <a:ext cx="873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kumimoji="0" lang="ru-RU" sz="1800" b="0" i="0" u="none" strike="noStrike" kern="0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mtClean="0"/>
            </a:lvl4pPr>
            <a:lvl5pPr>
              <a:defRPr lang="ru-RU"/>
            </a:lvl5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1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205006" y="1415677"/>
            <a:ext cx="8733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42900" indent="-342900">
              <a:buFont typeface="+mj-lt"/>
              <a:buAutoNum type="arabicPeriod"/>
              <a:defRPr kumimoji="0" lang="ru-RU" sz="1800" b="0" i="0" u="none" strike="noStrike" kern="0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mtClean="0"/>
            </a:lvl4pPr>
            <a:lvl5pPr>
              <a:defRPr lang="ru-RU"/>
            </a:lvl5pPr>
          </a:lstStyle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 списка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Этап 2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Этап 3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83999" y="318827"/>
            <a:ext cx="6984000" cy="31827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 b="1" cap="all" baseline="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50238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4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597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25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586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2949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313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118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7CBE-879D-4CDF-A5D4-069F63082EDE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6" name="Группа 5"/>
          <p:cNvGrpSpPr/>
          <p:nvPr userDrawn="1"/>
        </p:nvGrpSpPr>
        <p:grpSpPr>
          <a:xfrm>
            <a:off x="0" y="1461487"/>
            <a:ext cx="9144000" cy="324000"/>
            <a:chOff x="0" y="765964"/>
            <a:chExt cx="9144000" cy="32400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765964"/>
              <a:ext cx="9144000" cy="32400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809" y="765964"/>
              <a:ext cx="402566" cy="319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70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 userDrawn="1"/>
        </p:nvGrpSpPr>
        <p:grpSpPr>
          <a:xfrm>
            <a:off x="0" y="1461487"/>
            <a:ext cx="9144000" cy="324000"/>
            <a:chOff x="0" y="765964"/>
            <a:chExt cx="9144000" cy="32400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765964"/>
              <a:ext cx="9144000" cy="324000"/>
            </a:xfrm>
            <a:prstGeom prst="rect">
              <a:avLst/>
            </a:prstGeom>
            <a:solidFill>
              <a:srgbClr val="4F81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809" y="765964"/>
              <a:ext cx="402566" cy="319497"/>
            </a:xfrm>
            <a:prstGeom prst="rect">
              <a:avLst/>
            </a:prstGeom>
          </p:spPr>
        </p:pic>
      </p:grp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024763"/>
          </a:xfrm>
          <a:prstGeom prst="rect">
            <a:avLst/>
          </a:prstGeom>
        </p:spPr>
        <p:txBody>
          <a:bodyPr anchor="ctr" anchorCtr="1"/>
          <a:lstStyle>
            <a:lvl1pPr algn="ctr">
              <a:defRPr kumimoji="0" lang="ru-RU" sz="2800" b="1" i="0" u="none" strike="noStrike" kern="0" cap="all" spc="0" normalizeH="0" baseline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90853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Картинки по запросу новый логотип финансового университета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4146"/>
            <a:ext cx="4279446" cy="144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 userDrawn="1"/>
        </p:nvGrpSpPr>
        <p:grpSpPr>
          <a:xfrm>
            <a:off x="0" y="1461487"/>
            <a:ext cx="9144000" cy="324000"/>
            <a:chOff x="0" y="765964"/>
            <a:chExt cx="9144000" cy="32400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0" y="765964"/>
              <a:ext cx="9144000" cy="3240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809" y="765964"/>
              <a:ext cx="402566" cy="319497"/>
            </a:xfrm>
            <a:prstGeom prst="rect">
              <a:avLst/>
            </a:prstGeom>
          </p:spPr>
        </p:pic>
      </p:grp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024763"/>
          </a:xfrm>
          <a:prstGeom prst="rect">
            <a:avLst/>
          </a:prstGeom>
        </p:spPr>
        <p:txBody>
          <a:bodyPr anchor="ctr" anchorCtr="1"/>
          <a:lstStyle>
            <a:lvl1pPr algn="ctr">
              <a:defRPr kumimoji="0" lang="ru-RU" sz="2800" b="1" i="0" u="none" strike="noStrike" kern="0" cap="all" spc="0" normalizeH="0" baseline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9710" y="6010656"/>
            <a:ext cx="5095875" cy="768477"/>
          </a:xfrm>
        </p:spPr>
        <p:txBody>
          <a:bodyPr>
            <a:noAutofit/>
          </a:bodyPr>
          <a:lstStyle>
            <a:lvl1pPr marL="0" marR="0" indent="0" algn="ctr" defTabSz="909701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ru-RU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1pPr>
          </a:lstStyle>
          <a:p>
            <a:pPr marL="0" marR="0" lvl="0" indent="0" algn="ctr" defTabSz="90970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к.э.н. Сергей Вячеславович Макрушин</a:t>
            </a:r>
          </a:p>
          <a:p>
            <a:pPr marL="0" marR="0" lvl="0" indent="0" algn="ctr" defTabSz="90970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07882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1A162EE-D163-4FAE-923A-9EB315F67BDB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B4C93A7-A14C-47A2-9A03-75523C994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0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1A162EE-D163-4FAE-923A-9EB315F67BDB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B4C93A7-A14C-47A2-9A03-75523C994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0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1A162EE-D163-4FAE-923A-9EB315F67BDB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B4C93A7-A14C-47A2-9A03-75523C994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34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1A162EE-D163-4FAE-923A-9EB315F67BDB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B4C93A7-A14C-47A2-9A03-75523C994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31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1A162EE-D163-4FAE-923A-9EB315F67BDB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B4C93A7-A14C-47A2-9A03-75523C994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20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2E5F-68C1-45CC-A9AD-7ADA5F73D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12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2" r:id="rId2"/>
    <p:sldLayoutId id="2147483723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07CBE-879D-4CDF-A5D4-069F63082EDE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F8715-E91E-443C-A275-A68E42305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85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807378"/>
            <a:ext cx="9144000" cy="1918252"/>
          </a:xfrm>
        </p:spPr>
        <p:txBody>
          <a:bodyPr>
            <a:normAutofit/>
          </a:bodyPr>
          <a:lstStyle/>
          <a:p>
            <a:r>
              <a:rPr lang="ru-RU" dirty="0">
                <a:latin typeface="Arial Narrow" panose="020B0606020202030204" pitchFamily="34" charset="0"/>
              </a:rPr>
              <a:t>Алгоритмы и структуры данных 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ru-RU" dirty="0">
                <a:latin typeface="Arial Narrow" panose="020B0606020202030204" pitchFamily="34" charset="0"/>
              </a:rPr>
              <a:t>в ЯЗЫКЕ </a:t>
            </a:r>
            <a:r>
              <a:rPr lang="en-US" dirty="0">
                <a:latin typeface="Arial Narrow" panose="020B0606020202030204" pitchFamily="34" charset="0"/>
              </a:rPr>
              <a:t>PYTHON: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ru-RU" dirty="0">
                <a:latin typeface="Arial Narrow" panose="020B0606020202030204" pitchFamily="34" charset="0"/>
              </a:rPr>
              <a:t>Обзор современных языков программирования</a:t>
            </a:r>
            <a:endParaRPr lang="ru-RU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039710" y="5762076"/>
            <a:ext cx="5095875" cy="768477"/>
          </a:xfrm>
        </p:spPr>
        <p:txBody>
          <a:bodyPr/>
          <a:lstStyle/>
          <a:p>
            <a:r>
              <a:rPr lang="ru-RU" dirty="0"/>
              <a:t>к.э.н. Макрушин Сергей Вячеславович</a:t>
            </a:r>
            <a:endParaRPr lang="en-US" dirty="0"/>
          </a:p>
          <a:p>
            <a:r>
              <a:rPr lang="en-US" dirty="0"/>
              <a:t>SVMakrushin@fa.ru</a:t>
            </a:r>
            <a:endParaRPr lang="ru-RU" dirty="0"/>
          </a:p>
          <a:p>
            <a:r>
              <a:rPr lang="ru-RU" dirty="0"/>
              <a:t>20</a:t>
            </a:r>
            <a:r>
              <a:rPr lang="en-US" dirty="0"/>
              <a:t>21</a:t>
            </a:r>
            <a:r>
              <a:rPr lang="ru-RU" dirty="0"/>
              <a:t> г.</a:t>
            </a:r>
          </a:p>
        </p:txBody>
      </p:sp>
    </p:spTree>
    <p:extLst>
      <p:ext uri="{BB962C8B-B14F-4D97-AF65-F5344CB8AC3E}">
        <p14:creationId xmlns:p14="http://schemas.microsoft.com/office/powerpoint/2010/main" val="5295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70730F-C46F-4FFC-B6B7-F9D434D35B9D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ПЕРЕДАЧА ПАРАМЕТРОВ В ПОДПРОГРАММУ (ФУНКЦИЮ)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1880A49C-9758-472A-A7BB-A8B47F4EA266}"/>
              </a:ext>
            </a:extLst>
          </p:cNvPr>
          <p:cNvSpPr txBox="1">
            <a:spLocks/>
          </p:cNvSpPr>
          <p:nvPr/>
        </p:nvSpPr>
        <p:spPr>
          <a:xfrm>
            <a:off x="395535" y="2330008"/>
            <a:ext cx="7615915" cy="3077327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ПО ЗНАЧЕНИЮ: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Содержимое аргумента копируется в формальный параметр подпрограммы. Изменения, сделанные в параметре внутри подпрограммы, не влияют на значение переменной, используемой при вызове.</a:t>
            </a:r>
          </a:p>
          <a:p>
            <a:pPr algn="l"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ПО ССЫЛКЕ: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В формальный параметр копируется ссылка на аргумент. В подпрограмме ссылка используется для доступа к значению аргумента. То есть, изменения, сделанные в параметре внутри подпрограммы, влияют на содержимое переменной, используемой при вызове.</a:t>
            </a:r>
          </a:p>
        </p:txBody>
      </p:sp>
    </p:spTree>
    <p:extLst>
      <p:ext uri="{BB962C8B-B14F-4D97-AF65-F5344CB8AC3E}">
        <p14:creationId xmlns:p14="http://schemas.microsoft.com/office/powerpoint/2010/main" val="8027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1BCA7-73EF-419A-BDC2-D721E306FA59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УПРАВЛЕНИЕ ПАМЯТЬЮ И СБОРКА МУСОРА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7C2E5AD2-CC9F-49FA-B3BF-4FB65A526AA3}"/>
              </a:ext>
            </a:extLst>
          </p:cNvPr>
          <p:cNvSpPr txBox="1">
            <a:spLocks/>
          </p:cNvSpPr>
          <p:nvPr/>
        </p:nvSpPr>
        <p:spPr>
          <a:xfrm>
            <a:off x="107504" y="620688"/>
            <a:ext cx="9036496" cy="6247426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РУЧНОЕ УПРАВЛЕНИЕ ПАМЯТЬЮ: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Для создания объекта в динамической памяти программист явно вызывает команду выделения памяти. Эта команда возвращает указатель на выделенную область памяти, который сохраняется и используется для доступа к ней. До тех пор, пока созданный объект нужен для работы программы, программа обращается к нему через ранее сохранённый указатель. 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Когда надобность в объекте проходит, программист явно вызывает команду освобождения памяти, передавая ей указатель на удаляемый объект. 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В любом языке, допускающем создание объектов в динамической памяти, потенциально возможны две проблемы: </a:t>
            </a:r>
            <a:r>
              <a:rPr lang="ru-RU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висячие ссылки 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и </a:t>
            </a:r>
            <a:r>
              <a:rPr lang="ru-RU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утечки памяти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СБОРКА МУСОРА: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В системе со сборкой мусора (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garbage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collection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GC) обязанность освобождения памяти от объектов, которые больше не используются, возлагается на среду исполнения программы. Программист лишь создаёт динамические объекты и пользуется ими, он может не заботиться об удалении объектов. Для осуществления сборки мусора в состав среды исполнения включается специальный программный модуль, называемый «сборщиком мусора». Этот модуль периодически запускается, определяет, какие из созданных в динамической памяти объектов более не используются, и освобождает занимаемую ими память. 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Сборка мусора — технология, позволяющая, с одной стороны, упростить программирование, избавив программиста от необходимости вручную удалять объекты, созданные в динамической памяти, с другой — устранить ошибки, вызванные неправильным ручным управлением памятью (но не другими ресурсами).</a:t>
            </a:r>
          </a:p>
        </p:txBody>
      </p:sp>
    </p:spTree>
    <p:extLst>
      <p:ext uri="{BB962C8B-B14F-4D97-AF65-F5344CB8AC3E}">
        <p14:creationId xmlns:p14="http://schemas.microsoft.com/office/powerpoint/2010/main" val="291934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68920-7937-45E6-84C3-9C7D2403E820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СРАВНЕНИЕ ЯЗЫКОВ ПРОГРАММИРОВАНИЯ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C861F0A-131F-46EB-9013-727BEB4F7AF0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980728"/>
          <a:ext cx="8407102" cy="569869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349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2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03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875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400" b="1" u="none" strike="noStrike" dirty="0">
                          <a:effectLst/>
                          <a:latin typeface="Arial Narrow" panose="020B0606020202030204" pitchFamily="34" charset="0"/>
                        </a:rPr>
                        <a:t>Язык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u="none" strike="noStrike" dirty="0">
                          <a:effectLst/>
                          <a:latin typeface="Arial Narrow" panose="020B0606020202030204" pitchFamily="34" charset="0"/>
                        </a:rPr>
                        <a:t>Парадигмы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u="none" strike="noStrike" dirty="0">
                          <a:effectLst/>
                          <a:latin typeface="Arial Narrow" panose="020B0606020202030204" pitchFamily="34" charset="0"/>
                        </a:rPr>
                        <a:t>Передача параметров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u="none" strike="noStrike" dirty="0">
                          <a:effectLst/>
                          <a:latin typeface="Arial Narrow" panose="020B0606020202030204" pitchFamily="34" charset="0"/>
                        </a:rPr>
                        <a:t>Сборка</a:t>
                      </a:r>
                      <a:r>
                        <a:rPr lang="ru-RU" sz="1400" b="1" u="none" strike="noStrike" baseline="0" dirty="0">
                          <a:effectLst/>
                          <a:latin typeface="Arial Narrow" panose="020B0606020202030204" pitchFamily="34" charset="0"/>
                        </a:rPr>
                        <a:t> мусора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Java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byR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 (through pointers)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 Narrow" panose="020B0606020202030204" pitchFamily="34" charset="0"/>
                        </a:rPr>
                        <a:t>Optional through external tools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C++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byR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 (through reference types)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 Narrow" panose="020B0606020202030204" pitchFamily="34" charset="0"/>
                        </a:rPr>
                        <a:t>Optional through external tools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C#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OO,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Func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 event-driven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Arial Narrow" panose="020B0606020202030204" pitchFamily="34" charset="0"/>
                        </a:rPr>
                        <a:t>Python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OO,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Func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 aspect-oriented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 (call by object reference)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PHP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OO,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byR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Arial Narrow" panose="020B0606020202030204" pitchFamily="34" charset="0"/>
                        </a:rPr>
                        <a:t>JavaScript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OO,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Func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Visual Basic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component-oriented pr., event-driven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byR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 (explicit)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Perl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Func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 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byR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Arial Narrow" panose="020B0606020202030204" pitchFamily="34" charset="0"/>
                        </a:rPr>
                        <a:t>Reference counting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Objective-C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Yes (as of 2.0)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Ruby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OO,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Func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 (call by object reference)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Object Pascal (Delphi)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OO, generic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byR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some types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Visual Basic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component-oriented pr., event-driven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byR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 (explicit)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3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Pascal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byR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1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Swift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Template:Partial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MATLAB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array programming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3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COBOL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Imp., 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byV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., </a:t>
                      </a:r>
                      <a:r>
                        <a:rPr lang="en-U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byR</a:t>
                      </a:r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715" marR="1715" marT="171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022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0A93DD-2B7A-46D8-9A51-69D207D1817A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ТИПИЗАЦИЯ В ЯЗЫКАХ ПРОГРАММИРОВАНИЯ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EAE7768E-421C-4C3F-9346-7AAFF262B3A7}"/>
              </a:ext>
            </a:extLst>
          </p:cNvPr>
          <p:cNvSpPr txBox="1">
            <a:spLocks/>
          </p:cNvSpPr>
          <p:nvPr/>
        </p:nvSpPr>
        <p:spPr>
          <a:xfrm>
            <a:off x="467544" y="1725081"/>
            <a:ext cx="8355268" cy="4077601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СТАТИЧЕСКАЯ И ДИНАМИЧЕСКАЯ ТИПИЗАЦИЯ: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Статическая  типизация — переменная, параметр подпрограммы, возвращаемое значение функции связывается с типом в момент объявления и тип не может быть изменен позже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СИЛЬНАЯ И СЛАБАЯ ТИПИЗАЦИЯ 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Сильная типизация: язык не позволяет смешивать в выражениях различные типы и не выполняет автоматические неявные преобразования, например нельзя вычесть из строки множество. Языки со слабой типизацией выполняют множество неявных преобразований автоматически, даже если может произойти потеря точности или преобразование неоднозначно.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ЯВНАЯ И НЕЯВНАЯ ТИПИЗАЦИЯ 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l"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Тип новых переменных / функций / их аргументов в ЯП с явной типизацией нужно задавать явно. </a:t>
            </a:r>
          </a:p>
        </p:txBody>
      </p:sp>
    </p:spTree>
    <p:extLst>
      <p:ext uri="{BB962C8B-B14F-4D97-AF65-F5344CB8AC3E}">
        <p14:creationId xmlns:p14="http://schemas.microsoft.com/office/powerpoint/2010/main" val="283877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183AD-7312-4A07-9942-85F1E3C65C3C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СТАТИЧЕСКАЯ И ДИНАМИЧЕСКАЯ ТИПИЗАЦИЯ В ЯП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CC3BDCA4-A3F9-4217-AA9B-BEB0AF347448}"/>
              </a:ext>
            </a:extLst>
          </p:cNvPr>
          <p:cNvSpPr txBox="1">
            <a:spLocks/>
          </p:cNvSpPr>
          <p:nvPr/>
        </p:nvSpPr>
        <p:spPr>
          <a:xfrm>
            <a:off x="356698" y="795270"/>
            <a:ext cx="8571293" cy="5077875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accent1"/>
              </a:buClr>
              <a:buSzPct val="125000"/>
            </a:pPr>
            <a:r>
              <a:rPr lang="ru-RU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Статическая  типизация 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— переменная, параметр подпрограммы, возвращаемое значение функции связывается с типом в момент объявления и тип не может быть изменен позже</a:t>
            </a:r>
          </a:p>
          <a:p>
            <a:pPr algn="l">
              <a:buClr>
                <a:schemeClr val="accent1"/>
              </a:buClr>
              <a:buSzPct val="125000"/>
            </a:pP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Достоинства: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хороша для написания сложного, но быстрого кода; 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хорошо работает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автодополнение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в 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IDE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;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многие ошибки исключаются на стадии компиляции</a:t>
            </a: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Недостатки: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многословный код;  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сложность написания обобщенных алгоритмов и универсальных коллекций;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сложности с работой с данными из внешних источников; </a:t>
            </a:r>
          </a:p>
          <a:p>
            <a:pPr algn="l">
              <a:buClr>
                <a:schemeClr val="accent1"/>
              </a:buClr>
              <a:buSzPct val="125000"/>
            </a:pP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Многие статические языки позволяют использовать динамическую типизацию: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C# поддерживает псевдо-тип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dynamic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;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Delphi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— посредством специального типа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Variant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Примеры: 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статическая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C, Java, C#; 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динамическая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Python, JavaScript, Ruby.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F5E46C-DE81-4760-A186-BFD01E591843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ЛАТЕНТНАЯ («УТИНАЯ») ТИПИЗАЦИЯ В ЯП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6801FB4F-689D-437C-BBCD-D393A4DA532D}"/>
              </a:ext>
            </a:extLst>
          </p:cNvPr>
          <p:cNvSpPr txBox="1">
            <a:spLocks/>
          </p:cNvSpPr>
          <p:nvPr/>
        </p:nvSpPr>
        <p:spPr>
          <a:xfrm>
            <a:off x="328861" y="991433"/>
            <a:ext cx="8571293" cy="5077875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accent1"/>
              </a:buClr>
              <a:buSzPct val="125000"/>
            </a:pPr>
            <a:r>
              <a:rPr lang="ru-RU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Латентная типизация 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или </a:t>
            </a:r>
            <a:r>
              <a:rPr lang="ru-RU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утиная типизация 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(англ.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typing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) — вид динамической типизации, применяемой в некоторых языках программирования (D,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Perl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Smalltalk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Python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Objective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-C,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Ruby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JavaScript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Groovy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ColdFusion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Boo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Lua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Go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C#), когда границы использования объекта определяются его текущим набором методов и свойств, в противоположность наследованию от определённого класса. То есть считается, что объект реализует интерфейс, если он содержит все методы этого интерфейса, независимо от связей в иерархии наследования и принадлежности к какому-либо конкретному классу.</a:t>
            </a:r>
          </a:p>
          <a:p>
            <a:pPr algn="l">
              <a:buClr>
                <a:schemeClr val="accent1"/>
              </a:buClr>
              <a:buSzPct val="125000"/>
            </a:pP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Название термина пошло от английского «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test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» («утиный тест»), который в оригинале звучит как: «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If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it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looks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like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a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swims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like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a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and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quacks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like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a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then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it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probably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is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a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» («Если это выглядит как утка, плавает как утка и крякает как утка, то, вероятно, это утка».).</a:t>
            </a:r>
          </a:p>
          <a:p>
            <a:pPr algn="l">
              <a:buClr>
                <a:schemeClr val="accent1"/>
              </a:buClr>
              <a:buSzPct val="125000"/>
            </a:pP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Утиная типизация решает такие проблемы иерархической типизации, как: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невозможность явно указать (путём наследования) на совместимость интерфейса со всеми настоящими и будущими интерфейсами, с которыми он идейно совместим;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экспоненциальное увеличение числа связей в иерархии типов при хотя бы частичной попытке это сделать.</a:t>
            </a:r>
          </a:p>
        </p:txBody>
      </p:sp>
    </p:spTree>
    <p:extLst>
      <p:ext uri="{BB962C8B-B14F-4D97-AF65-F5344CB8AC3E}">
        <p14:creationId xmlns:p14="http://schemas.microsoft.com/office/powerpoint/2010/main" val="1317072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D266D9-A86F-4FBA-B679-84F91A628C8E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СИЛЬНАЯ И СЛАБАЯ ТИПИЗАЦИЯ В ЯП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D0ACFD46-FA80-4853-BEF0-9DFCBA78BEA6}"/>
              </a:ext>
            </a:extLst>
          </p:cNvPr>
          <p:cNvSpPr txBox="1">
            <a:spLocks/>
          </p:cNvSpPr>
          <p:nvPr/>
        </p:nvSpPr>
        <p:spPr>
          <a:xfrm>
            <a:off x="321187" y="759187"/>
            <a:ext cx="8571293" cy="5908872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Язык с сильной типизацией не позволяет смешивать в выражениях различные типы и не выполняет автоматические неявные преобразования, например нельзя вычесть из строки множество. Языки со слабой типизацией выполняют множество неявных преобразований автоматически, даже если может произойти потеря точности или преобразование неоднозначно.</a:t>
            </a: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Достоинства сильной типизации: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надежность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— исключение или ошибку компиляции, вместо неправильного поведения; 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скорость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— вместо скрытых преобразований, которые могут быть довольно затратными, с сильной типизацией необходимо писать их явно, что позволяет отметить, что этот участок кода может быть медленным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определенность  и понимание 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работы программы — вместо неявного приведения типов, программист пишет преобразования вручную, а значит осознает что и во что преобразуется. 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Преимущества слабой типизации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удобство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использования смешанных выражений;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абстрагирование от типизации и </a:t>
            </a:r>
            <a:r>
              <a:rPr lang="ru-RU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сосредоточение на задаче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;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краткость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записи.</a:t>
            </a: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Примеры 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: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сильная</a:t>
            </a:r>
            <a:r>
              <a:rPr lang="ru-RU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: </a:t>
            </a:r>
            <a:r>
              <a:rPr lang="en-US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Java, Python, Haskell, Lisp;</a:t>
            </a:r>
            <a:endParaRPr lang="ru-RU" sz="18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слабая</a:t>
            </a:r>
            <a:r>
              <a:rPr lang="ru-RU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: </a:t>
            </a:r>
            <a:r>
              <a:rPr lang="en-US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C, JavaScript, Visual Basic, PHP. </a:t>
            </a:r>
            <a:endParaRPr lang="ru-RU" sz="18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8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066DC4-538B-4B65-BA93-FD6C5C626D84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ЯВНАЯ И НЕЯВНАЯ ТИПИЗАЦИЯ В ЯП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4B085D67-C714-47D0-B8F5-BBF5BE34AD14}"/>
              </a:ext>
            </a:extLst>
          </p:cNvPr>
          <p:cNvSpPr txBox="1">
            <a:spLocks/>
          </p:cNvSpPr>
          <p:nvPr/>
        </p:nvSpPr>
        <p:spPr>
          <a:xfrm>
            <a:off x="251519" y="654414"/>
            <a:ext cx="8571293" cy="5047097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ЯВНАЯ И НЕЯВНАЯ ТИПИЗАЦИЯ 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l"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Тип новых переменных / функций / их аргументов в ЯП с явной типизацией нужно задавать явно. </a:t>
            </a: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Достоинства явной типизации: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Наличие у каждой функции </a:t>
            </a:r>
            <a:r>
              <a:rPr lang="ru-RU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сигнатуры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(например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int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add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int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int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)) позволяет без проблем определить, что функция делает.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Документирование 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- программист сразу записывает, какого типа значения могут храниться в конкретной переменной, что снимает необходимость запоминать это.</a:t>
            </a: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Достоинства неявной типизации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Сокращение записи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—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def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add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(x, y) короче, чем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int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add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(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int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x, </a:t>
            </a: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int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y).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Устойчивость к изменениям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. Например если в функции временная переменная была того-же типа, что и входной аргумент, то в явно типизированном языке при изменении типа входного аргумента нужно будет изменить еще и тип временной переменной.</a:t>
            </a:r>
          </a:p>
          <a:p>
            <a:pPr algn="l">
              <a:buClr>
                <a:schemeClr val="accent1"/>
              </a:buClr>
              <a:buSzPct val="125000"/>
            </a:pPr>
            <a:endParaRPr lang="ru-RU" sz="18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l">
              <a:buClr>
                <a:schemeClr val="accent1"/>
              </a:buClr>
              <a:buSzPct val="125000"/>
            </a:pPr>
            <a:r>
              <a:rPr lang="ru-RU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Примеры 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: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явная</a:t>
            </a:r>
            <a:r>
              <a:rPr lang="ru-RU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: </a:t>
            </a:r>
            <a:r>
              <a:rPr lang="en-US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C++, D, C#</a:t>
            </a:r>
            <a:r>
              <a:rPr lang="ru-RU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; </a:t>
            </a:r>
          </a:p>
          <a:p>
            <a:pPr marL="285750" indent="-285750" algn="l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неявная</a:t>
            </a:r>
            <a:r>
              <a:rPr lang="ru-RU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: </a:t>
            </a:r>
            <a:r>
              <a:rPr lang="en-US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PHP, </a:t>
            </a:r>
            <a:r>
              <a:rPr lang="en-US" sz="1800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Lua</a:t>
            </a:r>
            <a:r>
              <a:rPr lang="en-US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, JavaScript, Python.</a:t>
            </a:r>
            <a:endParaRPr lang="ru-RU" sz="18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59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72F0B-0F0B-4018-812F-31F693BA7515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ЯВНАЯ И НЕЯВНАЯ ТИПИЗАЦИЯ В ЯП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AB29E0A-BFC8-4E90-9CAA-95D8D6F16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836712"/>
            <a:ext cx="7200799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984FBE5-EBB2-44D4-BEFA-9E4BFD8FE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69494"/>
            <a:ext cx="7200799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F065321-9B15-4E6B-AB49-249827931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58" y="4437112"/>
            <a:ext cx="721107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326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B342F8-8174-4AE1-8F03-E0D968797CB4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ТИПИЗАЦИЯ В ЯЗЫКАХ ПРОГРАММИРОВАНИЯ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BB3D2ED-EA64-4B68-AE6F-B55B4455E2A5}"/>
              </a:ext>
            </a:extLst>
          </p:cNvPr>
          <p:cNvGraphicFramePr>
            <a:graphicFrameLocks noGrp="1"/>
          </p:cNvGraphicFramePr>
          <p:nvPr/>
        </p:nvGraphicFramePr>
        <p:xfrm>
          <a:off x="730177" y="1124744"/>
          <a:ext cx="7730254" cy="511257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141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310"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effectLst/>
                          <a:latin typeface="Arial Narrow" panose="020B0606020202030204" pitchFamily="34" charset="0"/>
                        </a:rPr>
                        <a:t>Стат./Динам.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effectLst/>
                          <a:latin typeface="Arial Narrow" panose="020B0606020202030204" pitchFamily="34" charset="0"/>
                        </a:rPr>
                        <a:t>Слаб./</a:t>
                      </a:r>
                      <a:r>
                        <a:rPr lang="ru-RU" sz="1800" b="1" u="none" strike="noStrike" dirty="0" err="1">
                          <a:effectLst/>
                          <a:latin typeface="Arial Narrow" panose="020B0606020202030204" pitchFamily="34" charset="0"/>
                        </a:rPr>
                        <a:t>Сильн</a:t>
                      </a:r>
                      <a:r>
                        <a:rPr lang="ru-RU" sz="1800" b="1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 err="1">
                          <a:effectLst/>
                          <a:latin typeface="Arial Narrow" panose="020B0606020202030204" pitchFamily="34" charset="0"/>
                        </a:rPr>
                        <a:t>Явн</a:t>
                      </a:r>
                      <a:r>
                        <a:rPr lang="ru-RU" sz="1800" b="1" u="none" strike="noStrike" dirty="0">
                          <a:effectLst/>
                          <a:latin typeface="Arial Narrow" panose="020B0606020202030204" pitchFamily="34" charset="0"/>
                        </a:rPr>
                        <a:t>./</a:t>
                      </a:r>
                      <a:r>
                        <a:rPr lang="ru-RU" sz="1800" b="1" u="none" strike="noStrike" dirty="0" err="1">
                          <a:effectLst/>
                          <a:latin typeface="Arial Narrow" panose="020B0606020202030204" pitchFamily="34" charset="0"/>
                        </a:rPr>
                        <a:t>Неявн</a:t>
                      </a:r>
                      <a:r>
                        <a:rPr lang="ru-RU" sz="1800" b="1" u="none" strike="noStrike" dirty="0"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JavaScript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Динамическая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 Слабая     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Неявная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Ruby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Динамическая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 Сильная    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 Неявная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Python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Динамическая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Сильная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Неявная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Java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Статическая 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Сильная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Явная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PHP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Динамическая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Слабая 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Неявная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Arial Narrow" panose="020B0606020202030204" pitchFamily="34" charset="0"/>
                        </a:rPr>
                        <a:t>C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Статическая 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Слабая 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Явная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C++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Статическая 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Слабая 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Явная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Perl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Динамическая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Слабая 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Неявная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Objective-C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Статическая 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Слабая 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Явная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C#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Статическая 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Сильная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Явная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Haskell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Статическая 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Сильная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Неявная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Common Lisp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Динамическая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Сильная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 Неявная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Статическая 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Сильная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Явная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33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 Narrow" panose="020B0606020202030204" pitchFamily="34" charset="0"/>
                        </a:rPr>
                        <a:t>Delphi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Статическая 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Arial Narrow" panose="020B0606020202030204" pitchFamily="34" charset="0"/>
                        </a:rPr>
                        <a:t> Сильная    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Arial Narrow" panose="020B0606020202030204" pitchFamily="34" charset="0"/>
                        </a:rPr>
                        <a:t> Явная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46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BA0370-B55B-46E8-B15A-37450E0D05F1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ЯЗЫК ПРОГРАММИРОВАНИЯ (ЯП)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3ECF6FBA-00AF-4243-94D1-C697A84D8B41}"/>
              </a:ext>
            </a:extLst>
          </p:cNvPr>
          <p:cNvSpPr txBox="1">
            <a:spLocks/>
          </p:cNvSpPr>
          <p:nvPr/>
        </p:nvSpPr>
        <p:spPr>
          <a:xfrm>
            <a:off x="762967" y="1811869"/>
            <a:ext cx="7615915" cy="2984994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ОПРЕДЕЛЕНИЕ: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Язык программирования — формальная знаковая система, предназначенная для записи компьютерных программ. Язык программирования определяет набор лексических, синтаксических и семантических правил, определяющих внешний вид программы и действия, которые выполнит исполнитель (обычно — ЭВМ) под её управлением.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l"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Со времени создания первых программируемых машин человечество придумало </a:t>
            </a:r>
            <a:r>
              <a:rPr lang="ru-RU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более восьми тысяч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языков программирования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79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25DF6F-67FF-4497-BB0C-AAFEB55655AA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СРАВНЕНИЕ СИНТАКСИСА И СЕМАНТИКИ ЯП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4C59BB1-57A1-49CC-B184-85FF22F04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06" y="1124744"/>
            <a:ext cx="8427507" cy="368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DAE0683-D0B0-408C-8FAA-AB519CD3CDC4}"/>
              </a:ext>
            </a:extLst>
          </p:cNvPr>
          <p:cNvSpPr/>
          <p:nvPr/>
        </p:nvSpPr>
        <p:spPr>
          <a:xfrm>
            <a:off x="179512" y="6372036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http://programming.dojo.net.nz/resources/programming-language-comparison/index</a:t>
            </a:r>
            <a:endParaRPr lang="ru-RU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C39AE94-5ED3-4F51-9628-026F335AF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2" y="5480802"/>
            <a:ext cx="8645161" cy="82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116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078B33-E4D0-4C36-BF0F-7365F35AF673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ВЫБОР АДЕКВАТНЫХ ЗАДАЧЕ ЯП</a:t>
            </a:r>
          </a:p>
        </p:txBody>
      </p:sp>
      <p:pic>
        <p:nvPicPr>
          <p:cNvPr id="4" name="Picture 2" descr="http://content.foto.mail.ru/bk/borodaseda/_answers/i-525.jpg">
            <a:extLst>
              <a:ext uri="{FF2B5EF4-FFF2-40B4-BE49-F238E27FC236}">
                <a16:creationId xmlns:a16="http://schemas.microsoft.com/office/drawing/2014/main" id="{4516575B-1F57-4892-879F-3B72E15CE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64704"/>
            <a:ext cx="5256584" cy="49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C40F298-2D0F-408B-B27A-FC33E4B96256}"/>
              </a:ext>
            </a:extLst>
          </p:cNvPr>
          <p:cNvSpPr/>
          <p:nvPr/>
        </p:nvSpPr>
        <p:spPr>
          <a:xfrm>
            <a:off x="1041267" y="5756483"/>
            <a:ext cx="677109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«Все можно запрограммировать на всем»</a:t>
            </a: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Anonymus</a:t>
            </a:r>
            <a:endParaRPr lang="ru-RU" sz="2400" b="1" i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90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2CED9-91CE-48FF-84C7-B037C178FBCC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ОБЛАСТИ ПРИМЕНЕНИЯ РАЗЛИЧНЫХ ЯЗЫКОВ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ECD91FF-33D7-40CA-B98C-A66260D8B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038798"/>
              </p:ext>
            </p:extLst>
          </p:nvPr>
        </p:nvGraphicFramePr>
        <p:xfrm>
          <a:off x="144001" y="809029"/>
          <a:ext cx="8712968" cy="5875197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215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1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039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800" b="1" u="none" strike="noStrike" dirty="0">
                          <a:effectLst/>
                        </a:rPr>
                        <a:t>Язык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Ориентирован</a:t>
                      </a:r>
                      <a:r>
                        <a:rPr lang="ru-RU" sz="1800" b="1" u="none" strike="noStrike" baseline="0" dirty="0">
                          <a:effectLst/>
                        </a:rPr>
                        <a:t> на </a:t>
                      </a:r>
                      <a:r>
                        <a:rPr lang="ru-RU" sz="1800" b="1" u="none" strike="noStrike" baseline="0" dirty="0" err="1">
                          <a:effectLst/>
                        </a:rPr>
                        <a:t>исп</a:t>
                      </a:r>
                      <a:r>
                        <a:rPr lang="ru-RU" sz="1800" b="1" u="none" strike="noStrike" baseline="0" dirty="0">
                          <a:effectLst/>
                        </a:rPr>
                        <a:t>-е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effectLst/>
                        </a:rPr>
                        <a:t>Цели</a:t>
                      </a:r>
                      <a:r>
                        <a:rPr lang="ru-RU" sz="1800" b="1" u="none" strike="noStrike" baseline="0" dirty="0">
                          <a:effectLst/>
                        </a:rPr>
                        <a:t> создания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Java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Application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Write once run anywhere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System, Embedded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Low level access, Minimal constraint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C++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Application, System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Abstraction, Efficiency, Compatibility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C#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Application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Rapid application development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Application, Education, Scripting</a:t>
                      </a:r>
                      <a:r>
                        <a:rPr lang="ru-RU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>
                          <a:effectLst/>
                        </a:rPr>
                        <a:t>Data Science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Simplicity, Readability, Expressiveness, Modularity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PHP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Web Application, CLI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Robustness and Simplicity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JavaScript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Client side web scripting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Visual Basic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Application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Rapid application development, Simplicity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Perl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Text processing, Scripting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Terseness, Expressiveness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019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Objective-C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Application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Smalltalk like, Component based code reuse, C/C++ compatibility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Ruby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Application, Scripting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Expressiveness, Readability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4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Object Pascal (Delphi)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Application, System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Readability, Rapid application development, Modularity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2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Visual Basic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Application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Rapid application development, Simplicity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Pascal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General, Application, </a:t>
                      </a:r>
                      <a:r>
                        <a:rPr lang="en-US" sz="1600" u="none" strike="noStrike" dirty="0" err="1">
                          <a:effectLst/>
                        </a:rPr>
                        <a:t>Educ</a:t>
                      </a:r>
                      <a:r>
                        <a:rPr lang="ru-RU" sz="1600" u="none" strike="noStrike" dirty="0">
                          <a:effectLst/>
                        </a:rPr>
                        <a:t>.</a:t>
                      </a:r>
                      <a:r>
                        <a:rPr lang="en-US" sz="1600" u="none" strike="noStrike" dirty="0">
                          <a:effectLst/>
                        </a:rPr>
                        <a:t>, Sys</a:t>
                      </a:r>
                      <a:r>
                        <a:rPr lang="ru-RU" sz="1600" u="none" strike="noStrike" dirty="0">
                          <a:effectLst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Readability, Discipline, Modularity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4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Swift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Application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Compatibility with Objective-C runtime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7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MATLAB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Numeric comp</a:t>
                      </a:r>
                      <a:r>
                        <a:rPr lang="ru-RU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>
                          <a:effectLst/>
                        </a:rPr>
                        <a:t>ion and visualization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high performance numerical analysis and visualization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6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PL/SQL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data</a:t>
                      </a:r>
                      <a:r>
                        <a:rPr lang="en-US" sz="1600" u="none" strike="noStrike" baseline="0" dirty="0">
                          <a:effectLst/>
                        </a:rPr>
                        <a:t> bases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6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Numeric computation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93" marR="1893" marT="1893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420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694B6F-2379-4D96-80CD-6E81A8DE7B72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ПРИОРИТЕТНЫЕ ТРЕБОВАНИЯ К ЯП В РАЗЛИЧНЫХ ОБЛАСТЯХ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66C04D5-035E-4C51-85F1-104E8B49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49149"/>
              </p:ext>
            </p:extLst>
          </p:nvPr>
        </p:nvGraphicFramePr>
        <p:xfrm>
          <a:off x="321189" y="1196752"/>
          <a:ext cx="8427275" cy="40821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9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9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8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2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6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Произовди-тельность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Надежность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Переносимость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Скорость</a:t>
                      </a:r>
                      <a:r>
                        <a:rPr lang="ru-RU" baseline="0" dirty="0"/>
                        <a:t> разработки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Простота поддержки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Доступность</a:t>
                      </a:r>
                      <a:r>
                        <a:rPr lang="ru-RU" baseline="0" dirty="0"/>
                        <a:t> инструментария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Скорость освоения (сложность)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Развитость информационных</a:t>
                      </a:r>
                      <a:r>
                        <a:rPr lang="ru-RU" baseline="0" dirty="0"/>
                        <a:t> ресурсов и  сообщества</a:t>
                      </a:r>
                      <a:endParaRPr lang="ru-RU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Embedded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System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Application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58">
                <a:tc>
                  <a:txBody>
                    <a:bodyPr/>
                    <a:lstStyle/>
                    <a:p>
                      <a:r>
                        <a:rPr lang="en-US" sz="1800" dirty="0"/>
                        <a:t>Scripting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58">
                <a:tc>
                  <a:txBody>
                    <a:bodyPr/>
                    <a:lstStyle/>
                    <a:p>
                      <a:r>
                        <a:rPr lang="en-US" sz="1800" dirty="0"/>
                        <a:t>Education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58">
                <a:tc>
                  <a:txBody>
                    <a:bodyPr/>
                    <a:lstStyle/>
                    <a:p>
                      <a:r>
                        <a:rPr lang="en-US" sz="1800" dirty="0"/>
                        <a:t>DSL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734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016BD4-2B75-4242-B7B7-359914AE5F23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ЯП: ДОСТУПНОСТЬ ИНСТРУМЕНТОВ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08A80-56C5-46C4-A1F1-A3D84D1578F2}"/>
              </a:ext>
            </a:extLst>
          </p:cNvPr>
          <p:cNvSpPr txBox="1"/>
          <p:nvPr/>
        </p:nvSpPr>
        <p:spPr>
          <a:xfrm>
            <a:off x="2204719" y="6373044"/>
            <a:ext cx="473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Ранг по количеству проектов на </a:t>
            </a:r>
            <a:r>
              <a:rPr lang="en-US" b="1" dirty="0">
                <a:solidFill>
                  <a:schemeClr val="accent1"/>
                </a:solidFill>
                <a:latin typeface="Arial Narrow" panose="020B0606020202030204" pitchFamily="34" charset="0"/>
              </a:rPr>
              <a:t>GitHub</a:t>
            </a:r>
            <a:endParaRPr lang="ru-RU" dirty="0"/>
          </a:p>
        </p:txBody>
      </p:sp>
      <p:pic>
        <p:nvPicPr>
          <p:cNvPr id="8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C46D268-C63F-4FA5-8E77-48505D4B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5" y="900863"/>
            <a:ext cx="8065529" cy="527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54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016BD4-2B75-4242-B7B7-359914AE5F23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ЯП: РАЗВИТОСТЬ СООБЩЕСТВА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08A80-56C5-46C4-A1F1-A3D84D1578F2}"/>
              </a:ext>
            </a:extLst>
          </p:cNvPr>
          <p:cNvSpPr txBox="1"/>
          <p:nvPr/>
        </p:nvSpPr>
        <p:spPr>
          <a:xfrm>
            <a:off x="2337004" y="6376763"/>
            <a:ext cx="473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Количество вопросов о языке на </a:t>
            </a:r>
            <a:r>
              <a:rPr lang="en-US" b="1" dirty="0">
                <a:solidFill>
                  <a:schemeClr val="accent1"/>
                </a:solidFill>
                <a:latin typeface="Arial Narrow" panose="020B0606020202030204" pitchFamily="34" charset="0"/>
              </a:rPr>
              <a:t>Stack Overflow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E40C2B-CBE0-494B-993B-271E29ABE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48" y="840613"/>
            <a:ext cx="8412072" cy="553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04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4C6ABF-F0F9-45A7-9EA7-7EDCBC6C70F8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ЯЗЫК ПРОГРАММИРОВАНИЯ </a:t>
            </a:r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PYTHON</a:t>
            </a:r>
            <a:endParaRPr lang="ru-RU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8F0C1DA5-CFC8-45A0-9591-5E70A9812879}"/>
              </a:ext>
            </a:extLst>
          </p:cNvPr>
          <p:cNvSpPr txBox="1">
            <a:spLocks/>
          </p:cNvSpPr>
          <p:nvPr/>
        </p:nvSpPr>
        <p:spPr>
          <a:xfrm>
            <a:off x="467544" y="1484784"/>
            <a:ext cx="8208912" cy="4908598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Высокоуровневый язык программирования общего назначения, ориентированный на повышение производительности разработчика и читаемости кода.</a:t>
            </a:r>
            <a:endParaRPr lang="en-US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многоцелевой: (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web, </a:t>
            </a:r>
            <a:r>
              <a:rPr lang="en-US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gui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scripting, scientific computation &amp; data analysis)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многопарадигменный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: процедурное программирование, объектно-ориентированное программирование, поддержка элементов функционального программирования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динамическая типизация, сильная типизация, неявная типизация; сильная интроспекция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Фокус на читаемости и продуктивности разработки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ОСОБЕННОСТИ: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open source, 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распространяется свободно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«батарейки в комплекте»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Поддержка 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REPL 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read, </a:t>
            </a:r>
            <a:r>
              <a:rPr lang="en-US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eval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print, loop)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Реализации 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Python: </a:t>
            </a:r>
            <a:r>
              <a:rPr lang="en-US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CPython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PyPy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Jython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IronPython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и т.д.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Кросс-платформенный (</a:t>
            </a:r>
            <a:r>
              <a:rPr lang="en-US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CPython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для 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Windows, Linux, Mac OS X, iOS, Android)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F17B104-320F-418C-B1BB-35BC6D619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071" y="764704"/>
            <a:ext cx="24860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B61F351-7F33-47A4-9A6B-04C469C1F974}"/>
              </a:ext>
            </a:extLst>
          </p:cNvPr>
          <p:cNvSpPr/>
          <p:nvPr/>
        </p:nvSpPr>
        <p:spPr>
          <a:xfrm>
            <a:off x="179512" y="6372036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https://www.python.org/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482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CE57BB-3A10-45A5-9CAA-69038D6D6BD1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ОБЩАЯ ИНФОРМАЦИ О </a:t>
            </a:r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PYTHON</a:t>
            </a:r>
            <a:endParaRPr lang="ru-RU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A2CACB-1567-4EE4-9B8A-6FBBC7FC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856" y="1707143"/>
            <a:ext cx="5343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BFBE243-7E21-435F-9F53-D25D7417B531}"/>
              </a:ext>
            </a:extLst>
          </p:cNvPr>
          <p:cNvSpPr/>
          <p:nvPr/>
        </p:nvSpPr>
        <p:spPr>
          <a:xfrm>
            <a:off x="323528" y="4085848"/>
            <a:ext cx="4572000" cy="26622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ИСТОРИЯ</a:t>
            </a:r>
            <a:r>
              <a:rPr lang="en-US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РАЗВИТИЯ:</a:t>
            </a:r>
            <a:endParaRPr lang="ru-RU" dirty="0">
              <a:latin typeface="Arial Narrow" panose="020B060602020203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en-US" dirty="0">
                <a:latin typeface="Arial Narrow" panose="020B0606020202030204" pitchFamily="34" charset="0"/>
              </a:rPr>
              <a:t>Python 1.0 – 01.1994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en-US" dirty="0">
                <a:latin typeface="Arial Narrow" panose="020B0606020202030204" pitchFamily="34" charset="0"/>
              </a:rPr>
              <a:t>Python 2.0 – 10.2000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2.7 – 07.2010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en-US" dirty="0">
                <a:latin typeface="Arial Narrow" panose="020B0606020202030204" pitchFamily="34" charset="0"/>
              </a:rPr>
              <a:t>Python </a:t>
            </a:r>
            <a:r>
              <a:rPr lang="ru-RU" dirty="0">
                <a:latin typeface="Arial Narrow" panose="020B0606020202030204" pitchFamily="34" charset="0"/>
              </a:rPr>
              <a:t>3</a:t>
            </a:r>
            <a:r>
              <a:rPr lang="en-US" dirty="0">
                <a:latin typeface="Arial Narrow" panose="020B0606020202030204" pitchFamily="34" charset="0"/>
              </a:rPr>
              <a:t>.0 – 1</a:t>
            </a:r>
            <a:r>
              <a:rPr lang="ru-RU" dirty="0">
                <a:latin typeface="Arial Narrow" panose="020B0606020202030204" pitchFamily="34" charset="0"/>
              </a:rPr>
              <a:t>2</a:t>
            </a:r>
            <a:r>
              <a:rPr lang="en-US" dirty="0">
                <a:latin typeface="Arial Narrow" panose="020B0606020202030204" pitchFamily="34" charset="0"/>
              </a:rPr>
              <a:t>.200</a:t>
            </a:r>
            <a:r>
              <a:rPr lang="ru-RU" dirty="0">
                <a:latin typeface="Arial Narrow" panose="020B0606020202030204" pitchFamily="34" charset="0"/>
              </a:rPr>
              <a:t>8</a:t>
            </a:r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dirty="0">
                <a:latin typeface="Arial Narrow" panose="020B0606020202030204" pitchFamily="34" charset="0"/>
              </a:rPr>
              <a:t>3</a:t>
            </a:r>
            <a:r>
              <a:rPr lang="en-US" dirty="0">
                <a:latin typeface="Arial Narrow" panose="020B0606020202030204" pitchFamily="34" charset="0"/>
              </a:rPr>
              <a:t>.</a:t>
            </a:r>
            <a:r>
              <a:rPr lang="ru-RU" dirty="0">
                <a:latin typeface="Arial Narrow" panose="020B0606020202030204" pitchFamily="34" charset="0"/>
              </a:rPr>
              <a:t>3</a:t>
            </a:r>
            <a:r>
              <a:rPr lang="en-US" dirty="0">
                <a:latin typeface="Arial Narrow" panose="020B0606020202030204" pitchFamily="34" charset="0"/>
              </a:rPr>
              <a:t> – 0</a:t>
            </a:r>
            <a:r>
              <a:rPr lang="ru-RU" dirty="0">
                <a:latin typeface="Arial Narrow" panose="020B0606020202030204" pitchFamily="34" charset="0"/>
              </a:rPr>
              <a:t>9</a:t>
            </a:r>
            <a:r>
              <a:rPr lang="en-US" dirty="0">
                <a:latin typeface="Arial Narrow" panose="020B0606020202030204" pitchFamily="34" charset="0"/>
              </a:rPr>
              <a:t>.201</a:t>
            </a:r>
            <a:r>
              <a:rPr lang="ru-RU" dirty="0">
                <a:latin typeface="Arial Narrow" panose="020B0606020202030204" pitchFamily="34" charset="0"/>
              </a:rPr>
              <a:t>2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dirty="0">
                <a:latin typeface="Arial Narrow" panose="020B0606020202030204" pitchFamily="34" charset="0"/>
              </a:rPr>
              <a:t>3</a:t>
            </a:r>
            <a:r>
              <a:rPr lang="en-US" dirty="0">
                <a:latin typeface="Arial Narrow" panose="020B0606020202030204" pitchFamily="34" charset="0"/>
              </a:rPr>
              <a:t>.</a:t>
            </a:r>
            <a:r>
              <a:rPr lang="ru-RU" dirty="0">
                <a:latin typeface="Arial Narrow" panose="020B0606020202030204" pitchFamily="34" charset="0"/>
              </a:rPr>
              <a:t>6</a:t>
            </a:r>
            <a:r>
              <a:rPr lang="en-US" dirty="0">
                <a:latin typeface="Arial Narrow" panose="020B0606020202030204" pitchFamily="34" charset="0"/>
              </a:rPr>
              <a:t> – 12.2016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F45C9A-C027-43F1-B14D-F4E566C2DFAD}"/>
              </a:ext>
            </a:extLst>
          </p:cNvPr>
          <p:cNvSpPr/>
          <p:nvPr/>
        </p:nvSpPr>
        <p:spPr>
          <a:xfrm>
            <a:off x="3635896" y="4085848"/>
            <a:ext cx="266429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ДИСТРИБУТИВЫ:</a:t>
            </a:r>
            <a:endParaRPr lang="ru-RU" dirty="0">
              <a:latin typeface="Arial Narrow" panose="020B060602020203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Anaconda</a:t>
            </a:r>
            <a:endParaRPr lang="ru-RU" dirty="0">
              <a:latin typeface="Arial Narrow" panose="020B060602020203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 err="1">
                <a:latin typeface="Arial Narrow" panose="020B0606020202030204" pitchFamily="34" charset="0"/>
              </a:rPr>
              <a:t>Enthought</a:t>
            </a:r>
            <a:r>
              <a:rPr lang="en-US" dirty="0">
                <a:latin typeface="Arial Narrow" panose="020B0606020202030204" pitchFamily="34" charset="0"/>
              </a:rPr>
              <a:t> Canopy</a:t>
            </a:r>
            <a:endParaRPr lang="ru-RU" dirty="0">
              <a:latin typeface="Arial Narrow" panose="020B060602020203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Python(</a:t>
            </a:r>
            <a:r>
              <a:rPr lang="en-US" dirty="0" err="1">
                <a:latin typeface="Arial Narrow" panose="020B0606020202030204" pitchFamily="34" charset="0"/>
              </a:rPr>
              <a:t>x,y</a:t>
            </a:r>
            <a:r>
              <a:rPr lang="en-US" dirty="0">
                <a:latin typeface="Arial Narrow" panose="020B0606020202030204" pitchFamily="34" charset="0"/>
              </a:rPr>
              <a:t>)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FBE08CB-8251-46C6-A031-F24CD4150E81}"/>
              </a:ext>
            </a:extLst>
          </p:cNvPr>
          <p:cNvSpPr/>
          <p:nvPr/>
        </p:nvSpPr>
        <p:spPr>
          <a:xfrm>
            <a:off x="6516216" y="4093974"/>
            <a:ext cx="219573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IDE</a:t>
            </a: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:</a:t>
            </a:r>
            <a:endParaRPr lang="ru-RU" dirty="0">
              <a:latin typeface="Arial Narrow" panose="020B060602020203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 err="1">
                <a:latin typeface="Arial Narrow" panose="020B0606020202030204" pitchFamily="34" charset="0"/>
              </a:rPr>
              <a:t>PyCharm</a:t>
            </a:r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Wing IDE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Komodo IDE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Eclipse with </a:t>
            </a:r>
            <a:r>
              <a:rPr lang="en-US" dirty="0" err="1">
                <a:latin typeface="Arial Narrow" panose="020B0606020202030204" pitchFamily="34" charset="0"/>
              </a:rPr>
              <a:t>PyDev</a:t>
            </a:r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Sublime Text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12CED0B-6EEF-49A0-913F-492481393613}"/>
              </a:ext>
            </a:extLst>
          </p:cNvPr>
          <p:cNvSpPr/>
          <p:nvPr/>
        </p:nvSpPr>
        <p:spPr>
          <a:xfrm>
            <a:off x="2609528" y="1070255"/>
            <a:ext cx="6595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КОМПАНИИ, АКТИВНО ИСПОЛЬЗУЮЩИЕ </a:t>
            </a:r>
            <a:r>
              <a:rPr lang="en-US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PYTHON</a:t>
            </a: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5032C9-4942-44CA-B64F-8A1EF3ED1EF0}"/>
              </a:ext>
            </a:extLst>
          </p:cNvPr>
          <p:cNvSpPr/>
          <p:nvPr/>
        </p:nvSpPr>
        <p:spPr>
          <a:xfrm>
            <a:off x="323528" y="3507368"/>
            <a:ext cx="3241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Гвидо </a:t>
            </a:r>
            <a:r>
              <a:rPr lang="ru-RU" sz="2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ван</a:t>
            </a: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ru-RU" sz="2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Россум</a:t>
            </a:r>
            <a:endParaRPr lang="ru-RU" sz="24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 descr="Guido van Rossum OSCON 2006.jpg">
            <a:extLst>
              <a:ext uri="{FF2B5EF4-FFF2-40B4-BE49-F238E27FC236}">
                <a16:creationId xmlns:a16="http://schemas.microsoft.com/office/drawing/2014/main" id="{92598071-9BDC-4863-A83E-C40D295A7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5" y="1112180"/>
            <a:ext cx="1616785" cy="242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37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90B24D-5720-4FA1-8C5D-5F0F998FFB65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ПРИМЕРЫ КОДА НА </a:t>
            </a:r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PYTHON</a:t>
            </a:r>
            <a:endParaRPr lang="ru-RU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F4350B5-6C1D-4B7B-B70D-3B4BA5F8CFE4}"/>
              </a:ext>
            </a:extLst>
          </p:cNvPr>
          <p:cNvSpPr/>
          <p:nvPr/>
        </p:nvSpPr>
        <p:spPr>
          <a:xfrm>
            <a:off x="299720" y="833841"/>
            <a:ext cx="86156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Дзэн Питона (Тим </a:t>
            </a:r>
            <a:r>
              <a:rPr lang="ru-RU" b="1" dirty="0" err="1"/>
              <a:t>Петерс</a:t>
            </a:r>
            <a:r>
              <a:rPr lang="ru-RU" b="1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Красивое лучше уродливого.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Явное лучше неявного.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Простое лучше сложного.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Сложное лучше запутанного.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Развернутое лучше вложенного.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Разреженное лучше плотного.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Читаемость имеет значение.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Особые случаи не настолько особые, чтобы нарушать правила.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При этом практичность важнее безупречности.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Ошибки не должны замалчиваться.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Если не замалчиваются явно.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Встретив двусмысленность, отбрось искушение угадать.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Должен существовать один - и, желательно, только один - очевидный способ сделать это.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Хотя он поначалу может быть и не очевиден, если вы не голландец.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Сейчас лучше, чем никогда.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Хотя никогда зачастую лучше, чем *прямо* сейчас.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Если реализацию сложно объяснить - идея плоха.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Если реализацию легко объяснить - идея, возможно, хороша.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 Narrow" panose="020B0606020202030204" pitchFamily="34" charset="0"/>
              </a:rPr>
              <a:t>Пространства имен - отличная штука! Будем делать их побольше!</a:t>
            </a:r>
          </a:p>
        </p:txBody>
      </p:sp>
    </p:spTree>
    <p:extLst>
      <p:ext uri="{BB962C8B-B14F-4D97-AF65-F5344CB8AC3E}">
        <p14:creationId xmlns:p14="http://schemas.microsoft.com/office/powerpoint/2010/main" val="848649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90B24D-5720-4FA1-8C5D-5F0F998FFB65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СПЕЦИАЛИЗАЦИИ В ПРИМЕНЕНИИ </a:t>
            </a:r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PYTHON</a:t>
            </a:r>
            <a:endParaRPr lang="ru-RU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050" name="Picture 2" descr="Alt text of image">
            <a:extLst>
              <a:ext uri="{FF2B5EF4-FFF2-40B4-BE49-F238E27FC236}">
                <a16:creationId xmlns:a16="http://schemas.microsoft.com/office/drawing/2014/main" id="{323FF381-8A01-495B-89EC-AFE88D00A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13" y="1305017"/>
            <a:ext cx="8335173" cy="489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00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5A896D-582E-4883-AA52-2D31A48478F2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ЭВОЛЮЦИЯ ЯЗЫКОВ ПРОГРАММИРОВАНИЯ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F2AFB35-9B01-4E4D-BA21-D7B7FD1B1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65" y="696682"/>
            <a:ext cx="8389875" cy="586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B8A50A4-87D8-4F8B-B04A-DC6CE7331BBD}"/>
              </a:ext>
            </a:extLst>
          </p:cNvPr>
          <p:cNvSpPr/>
          <p:nvPr/>
        </p:nvSpPr>
        <p:spPr>
          <a:xfrm>
            <a:off x="142565" y="64886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4F81BD"/>
                </a:solidFill>
                <a:latin typeface="Arial Narrow" panose="020B0606020202030204" pitchFamily="34" charset="0"/>
              </a:rPr>
              <a:t>http://rigaux.org/language-study/diagram.html</a:t>
            </a:r>
          </a:p>
        </p:txBody>
      </p:sp>
    </p:spTree>
    <p:extLst>
      <p:ext uri="{BB962C8B-B14F-4D97-AF65-F5344CB8AC3E}">
        <p14:creationId xmlns:p14="http://schemas.microsoft.com/office/powerpoint/2010/main" val="1441901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90B24D-5720-4FA1-8C5D-5F0F998FFB65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ТЕХНОЛОГИЧЕСКИЙ СТЕК </a:t>
            </a:r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PYTHON </a:t>
            </a:r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ДЛЯ </a:t>
            </a:r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DATA SCIENCE</a:t>
            </a:r>
            <a:endParaRPr lang="ru-RU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 descr="Python for Scientific Computing">
            <a:extLst>
              <a:ext uri="{FF2B5EF4-FFF2-40B4-BE49-F238E27FC236}">
                <a16:creationId xmlns:a16="http://schemas.microsoft.com/office/drawing/2014/main" id="{CABA753C-AA13-4C5D-8977-72E69CB53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6" y="961007"/>
            <a:ext cx="7199790" cy="539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809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041374"/>
            <a:ext cx="9144000" cy="1918252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8510F0E-3A9A-4A9E-8507-7F39E7D865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24062" y="5770578"/>
            <a:ext cx="5095875" cy="768350"/>
          </a:xfrm>
        </p:spPr>
        <p:txBody>
          <a:bodyPr/>
          <a:lstStyle/>
          <a:p>
            <a:r>
              <a:rPr lang="ru-RU" dirty="0"/>
              <a:t>к.э.н. Макрушин Сергей Вячеславович</a:t>
            </a:r>
            <a:endParaRPr lang="en-US" dirty="0"/>
          </a:p>
          <a:p>
            <a:r>
              <a:rPr lang="en-US" dirty="0"/>
              <a:t>SVMakrushin@fa.ru</a:t>
            </a:r>
            <a:endParaRPr lang="ru-RU" dirty="0"/>
          </a:p>
          <a:p>
            <a:r>
              <a:rPr lang="ru-RU" dirty="0"/>
              <a:t>20</a:t>
            </a:r>
            <a:r>
              <a:rPr lang="en-US" dirty="0"/>
              <a:t>2</a:t>
            </a:r>
            <a:r>
              <a:rPr lang="ru-RU" dirty="0"/>
              <a:t>1 г.</a:t>
            </a:r>
          </a:p>
        </p:txBody>
      </p:sp>
    </p:spTree>
    <p:extLst>
      <p:ext uri="{BB962C8B-B14F-4D97-AF65-F5344CB8AC3E}">
        <p14:creationId xmlns:p14="http://schemas.microsoft.com/office/powerpoint/2010/main" val="295843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70614D-D480-4E4B-8E7E-A7AD4C7C9F23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ИНДЕКС ПОПУЛЯРНОСТИ  ЯЗЫКОВ 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31D76E-4879-438E-9E3B-8E8B246E718E}"/>
              </a:ext>
            </a:extLst>
          </p:cNvPr>
          <p:cNvSpPr/>
          <p:nvPr/>
        </p:nvSpPr>
        <p:spPr>
          <a:xfrm>
            <a:off x="323528" y="6356748"/>
            <a:ext cx="306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F81BD"/>
                </a:solidFill>
                <a:latin typeface="Arial Narrow" panose="020B0606020202030204" pitchFamily="34" charset="0"/>
              </a:rPr>
              <a:t>https://www.tiobe.com/tiobe-index/</a:t>
            </a:r>
            <a:endParaRPr lang="ru-RU" dirty="0">
              <a:solidFill>
                <a:srgbClr val="4F81BD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1F3696-CFE6-48E0-82A6-A1B4CE4A6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30" y="1643454"/>
            <a:ext cx="8743539" cy="357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2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2B59A1-648B-4791-9854-C05AF201EBCE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ИНДЕКС ПОПУЛЯРНОСТИ  ЯЗЫКОВ  ПРОГРАММИРОВАНИЯ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E9F000-2603-404B-BAA2-0BD1AE691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02" y="696681"/>
            <a:ext cx="5858715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1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2B59A1-648B-4791-9854-C05AF201EBCE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ИНДЕКС ПОПУЛЯРНОСТИ  ЯЗЫКОВ 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A086F-3A4B-4D9A-9771-46205DF90CF2}"/>
              </a:ext>
            </a:extLst>
          </p:cNvPr>
          <p:cNvSpPr txBox="1"/>
          <p:nvPr/>
        </p:nvSpPr>
        <p:spPr>
          <a:xfrm>
            <a:off x="221942" y="948748"/>
            <a:ext cx="344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The PYPL </a:t>
            </a:r>
            <a:r>
              <a:rPr lang="en-US" dirty="0" err="1">
                <a:latin typeface="Arial Narrow" panose="020B0606020202030204" pitchFamily="34" charset="0"/>
              </a:rPr>
              <a:t>PopularitY</a:t>
            </a:r>
            <a:r>
              <a:rPr lang="en-US" dirty="0">
                <a:latin typeface="Arial Narrow" panose="020B0606020202030204" pitchFamily="34" charset="0"/>
              </a:rPr>
              <a:t> of Programming Language Index is created by analyzing </a:t>
            </a:r>
            <a:r>
              <a:rPr lang="en-US" i="1" dirty="0">
                <a:latin typeface="Arial Narrow" panose="020B0606020202030204" pitchFamily="34" charset="0"/>
              </a:rPr>
              <a:t>how often language tutorials are searched on Google.</a:t>
            </a:r>
            <a:endParaRPr lang="ru-RU" i="1" dirty="0">
              <a:latin typeface="Arial Narrow" panose="020B0606020202030204" pitchFamily="34" charset="0"/>
            </a:endParaRPr>
          </a:p>
        </p:txBody>
      </p:sp>
      <p:pic>
        <p:nvPicPr>
          <p:cNvPr id="6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8166B28-3032-4B12-9E3C-F7BCFC496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215" y="870783"/>
            <a:ext cx="5169003" cy="582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6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2B59A1-648B-4791-9854-C05AF201EBCE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ИНДЕКС ПОПУЛЯРНОСТИ  ЯЗЫКОВ 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A086F-3A4B-4D9A-9771-46205DF90CF2}"/>
              </a:ext>
            </a:extLst>
          </p:cNvPr>
          <p:cNvSpPr txBox="1"/>
          <p:nvPr/>
        </p:nvSpPr>
        <p:spPr>
          <a:xfrm>
            <a:off x="527956" y="696681"/>
            <a:ext cx="7870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 Narrow" panose="020B0606020202030204" pitchFamily="34" charset="0"/>
              </a:rPr>
              <a:t>Redmonk</a:t>
            </a:r>
            <a:r>
              <a:rPr lang="en-US" dirty="0">
                <a:latin typeface="Arial Narrow" panose="020B0606020202030204" pitchFamily="34" charset="0"/>
              </a:rPr>
              <a:t>. Methodology: Based on raw lines of code in GitHub repositories and </a:t>
            </a:r>
            <a:r>
              <a:rPr lang="en-US" dirty="0" err="1">
                <a:latin typeface="Arial Narrow" panose="020B0606020202030204" pitchFamily="34" charset="0"/>
              </a:rPr>
              <a:t>StackOverflow</a:t>
            </a:r>
            <a:r>
              <a:rPr lang="en-US" dirty="0">
                <a:latin typeface="Arial Narrow" panose="020B0606020202030204" pitchFamily="34" charset="0"/>
              </a:rPr>
              <a:t> language tags.</a:t>
            </a:r>
          </a:p>
          <a:p>
            <a:endParaRPr lang="ru-RU" dirty="0">
              <a:latin typeface="Arial Narrow" panose="020B0606020202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4F4EF5-69B1-4562-BF3B-68C055441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9" y="1335531"/>
            <a:ext cx="7061400" cy="54686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6CCDE8-955B-4FBF-A838-AD180CF53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869" y="1335531"/>
            <a:ext cx="1507472" cy="50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3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59B8F5-DE02-4DA3-8C1F-42E1EDAF50FA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КЛАССИФИКАЦИЯ ЯП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052A4481-9F63-483A-8A74-BF75D0F626F5}"/>
              </a:ext>
            </a:extLst>
          </p:cNvPr>
          <p:cNvSpPr txBox="1">
            <a:spLocks/>
          </p:cNvSpPr>
          <p:nvPr/>
        </p:nvSpPr>
        <p:spPr>
          <a:xfrm>
            <a:off x="463306" y="801587"/>
            <a:ext cx="8208912" cy="5678039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ПОКОЛЕНИЯ ЯЗЫКОВ ПРОГРАММИРОВАНИЯ: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GL: 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машинные коды, ассемблеры;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GL: 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компилируемые машинно-зависимые языки;</a:t>
            </a:r>
            <a:endParaRPr lang="en-US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3GL: 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машинно-независимые языки 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языки программирования высокого уровня);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4GL: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проблемно-ориентированные языки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(Domain Specific language, DSL)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  <a:p>
            <a:pPr algn="l"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СПОСОБ ИСПОЛНЕНИЯ: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компиляция;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интерпретация;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виртуальные машины, компиляция «на лету»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(just in time, JIT)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  <a:p>
            <a:pPr algn="l"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ПАРАДИГМЫ ПРОГРАММИРОВАНИЯ: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императивное/структурное/процедурное;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объектно-ориентированное;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декларативное;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функциональное;</a:t>
            </a: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другие.</a:t>
            </a:r>
          </a:p>
        </p:txBody>
      </p:sp>
    </p:spTree>
    <p:extLst>
      <p:ext uri="{BB962C8B-B14F-4D97-AF65-F5344CB8AC3E}">
        <p14:creationId xmlns:p14="http://schemas.microsoft.com/office/powerpoint/2010/main" val="334842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A242BA-1941-4535-9ACE-EE18A5B7FA3D}"/>
              </a:ext>
            </a:extLst>
          </p:cNvPr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ПАРАДИГМЫ ПРОГРАММИРОВАНИЯ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56A60D34-8EAC-416F-8FF7-7F72A6FA55C0}"/>
              </a:ext>
            </a:extLst>
          </p:cNvPr>
          <p:cNvSpPr txBox="1">
            <a:spLocks/>
          </p:cNvSpPr>
          <p:nvPr/>
        </p:nvSpPr>
        <p:spPr>
          <a:xfrm>
            <a:off x="463306" y="809275"/>
            <a:ext cx="8208912" cy="5662651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ИМПЕРАТИВНОЕ/СТРУКТУРНОЕ/ПРОЦЕДУРНОЕ ПРОГР-ИЕ: 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программа —  последовательность действий, связанных условными и безусловными переходами + организация в виде процедур (подпрограмм). Явные присваивания, глобальные переменные + иерархическая структура подпрограмм, исключение </a:t>
            </a:r>
            <a:r>
              <a:rPr lang="en-US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goto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+ локальные переменные, модульность, 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ОБЪЕКТНО-ОРИЕНТИРОВАННОЕ ПРОГРАММИРОВАНИЕ: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программа — несколько взаимодействующих объектов, функциональность (действия) и данные распределяются между этими объектами. Объекты, инкапсуляция, наследование, полиморфизм.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ДЕКЛАРАТИВНОЕ ПРОГРАММИРОВАНИЕ: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программа — определение того какие вычисления нужно произвести без описания того, как их нужно выполнить. </a:t>
            </a:r>
          </a:p>
          <a:p>
            <a:pPr algn="l"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ru-RU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ФУНКЦИОНАЛЬНОЕ ПРОГРАММИРОВАНИЕ:</a:t>
            </a:r>
            <a:endParaRPr 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программа — система определений функций (в математическом понимании). Чистые функции, отсутствие побочных эффектов, функции высшего порядка, неизменяемые переменные.</a:t>
            </a:r>
          </a:p>
        </p:txBody>
      </p:sp>
    </p:spTree>
    <p:extLst>
      <p:ext uri="{BB962C8B-B14F-4D97-AF65-F5344CB8AC3E}">
        <p14:creationId xmlns:p14="http://schemas.microsoft.com/office/powerpoint/2010/main" val="1134786476"/>
      </p:ext>
    </p:extLst>
  </p:cSld>
  <p:clrMapOvr>
    <a:masterClrMapping/>
  </p:clrMapOvr>
</p:sld>
</file>

<file path=ppt/theme/theme1.xml><?xml version="1.0" encoding="utf-8"?>
<a:theme xmlns:a="http://schemas.openxmlformats.org/drawingml/2006/main" name="Чистый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7528</TotalTime>
  <Words>2429</Words>
  <Application>Microsoft Office PowerPoint</Application>
  <PresentationFormat>Экран (4:3)</PresentationFormat>
  <Paragraphs>409</Paragraphs>
  <Slides>31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Arial</vt:lpstr>
      <vt:lpstr>Arial Narrow</vt:lpstr>
      <vt:lpstr>Calibri</vt:lpstr>
      <vt:lpstr>Calibri Light</vt:lpstr>
      <vt:lpstr>Чистый</vt:lpstr>
      <vt:lpstr>1_Специальное оформление</vt:lpstr>
      <vt:lpstr>Алгоритмы и структуры данных  в ЯЗЫКЕ PYTHON: Обзор современных языков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Деяшкина Алина Вадимовна</dc:creator>
  <cp:lastModifiedBy>Макрушин Сергей Вячеславович</cp:lastModifiedBy>
  <cp:revision>524</cp:revision>
  <dcterms:created xsi:type="dcterms:W3CDTF">2017-02-15T16:04:04Z</dcterms:created>
  <dcterms:modified xsi:type="dcterms:W3CDTF">2021-08-25T08:13:48Z</dcterms:modified>
</cp:coreProperties>
</file>