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60" r:id="rId7"/>
    <p:sldMasterId id="2147483672" r:id="rId8"/>
  </p:sldMasterIdLst>
  <p:notesMasterIdLst>
    <p:notesMasterId r:id="rId23"/>
  </p:notesMasterIdLst>
  <p:handoutMasterIdLst>
    <p:handoutMasterId r:id="rId24"/>
  </p:handoutMasterIdLst>
  <p:sldIdLst>
    <p:sldId id="343" r:id="rId9"/>
    <p:sldId id="377" r:id="rId10"/>
    <p:sldId id="414" r:id="rId11"/>
    <p:sldId id="420" r:id="rId12"/>
    <p:sldId id="412" r:id="rId13"/>
    <p:sldId id="411" r:id="rId14"/>
    <p:sldId id="417" r:id="rId15"/>
    <p:sldId id="419" r:id="rId16"/>
    <p:sldId id="421" r:id="rId17"/>
    <p:sldId id="423" r:id="rId18"/>
    <p:sldId id="418" r:id="rId19"/>
    <p:sldId id="422" r:id="rId20"/>
    <p:sldId id="445" r:id="rId21"/>
    <p:sldId id="444" r:id="rId22"/>
  </p:sldIdLst>
  <p:sldSz cx="9144000" cy="6858000" type="screen4x3"/>
  <p:notesSz cx="9866313" cy="67357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8CA"/>
    <a:srgbClr val="084976"/>
    <a:srgbClr val="1B5983"/>
    <a:srgbClr val="216C9F"/>
    <a:srgbClr val="265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8857" autoAdjust="0"/>
  </p:normalViewPr>
  <p:slideViewPr>
    <p:cSldViewPr>
      <p:cViewPr varScale="1">
        <p:scale>
          <a:sx n="114" d="100"/>
          <a:sy n="114" d="100"/>
        </p:scale>
        <p:origin x="1122" y="10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6478" cy="3371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587532" y="0"/>
            <a:ext cx="4276478" cy="3371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9CF1F-E6F6-4C12-B0FC-79FF134CDCE5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6397521"/>
            <a:ext cx="4276478" cy="3371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587532" y="6397521"/>
            <a:ext cx="4276478" cy="3371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B6C8D-1F19-460C-8550-FBD0E7A1B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233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6478" cy="3371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587532" y="0"/>
            <a:ext cx="4276478" cy="3371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15E9A-56C9-4204-9B3E-7B61DEF1A63D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86174" y="3199300"/>
            <a:ext cx="7893972" cy="30312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6397521"/>
            <a:ext cx="4276478" cy="3371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587532" y="6397521"/>
            <a:ext cx="4276478" cy="3371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9792E-CF52-4F82-BFE7-89CE0FA34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0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09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9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6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040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35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40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61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250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5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119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65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336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6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878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729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05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41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43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01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77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74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4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9934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563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71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07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7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3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9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9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331018"/>
            <a:ext cx="9144000" cy="318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0" name="Picture 4" descr="D:\Мои документы\Фирменный_стиль\Arrow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2" y="332656"/>
            <a:ext cx="366412" cy="3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 userDrawn="1"/>
        </p:nvSpPr>
        <p:spPr>
          <a:xfrm>
            <a:off x="7812360" y="69297"/>
            <a:ext cx="864096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2096" y="69297"/>
            <a:ext cx="744621" cy="76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0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73A3-2951-4290-9956-04E3E2CD859E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15.02.2022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bogomolov_a\Documents\Фирменный_стиль\Россети flat horizon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67639"/>
            <a:ext cx="3528392" cy="13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2811789"/>
            <a:ext cx="9144000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9" name="Picture 5" descr="C:\Users\bogomolov_a\Documents\Фирменный_стиль\Arrow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7" y="2816186"/>
            <a:ext cx="336917" cy="2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Текст 1"/>
          <p:cNvSpPr txBox="1">
            <a:spLocks/>
          </p:cNvSpPr>
          <p:nvPr/>
        </p:nvSpPr>
        <p:spPr>
          <a:xfrm>
            <a:off x="1007604" y="3341168"/>
            <a:ext cx="7200800" cy="1384556"/>
          </a:xfrm>
          <a:prstGeom prst="rect">
            <a:avLst/>
          </a:prstGeom>
        </p:spPr>
        <p:txBody>
          <a:bodyPr vert="horz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Алгоритмизация и программирование</a:t>
            </a:r>
          </a:p>
          <a:p>
            <a:pPr algn="ctr"/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Лекция </a:t>
            </a: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9</a:t>
            </a:r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. Введение в объектно-ориентированное программирование</a:t>
            </a:r>
          </a:p>
        </p:txBody>
      </p:sp>
      <p:sp>
        <p:nvSpPr>
          <p:cNvPr id="13" name="Текст 2"/>
          <p:cNvSpPr txBox="1">
            <a:spLocks/>
          </p:cNvSpPr>
          <p:nvPr/>
        </p:nvSpPr>
        <p:spPr>
          <a:xfrm>
            <a:off x="2627784" y="5601434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0769" indent="-340769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lang="en-US" sz="23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1pPr>
            <a:lvl2pPr marL="739328" indent="-282991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9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2pPr>
            <a:lvl3pPr marL="1136386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3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3pPr>
            <a:lvl4pPr marL="1592713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4pPr>
            <a:lvl5pPr marL="2047574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5pPr>
            <a:lvl6pPr marL="2503150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8273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39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851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000" dirty="0">
              <a:solidFill>
                <a:srgbClr val="1F497D"/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к.э.н. Сергей Вячеславович Макрушин</a:t>
            </a:r>
          </a:p>
        </p:txBody>
      </p:sp>
      <p:sp>
        <p:nvSpPr>
          <p:cNvPr id="16" name="Текст 2"/>
          <p:cNvSpPr txBox="1">
            <a:spLocks/>
          </p:cNvSpPr>
          <p:nvPr/>
        </p:nvSpPr>
        <p:spPr>
          <a:xfrm>
            <a:off x="2676128" y="5961474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0769" indent="-340769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lang="en-US" sz="23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1pPr>
            <a:lvl2pPr marL="739328" indent="-282991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9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2pPr>
            <a:lvl3pPr marL="1136386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3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3pPr>
            <a:lvl4pPr marL="1592713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4pPr>
            <a:lvl5pPr marL="2047574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5pPr>
            <a:lvl6pPr marL="2503150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8273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39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851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000" dirty="0">
              <a:solidFill>
                <a:srgbClr val="1F497D"/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20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2</a:t>
            </a: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2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г.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79812" y="1577791"/>
            <a:ext cx="3384376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624" y="1090188"/>
            <a:ext cx="1514525" cy="15596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74157" y="1229425"/>
            <a:ext cx="3622460" cy="127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0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ИНКАПСУЛЯЦИЯ - СОКРЫТИЕ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286353" y="870250"/>
            <a:ext cx="8571293" cy="830558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algn="l"/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Инкапсуляция 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(в техническом смысле ООП) – хранение алгоритмов работы с данными вместе с данными. </a:t>
            </a:r>
          </a:p>
        </p:txBody>
      </p:sp>
      <p:pic>
        <p:nvPicPr>
          <p:cNvPr id="6146" name="Picture 2" descr="http://www.codingeek.com/wp-content/uploads/2014/08/Encapsu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688" y="1664804"/>
            <a:ext cx="506344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1"/>
          <p:cNvSpPr txBox="1">
            <a:spLocks/>
          </p:cNvSpPr>
          <p:nvPr/>
        </p:nvSpPr>
        <p:spPr>
          <a:xfrm>
            <a:off x="179512" y="4797152"/>
            <a:ext cx="8571293" cy="1938554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algn="l"/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Инкапсуляция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защищает переменные и методы объекта от остального мира, так что эффект от изменения кода класса для остальной программы обычно отсутствует или небольшой. Кроме того этот подход позволяет эффективнее управлять кодом, т.к. методы и атрибуты расположены в одном месте кода.</a:t>
            </a:r>
          </a:p>
        </p:txBody>
      </p:sp>
    </p:spTree>
    <p:extLst>
      <p:ext uri="{BB962C8B-B14F-4D97-AF65-F5344CB8AC3E}">
        <p14:creationId xmlns:p14="http://schemas.microsoft.com/office/powerpoint/2010/main" val="85997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Картинки по запросу object oriented programming principles inheritance polymorphism shape 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700808"/>
            <a:ext cx="6684235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22813" y="296571"/>
            <a:ext cx="47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10</a:t>
            </a:r>
          </a:p>
          <a:p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НАСЛЕДОВАНИЕ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539552" y="724054"/>
            <a:ext cx="7615915" cy="1199890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Наследование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создание специализированных классов на основе базовых (позволяет избегать написания повторного кода).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546" y="2276872"/>
            <a:ext cx="2592288" cy="35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69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53" y="2461853"/>
            <a:ext cx="5327229" cy="29523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ПОЛИМОРФИЗМ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286353" y="692696"/>
            <a:ext cx="8571293" cy="1199890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Полиморфизм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в разных объектах одно и то же сообщение (вызов функции) может приводить к выполнению различных реализаций функции.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76" y="2060848"/>
            <a:ext cx="3985137" cy="375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11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8464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1</a:t>
            </a:r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МАТЕРИАЛЫ ДЛЯ ИЗУЧЕНИЯ</a:t>
            </a:r>
          </a:p>
        </p:txBody>
      </p:sp>
      <p:sp>
        <p:nvSpPr>
          <p:cNvPr id="7" name="Текст 1">
            <a:extLst>
              <a:ext uri="{FF2B5EF4-FFF2-40B4-BE49-F238E27FC236}">
                <a16:creationId xmlns:a16="http://schemas.microsoft.com/office/drawing/2014/main" id="{214F0C67-D414-46DF-9654-6627454457B1}"/>
              </a:ext>
            </a:extLst>
          </p:cNvPr>
          <p:cNvSpPr txBox="1">
            <a:spLocks/>
          </p:cNvSpPr>
          <p:nvPr/>
        </p:nvSpPr>
        <p:spPr>
          <a:xfrm>
            <a:off x="177171" y="2459723"/>
            <a:ext cx="8571293" cy="1938554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М. </a:t>
            </a:r>
            <a:r>
              <a:rPr lang="ru-RU" sz="2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Саммерфильд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Глава 6. Объектно-ориентированное программирование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Н. </a:t>
            </a:r>
            <a:r>
              <a:rPr lang="ru-RU" sz="2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Прохоренок</a:t>
            </a: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– Глава 13. 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79132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bogomolov_a\Documents\Фирменный_стиль\Россети flat horizon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67639"/>
            <a:ext cx="3528392" cy="13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2811789"/>
            <a:ext cx="9144000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9" name="Picture 5" descr="C:\Users\bogomolov_a\Documents\Фирменный_стиль\Arrow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7" y="2816186"/>
            <a:ext cx="336917" cy="2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2"/>
          <p:cNvSpPr txBox="1">
            <a:spLocks/>
          </p:cNvSpPr>
          <p:nvPr/>
        </p:nvSpPr>
        <p:spPr>
          <a:xfrm>
            <a:off x="2627784" y="5301208"/>
            <a:ext cx="4032448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0769" indent="-340769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lang="en-US" sz="23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1pPr>
            <a:lvl2pPr marL="739328" indent="-282991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9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2pPr>
            <a:lvl3pPr marL="1136386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3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3pPr>
            <a:lvl4pPr marL="1592713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4pPr>
            <a:lvl5pPr marL="2047574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5pPr>
            <a:lvl6pPr marL="2503150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8273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39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851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000" dirty="0">
              <a:solidFill>
                <a:srgbClr val="1F497D"/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к.э.н. Сергей Вячеславович Макрушин</a:t>
            </a:r>
            <a:endParaRPr lang="en-US" sz="20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s-makrushin@yandex.ru</a:t>
            </a:r>
            <a:endParaRPr lang="ru-RU" sz="20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Текст 2"/>
          <p:cNvSpPr txBox="1">
            <a:spLocks/>
          </p:cNvSpPr>
          <p:nvPr/>
        </p:nvSpPr>
        <p:spPr>
          <a:xfrm>
            <a:off x="2676128" y="5961474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0769" indent="-340769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lang="en-US" sz="23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1pPr>
            <a:lvl2pPr marL="739328" indent="-282991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9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2pPr>
            <a:lvl3pPr marL="1136386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3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3pPr>
            <a:lvl4pPr marL="1592713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4pPr>
            <a:lvl5pPr marL="2047574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5pPr>
            <a:lvl6pPr marL="2503150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8273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39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851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000" dirty="0">
              <a:solidFill>
                <a:srgbClr val="1F497D"/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20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2</a:t>
            </a: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1 г.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43808" y="1556792"/>
            <a:ext cx="3384376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"/>
          <p:cNvSpPr txBox="1">
            <a:spLocks/>
          </p:cNvSpPr>
          <p:nvPr/>
        </p:nvSpPr>
        <p:spPr>
          <a:xfrm>
            <a:off x="1007604" y="2330154"/>
            <a:ext cx="7200800" cy="522782"/>
          </a:xfrm>
          <a:prstGeom prst="rect">
            <a:avLst/>
          </a:prstGeom>
        </p:spPr>
        <p:txBody>
          <a:bodyPr vert="horz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Спасибо 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624" y="764704"/>
            <a:ext cx="1514525" cy="155965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74157" y="903941"/>
            <a:ext cx="3622460" cy="127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8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1</a:t>
            </a:r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ПРЕДПОСЫЛКИ ПОЯВЛЕНИЯ ООП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899592" y="1586293"/>
            <a:ext cx="7615915" cy="3563614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Основным направлением развития средств разработки ПО являлось </a:t>
            </a:r>
            <a:r>
              <a:rPr lang="ru-RU" alt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упрощение процесса разработки </a:t>
            </a: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(создавались инструменты для «упрощения процесса мышления»), особенно для крупных и долго развивающихся проектов. </a:t>
            </a:r>
            <a:endParaRPr lang="en-US" alt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Объектно-ориентированное программирование (ООП) является одним из способов достижения этой цели. 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ru-RU" altLang="ru-RU" sz="1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Действительно ли усилия направленные на упрощение программирования оправданы?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Почему проще думать в ООП?</a:t>
            </a:r>
          </a:p>
        </p:txBody>
      </p:sp>
    </p:spTree>
    <p:extLst>
      <p:ext uri="{BB962C8B-B14F-4D97-AF65-F5344CB8AC3E}">
        <p14:creationId xmlns:p14="http://schemas.microsoft.com/office/powerpoint/2010/main" val="388791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ЧТО ДАЕТ ООП?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899592" y="1412776"/>
            <a:ext cx="7615915" cy="4819343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Программа, решающая некоторую задачу, заключает в себе описание части мира, относящейся к этой задаче. 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Описание действительности в форме системы взаимодействующих объектов естественнее, чем в форме иерархии подпрограмм. 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Предпосылки возникновения ООП: модульное программирование, абстрактные типы данных, ситуационное моделирование, фреймы. 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Первый алгоритмический язык программирования, где были классы и объекты - </a:t>
            </a:r>
            <a:r>
              <a:rPr lang="en-US" altLang="ru-RU" sz="2400" i="1" dirty="0">
                <a:solidFill>
                  <a:schemeClr val="tx1"/>
                </a:solidFill>
                <a:latin typeface="Arial Narrow" panose="020B0606020202030204" pitchFamily="34" charset="0"/>
              </a:rPr>
              <a:t>Simula-67</a:t>
            </a: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. Окончательно принцип ООП оформились в языке </a:t>
            </a:r>
            <a:r>
              <a:rPr lang="en-US" altLang="ru-RU" sz="2400" i="1" dirty="0">
                <a:solidFill>
                  <a:schemeClr val="tx1"/>
                </a:solidFill>
                <a:latin typeface="Arial Narrow" panose="020B0606020202030204" pitchFamily="34" charset="0"/>
              </a:rPr>
              <a:t>Smalltalk-80</a:t>
            </a: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Современные объектно-ориентированные языки.</a:t>
            </a:r>
          </a:p>
        </p:txBody>
      </p:sp>
    </p:spTree>
    <p:extLst>
      <p:ext uri="{BB962C8B-B14F-4D97-AF65-F5344CB8AC3E}">
        <p14:creationId xmlns:p14="http://schemas.microsoft.com/office/powerpoint/2010/main" val="172116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ОБЪЕКТЫ И КЛАССЫ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611560" y="696681"/>
            <a:ext cx="7615915" cy="2307886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algn="l"/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Основными концепциями объектно-ориентированной парадигмы являются понятия «</a:t>
            </a: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класс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» и «</a:t>
            </a: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объект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».</a:t>
            </a:r>
          </a:p>
          <a:p>
            <a:pPr marL="27432" algn="l"/>
            <a:endParaRPr lang="ru-RU" sz="2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7432" algn="l"/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Объект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это сущность (физическая или логическая), которую можно выделить из окружающего мира, имеющая определенные собственные атрибуты и поведение.</a:t>
            </a:r>
          </a:p>
        </p:txBody>
      </p:sp>
      <p:pic>
        <p:nvPicPr>
          <p:cNvPr id="2052" name="Picture 4" descr="Картинки по запросу object oriented programming principles оbject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15846"/>
            <a:ext cx="8136904" cy="283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 1"/>
          <p:cNvSpPr txBox="1">
            <a:spLocks/>
          </p:cNvSpPr>
          <p:nvPr/>
        </p:nvSpPr>
        <p:spPr>
          <a:xfrm>
            <a:off x="730175" y="5982818"/>
            <a:ext cx="7615915" cy="830558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algn="l"/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Класс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это прототип объекта на основе которого был создан объект.</a:t>
            </a:r>
          </a:p>
        </p:txBody>
      </p:sp>
    </p:spTree>
    <p:extLst>
      <p:ext uri="{BB962C8B-B14F-4D97-AF65-F5344CB8AC3E}">
        <p14:creationId xmlns:p14="http://schemas.microsoft.com/office/powerpoint/2010/main" val="92131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ОБЪЕКТНО-ОРИЕНТИРОВАННОЕ ПРОГРАММИРОВАНИЕ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764042" y="908720"/>
            <a:ext cx="7615915" cy="5724206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Основными концепциями объектно-ориентированной парадигмы являются понятия «</a:t>
            </a: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класс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» и «</a:t>
            </a: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объект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».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Объект</a:t>
            </a: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представляет собой единство состояния и методов. Программируя объект, его состояние можно хранить в наборе переменных, а методы реализовать в форме процедур и функций. Состояние характеризуется значениями полей объекта. Методами объекта являются ассоциированные с ним функции и процедуры, которым доступны поля.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Во время исполнения программы между объектами производится передача </a:t>
            </a:r>
            <a:r>
              <a:rPr lang="ru-RU" alt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сообщений</a:t>
            </a: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 которая происходит в виде вызовов методов с заданными параметрами.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Класс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пользовательский тип,   описывающий устройство объекта. Объект  –  представитель класса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09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ПРИНЦИПЫ ООП (АЛАН КЭЙ)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764042" y="974771"/>
            <a:ext cx="7615915" cy="5262541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algn="l"/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Принцип ООП: «Код должен быть открытым для Расширения, но закрытым для Изменений»</a:t>
            </a:r>
          </a:p>
          <a:p>
            <a:pPr marL="27432" algn="l"/>
            <a:endParaRPr 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541782" indent="-51435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Все данные представляются объектами.</a:t>
            </a:r>
          </a:p>
          <a:p>
            <a:pPr marL="27432" algn="l"/>
            <a:endParaRPr 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541782" indent="-51435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Программа - набор взаимодействующих объектов, посылающих друг другу сообщения.</a:t>
            </a:r>
          </a:p>
          <a:p>
            <a:pPr marL="541782" indent="-51435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541782" indent="-51435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Каждый объект имеет собственную часть памяти.</a:t>
            </a:r>
          </a:p>
          <a:p>
            <a:pPr marL="541782" indent="-51435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541782" indent="-51435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Каждый объект имеет свой тип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класс).</a:t>
            </a:r>
          </a:p>
          <a:p>
            <a:pPr marL="541782" indent="-51435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541782" indent="-51435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Объекты одного типа могут принимать одни и те же сообщения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26171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МЕХАНИЗМЫ ООП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286353" y="1250679"/>
            <a:ext cx="8571293" cy="4893209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Абстракция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выделение основных свойств объекта и исключение несущественных деталей.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Инкапсуляция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сокрытие ненужных внутренних подробностей работы объекта от окружающего мира (алгоритмы работы с данными хранятся вместе с данными). 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Наследование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создание специализированных классов на основе базовых (позволяет избегать написания повторного кода).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Полиморфизм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в разных объектах одно и то же сообщение (вызов функции) может приводить к выполнению различных реализаций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72491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АБСТРАКЦИЯ И ИНКАПСУЛЯЦИЯ</a:t>
            </a:r>
          </a:p>
        </p:txBody>
      </p:sp>
      <p:pic>
        <p:nvPicPr>
          <p:cNvPr id="7" name="Picture 13" descr="http://img.leprosorium.com/10421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5271143" cy="35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1"/>
          <p:cNvSpPr txBox="1">
            <a:spLocks/>
          </p:cNvSpPr>
          <p:nvPr/>
        </p:nvSpPr>
        <p:spPr>
          <a:xfrm>
            <a:off x="107504" y="641593"/>
            <a:ext cx="8921641" cy="2800328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200" b="1" dirty="0">
                <a:solidFill>
                  <a:schemeClr val="tx1"/>
                </a:solidFill>
                <a:latin typeface="Arial Narrow" panose="020B0606020202030204" pitchFamily="34" charset="0"/>
              </a:rPr>
              <a:t>Абстракция</a:t>
            </a:r>
            <a:r>
              <a:rPr lang="ru-RU" sz="2200" dirty="0">
                <a:solidFill>
                  <a:schemeClr val="tx1"/>
                </a:solidFill>
                <a:latin typeface="Arial Narrow" panose="020B0606020202030204" pitchFamily="34" charset="0"/>
              </a:rPr>
              <a:t> – выделение </a:t>
            </a:r>
            <a:r>
              <a:rPr lang="ru-RU" sz="2200" i="1" dirty="0">
                <a:solidFill>
                  <a:schemeClr val="tx1"/>
                </a:solidFill>
                <a:latin typeface="Arial Narrow" panose="020B0606020202030204" pitchFamily="34" charset="0"/>
              </a:rPr>
              <a:t>основных свойств объекта и исключение несущественных </a:t>
            </a:r>
            <a:r>
              <a:rPr lang="ru-RU" sz="2200" dirty="0">
                <a:solidFill>
                  <a:schemeClr val="tx1"/>
                </a:solidFill>
                <a:latin typeface="Arial Narrow" panose="020B0606020202030204" pitchFamily="34" charset="0"/>
              </a:rPr>
              <a:t>деталей, подразумевает разработку классов исходя из их </a:t>
            </a:r>
            <a:r>
              <a:rPr lang="ru-RU" sz="2200" i="1" dirty="0">
                <a:solidFill>
                  <a:schemeClr val="tx1"/>
                </a:solidFill>
                <a:latin typeface="Arial Narrow" panose="020B0606020202030204" pitchFamily="34" charset="0"/>
              </a:rPr>
              <a:t>интерфейсов и функциональности, не принимая во внимание реализацию деталей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200" b="1" dirty="0">
                <a:solidFill>
                  <a:schemeClr val="tx1"/>
                </a:solidFill>
                <a:latin typeface="Arial Narrow" panose="020B0606020202030204" pitchFamily="34" charset="0"/>
              </a:rPr>
              <a:t>Инкапсуляция</a:t>
            </a:r>
            <a:r>
              <a:rPr lang="ru-RU" sz="2200" dirty="0">
                <a:solidFill>
                  <a:schemeClr val="tx1"/>
                </a:solidFill>
                <a:latin typeface="Arial Narrow" panose="020B0606020202030204" pitchFamily="34" charset="0"/>
              </a:rPr>
              <a:t> – сокрытие ненужных внутренних подробностей работы объекта от окружающего мира (алгоритмы работы с данными хранятся вместе с данными). Инкапсуляция — это стратегия, используемая как часть абстракции. </a:t>
            </a:r>
          </a:p>
        </p:txBody>
      </p:sp>
    </p:spTree>
    <p:extLst>
      <p:ext uri="{BB962C8B-B14F-4D97-AF65-F5344CB8AC3E}">
        <p14:creationId xmlns:p14="http://schemas.microsoft.com/office/powerpoint/2010/main" val="212586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ИНКАПСУЛЯЦИЯ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286353" y="870250"/>
            <a:ext cx="8571293" cy="830558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algn="l"/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Инкапсуляция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(в техническом смысле ООП) – хранение алгоритмов работы с данными вместе с данными. </a:t>
            </a:r>
          </a:p>
        </p:txBody>
      </p:sp>
      <p:pic>
        <p:nvPicPr>
          <p:cNvPr id="6148" name="Picture 4" descr="https://qph.ec.quoracdn.net/main-qimg-5d51d79363c80d7370f7836d6827a9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74377"/>
            <a:ext cx="7413246" cy="276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8368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C7BE6BCECEEE34B800C783E0740B51E" ma:contentTypeVersion="6" ma:contentTypeDescription="Создание документа." ma:contentTypeScope="" ma:versionID="0543ae9b0f98a46f3609f7824b5f1409">
  <xsd:schema xmlns:xsd="http://www.w3.org/2001/XMLSchema" xmlns:xs="http://www.w3.org/2001/XMLSchema" xmlns:p="http://schemas.microsoft.com/office/2006/metadata/properties" xmlns:ns2="4fd16edd-4cac-4b3e-8f22-9640257b0ba9" xmlns:ns3="1b23803f-b564-4ef0-9d49-a4215fe47e7e" targetNamespace="http://schemas.microsoft.com/office/2006/metadata/properties" ma:root="true" ma:fieldsID="e3dde89fbbfc07f8bba46ed9c47a526a" ns2:_="" ns3:_="">
    <xsd:import namespace="4fd16edd-4cac-4b3e-8f22-9640257b0ba9"/>
    <xsd:import namespace="1b23803f-b564-4ef0-9d49-a4215fe47e7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_x041a__x043e__x043c__x043c__x0435__x043d__x0442__x0430__x0440__x0438__x043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d16edd-4cac-4b3e-8f22-9640257b0ba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23803f-b564-4ef0-9d49-a4215fe47e7e" elementFormDefault="qualified">
    <xsd:import namespace="http://schemas.microsoft.com/office/2006/documentManagement/types"/>
    <xsd:import namespace="http://schemas.microsoft.com/office/infopath/2007/PartnerControls"/>
    <xsd:element name="_x041a__x043e__x043c__x043c__x0435__x043d__x0442__x0430__x0440__x0438__x0439_" ma:index="11" nillable="true" ma:displayName="Комментарий" ma:description="Комментарий" ma:internalName="_x041a__x043e__x043c__x043c__x0435__x043d__x0442__x0430__x0440__x0438__x0439_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axOccurs="1" ma:index="4" ma:displayName="Название шаблона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Url/>
    <Assembly>Microsoft.Office.Policy, Version=15.0.0.0, Culture=neutral, PublicKeyToken=71e9bce111e9429c</Assembly>
    <Class>Microsoft.Office.RecordsManagement.Internal.AuditHandler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c__x0435__x043d__x0442__x0430__x0440__x0438__x0439_ xmlns="1b23803f-b564-4ef0-9d49-a4215fe47e7e">Шаблон презентации ОАО "Россети"</_x041a__x043e__x043c__x043c__x0435__x043d__x0442__x0430__x0440__x0438__x0439_>
  </documentManagement>
</p:properties>
</file>

<file path=customXml/item5.xml><?xml version="1.0" encoding="utf-8"?>
<?mso-contentType ?>
<p:Policy xmlns:p="office.server.policy" id="" local="true">
  <p:Name>Документ</p:Name>
  <p:Description/>
  <p:Statement/>
  <p:PolicyItems>
    <p:PolicyItem featureId="Microsoft.Office.RecordsManagement.PolicyFeatures.PolicyAudit" staticId="0x0101|8138272" UniqueId="3bb663b6-6dfd-4b44-94dc-b21c7008639d">
      <p:Name>аудит</p:Name>
      <p:Description>Аудит действий пользователей, выполняемых с документами и элементами списков, и запись в журнал аудита.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Props1.xml><?xml version="1.0" encoding="utf-8"?>
<ds:datastoreItem xmlns:ds="http://schemas.openxmlformats.org/officeDocument/2006/customXml" ds:itemID="{7C72F38B-CEDD-4D22-A56D-8E7CACAD7D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863E6D-A7B7-4ABA-BFFB-4B0447C27A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d16edd-4cac-4b3e-8f22-9640257b0ba9"/>
    <ds:schemaRef ds:uri="1b23803f-b564-4ef0-9d49-a4215fe47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F680EF-2602-477F-8E98-2CBB1282A1B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98F64E5-4A0E-4549-AF8F-466D87FA8EDC}">
  <ds:schemaRefs>
    <ds:schemaRef ds:uri="http://www.w3.org/XML/1998/namespace"/>
    <ds:schemaRef ds:uri="http://purl.org/dc/elements/1.1/"/>
    <ds:schemaRef ds:uri="http://purl.org/dc/terms/"/>
    <ds:schemaRef ds:uri="4fd16edd-4cac-4b3e-8f22-9640257b0ba9"/>
    <ds:schemaRef ds:uri="http://schemas.microsoft.com/office/infopath/2007/PartnerControls"/>
    <ds:schemaRef ds:uri="1b23803f-b564-4ef0-9d49-a4215fe47e7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5.xml><?xml version="1.0" encoding="utf-8"?>
<ds:datastoreItem xmlns:ds="http://schemas.openxmlformats.org/officeDocument/2006/customXml" ds:itemID="{0E44B598-9456-443B-9216-AB3B14D4DF29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22764</TotalTime>
  <Words>683</Words>
  <Application>Microsoft Office PowerPoint</Application>
  <PresentationFormat>Экран (4:3)</PresentationFormat>
  <Paragraphs>88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Тема Office</vt:lpstr>
      <vt:lpstr>Специальное оформление</vt:lpstr>
      <vt:lpstr>1_Специальное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Богомолов А.Ю.</dc:creator>
  <cp:lastModifiedBy>Макрушин Сергей Вячеславович</cp:lastModifiedBy>
  <cp:revision>487</cp:revision>
  <cp:lastPrinted>2018-01-29T12:29:36Z</cp:lastPrinted>
  <dcterms:created xsi:type="dcterms:W3CDTF">2014-08-15T10:42:13Z</dcterms:created>
  <dcterms:modified xsi:type="dcterms:W3CDTF">2022-02-15T09:19:34Z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0x010100FC7BE6BCECEEE34B800C783E0740B51E</vt:lpwstr>
  </property>
</Properties>
</file>