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99"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298" r:id="rId44"/>
  </p:sldIdLst>
  <p:sldSz cx="12192000" cy="6858000"/>
  <p:notesSz cx="6858000" cy="9144000"/>
  <p:embeddedFontLst>
    <p:embeddedFont>
      <p:font typeface="Economica" panose="02000506040000020004" pitchFamily="2" charset="77"/>
      <p:regular r:id="rId46"/>
      <p:bold r:id="rId47"/>
      <p:italic r:id="rId48"/>
      <p:boldItalic r:id="rId49"/>
    </p:embeddedFont>
    <p:embeddedFont>
      <p:font typeface="Garamond" panose="02020404030301010803" pitchFamily="18" charset="0"/>
      <p:regular r:id="rId50"/>
      <p:bold r:id="rId51"/>
      <p:italic r:id="rId52"/>
      <p:boldItalic r:id="rId53"/>
    </p:embeddedFont>
    <p:embeddedFont>
      <p:font typeface="Quicksand" pitchFamily="2" charset="77"/>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h0bDqVebjuWON9UvlN1d8YlytO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4225"/>
  </p:normalViewPr>
  <p:slideViewPr>
    <p:cSldViewPr snapToGrid="0">
      <p:cViewPr varScale="1">
        <p:scale>
          <a:sx n="101" d="100"/>
          <a:sy n="101" d="100"/>
        </p:scale>
        <p:origin x="14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65" name="Google Shape;16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73" name="Google Shape;17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89" name="Google Shape;18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97" name="Google Shape;19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a:p>
        </p:txBody>
      </p:sp>
      <p:sp>
        <p:nvSpPr>
          <p:cNvPr id="205" name="Google Shape;20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endParaRPr/>
          </a:p>
        </p:txBody>
      </p:sp>
      <p:sp>
        <p:nvSpPr>
          <p:cNvPr id="222" name="Google Shape;22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a:p>
        </p:txBody>
      </p:sp>
      <p:sp>
        <p:nvSpPr>
          <p:cNvPr id="231" name="Google Shape;23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Now for the magic, where we propagate performance backward through the network to update our weight and bias parameters. The goal here is to figure how how we should bump all the parameters (and in what direction), to reduce the error (loss). </a:t>
            </a:r>
            <a:endParaRPr/>
          </a:p>
        </p:txBody>
      </p:sp>
      <p:sp>
        <p:nvSpPr>
          <p:cNvPr id="253" name="Google Shape;25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endParaRPr/>
          </a:p>
        </p:txBody>
      </p:sp>
      <p:sp>
        <p:nvSpPr>
          <p:cNvPr id="262" name="Google Shape;26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a:p>
          <a:p>
            <a:pPr marL="0" lvl="0" indent="0" algn="l" rtl="0">
              <a:lnSpc>
                <a:spcPct val="100000"/>
              </a:lnSpc>
              <a:spcBef>
                <a:spcPts val="0"/>
              </a:spcBef>
              <a:spcAft>
                <a:spcPts val="0"/>
              </a:spcAft>
              <a:buSzPts val="1400"/>
              <a:buNone/>
            </a:pPr>
            <a:endParaRPr/>
          </a:p>
        </p:txBody>
      </p:sp>
      <p:sp>
        <p:nvSpPr>
          <p:cNvPr id="271" name="Google Shape;271;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a:p>
        </p:txBody>
      </p:sp>
      <p:sp>
        <p:nvSpPr>
          <p:cNvPr id="279" name="Google Shape;27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00" name="Google Shape;30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19" name="Google Shape;31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40" name="Google Shape;34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62" name="Google Shape;362;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85" name="Google Shape;38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409" name="Google Shape;40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Loss function here is binary cross-entropy loss. Can prove that the derivative of cross entropy loss function with respect to prediction is what I have written here. </a:t>
            </a:r>
            <a:endParaRPr/>
          </a:p>
        </p:txBody>
      </p:sp>
      <p:sp>
        <p:nvSpPr>
          <p:cNvPr id="435" name="Google Shape;43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TPUs are an example of an ASIC</a:t>
            </a:r>
            <a:endParaRPr dirty="0"/>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You can rearrange to show the final step in sigmoid derivative… </a:t>
            </a:r>
            <a:endParaRPr/>
          </a:p>
        </p:txBody>
      </p:sp>
      <p:sp>
        <p:nvSpPr>
          <p:cNvPr id="460" name="Google Shape;46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You can rearrange to show the final step in sigmoid derivative… </a:t>
            </a:r>
            <a:endParaRPr/>
          </a:p>
        </p:txBody>
      </p:sp>
      <p:sp>
        <p:nvSpPr>
          <p:cNvPr id="489" name="Google Shape;489;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2" name="Google Shape;51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0" name="Google Shape;52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8" name="Google Shape;52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0" name="Google Shape;56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8" name="Google Shape;56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4" name="Google Shape;57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2" name="Google Shape;58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8" name="Google Shape;598;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Note that I don’t expect you to implement a neural network from scratch. This is just to give you an understanding of how they work. </a:t>
            </a:r>
            <a:endParaRPr/>
          </a:p>
        </p:txBody>
      </p:sp>
      <p:sp>
        <p:nvSpPr>
          <p:cNvPr id="606" name="Google Shape;606;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define the network structure (layers / nodes / edges) and the activate functions (within each node). Our data, X and Y (inputs and labels) are given. Our goal is then to “learn” the remaining parameters, i.e., the w’s and b’s.</a:t>
            </a:r>
            <a:endParaRPr/>
          </a:p>
        </p:txBody>
      </p:sp>
      <p:sp>
        <p:nvSpPr>
          <p:cNvPr id="130" name="Google Shape;13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General advice – always check the shape of output when writing things from scratch.</a:t>
            </a:r>
            <a:endParaRPr/>
          </a:p>
        </p:txBody>
      </p:sp>
      <p:sp>
        <p:nvSpPr>
          <p:cNvPr id="156" name="Google Shape;15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45"/>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Economica"/>
                <a:ea typeface="Economica"/>
                <a:cs typeface="Economica"/>
                <a:sym typeface="Economica"/>
              </a:rPr>
              <a:t>© Gordon Burtch, 2022</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5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6"/>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Economica"/>
                <a:ea typeface="Economica"/>
                <a:cs typeface="Economica"/>
                <a:sym typeface="Economica"/>
              </a:rPr>
              <a:t>© Gordon Burtch, 2022</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5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3"/>
          <p:cNvSpPr>
            <a:spLocks noGrp="1"/>
          </p:cNvSpPr>
          <p:nvPr>
            <p:ph type="pic" idx="2"/>
          </p:nvPr>
        </p:nvSpPr>
        <p:spPr>
          <a:xfrm>
            <a:off x="5183188" y="987425"/>
            <a:ext cx="6172200" cy="4873625"/>
          </a:xfrm>
          <a:prstGeom prst="rect">
            <a:avLst/>
          </a:prstGeom>
          <a:noFill/>
          <a:ln>
            <a:noFill/>
          </a:ln>
        </p:spPr>
      </p:sp>
      <p:sp>
        <p:nvSpPr>
          <p:cNvPr id="69" name="Google Shape;69;p5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7.gif"/><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4.png"/><Relationship Id="rId4" Type="http://schemas.openxmlformats.org/officeDocument/2006/relationships/image" Target="../media/image37.png"/><Relationship Id="rId9" Type="http://schemas.openxmlformats.org/officeDocument/2006/relationships/image" Target="../media/image41.pn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6.png"/><Relationship Id="rId4" Type="http://schemas.openxmlformats.org/officeDocument/2006/relationships/image" Target="../media/image37.png"/><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9.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8.png"/><Relationship Id="rId4" Type="http://schemas.openxmlformats.org/officeDocument/2006/relationships/image" Target="../media/image37.png"/><Relationship Id="rId9" Type="http://schemas.openxmlformats.org/officeDocument/2006/relationships/image" Target="../media/image41.png"/></Relationships>
</file>

<file path=ppt/slides/_rels/slide2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9.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50.png"/><Relationship Id="rId4" Type="http://schemas.openxmlformats.org/officeDocument/2006/relationships/image" Target="../media/image37.png"/><Relationship Id="rId9" Type="http://schemas.openxmlformats.org/officeDocument/2006/relationships/image" Target="../media/image41.png"/><Relationship Id="rId1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3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notesSlide" Target="../notesSlides/notesSlide30.xml"/><Relationship Id="rId16"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5.png"/><Relationship Id="rId5" Type="http://schemas.openxmlformats.org/officeDocument/2006/relationships/image" Target="../media/image54.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8.png"/></Relationships>
</file>

<file path=ppt/slides/_rels/slide3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52.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7.png"/><Relationship Id="rId5" Type="http://schemas.openxmlformats.org/officeDocument/2006/relationships/image" Target="../media/image72.png"/><Relationship Id="rId10" Type="http://schemas.openxmlformats.org/officeDocument/2006/relationships/image" Target="../media/image76.png"/><Relationship Id="rId4" Type="http://schemas.openxmlformats.org/officeDocument/2006/relationships/image" Target="../media/image53.png"/><Relationship Id="rId9"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keras.io/api/layer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2.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Economica"/>
                  <a:ea typeface="Economica"/>
                  <a:cs typeface="Economica"/>
                  <a:sym typeface="Economica"/>
                </a:rPr>
                <a:t>Intro to Neural Nets</a:t>
              </a:r>
              <a:endParaRPr sz="1400" b="0" i="0" u="none" strike="noStrike" cap="none">
                <a:solidFill>
                  <a:srgbClr val="000000"/>
                </a:solidFill>
                <a:latin typeface="Arial"/>
                <a:ea typeface="Arial"/>
                <a:cs typeface="Arial"/>
                <a:sym typeface="Arial"/>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Economica"/>
                <a:ea typeface="Economica"/>
                <a:cs typeface="Economica"/>
                <a:sym typeface="Economica"/>
              </a:rPr>
              <a:t>Mathematical Building Blocks &amp; </a:t>
            </a:r>
            <a:br>
              <a:rPr lang="en-US" sz="2800" b="0" i="0" u="none" strike="noStrike" cap="none" dirty="0">
                <a:solidFill>
                  <a:schemeClr val="dk1"/>
                </a:solidFill>
                <a:latin typeface="Economica"/>
                <a:ea typeface="Economica"/>
                <a:cs typeface="Economica"/>
                <a:sym typeface="Economica"/>
              </a:rPr>
            </a:br>
            <a:r>
              <a:rPr lang="en-US" sz="2800" b="0" i="0" u="none" strike="noStrike" cap="none" dirty="0">
                <a:solidFill>
                  <a:schemeClr val="dk1"/>
                </a:solidFill>
                <a:latin typeface="Economica"/>
                <a:ea typeface="Economica"/>
                <a:cs typeface="Economica"/>
                <a:sym typeface="Economica"/>
              </a:rPr>
              <a:t>Working with </a:t>
            </a:r>
            <a:r>
              <a:rPr lang="en-US" sz="2800" b="0" i="0" u="none" strike="noStrike" cap="none" dirty="0" err="1">
                <a:solidFill>
                  <a:schemeClr val="dk1"/>
                </a:solidFill>
                <a:latin typeface="Economica"/>
                <a:ea typeface="Economica"/>
                <a:cs typeface="Economica"/>
                <a:sym typeface="Economica"/>
              </a:rPr>
              <a:t>Keras</a:t>
            </a:r>
            <a:r>
              <a:rPr lang="en-US" sz="2800" b="0" i="0" u="none" strike="noStrike" cap="none" dirty="0">
                <a:solidFill>
                  <a:schemeClr val="dk1"/>
                </a:solidFill>
                <a:latin typeface="Economica"/>
                <a:ea typeface="Economica"/>
                <a:cs typeface="Economica"/>
                <a:sym typeface="Economica"/>
              </a:rPr>
              <a:t> API</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p:nvPr/>
        </p:nvSpPr>
        <p:spPr>
          <a:xfrm>
            <a:off x="2075144" y="586938"/>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Matrix Addition (Broadcast)</a:t>
            </a:r>
            <a:endParaRPr sz="1400" b="0" i="0" u="none" strike="noStrike" cap="none">
              <a:solidFill>
                <a:srgbClr val="000000"/>
              </a:solidFill>
              <a:latin typeface="Arial"/>
              <a:ea typeface="Arial"/>
              <a:cs typeface="Arial"/>
              <a:sym typeface="Arial"/>
            </a:endParaRPr>
          </a:p>
        </p:txBody>
      </p:sp>
      <p:sp>
        <p:nvSpPr>
          <p:cNvPr id="159" name="Google Shape;159;p9"/>
          <p:cNvSpPr txBox="1"/>
          <p:nvPr/>
        </p:nvSpPr>
        <p:spPr>
          <a:xfrm>
            <a:off x="929424" y="1976448"/>
            <a:ext cx="3869553" cy="42780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Shape of the Two Tensors Needs to Conform</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A + B will only work if A is cleanly divisible by B (or vice versa)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Sum Element-wise</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Replicate B until it matches A’s dimensions, then perform element-wise addition.</a:t>
            </a:r>
            <a:endParaRPr sz="1400" b="0" i="0" u="none" strike="noStrike" cap="none">
              <a:solidFill>
                <a:srgbClr val="000000"/>
              </a:solidFill>
              <a:latin typeface="Arial"/>
              <a:ea typeface="Arial"/>
              <a:cs typeface="Arial"/>
              <a:sym typeface="Arial"/>
            </a:endParaRPr>
          </a:p>
          <a:p>
            <a:pPr marL="628650" marR="0" lvl="1"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Use This for the Addition Step</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Add x*w and b (bias) </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pic>
        <p:nvPicPr>
          <p:cNvPr id="160" name="Google Shape;160;p9" descr="Computation on Arrays: Broadcasting | Python Data Science Handbook"/>
          <p:cNvPicPr preferRelativeResize="0"/>
          <p:nvPr/>
        </p:nvPicPr>
        <p:blipFill rotWithShape="1">
          <a:blip r:embed="rId3">
            <a:alphaModFix/>
          </a:blip>
          <a:srcRect/>
          <a:stretch/>
        </p:blipFill>
        <p:spPr>
          <a:xfrm>
            <a:off x="5776176" y="1831966"/>
            <a:ext cx="5486400" cy="4114800"/>
          </a:xfrm>
          <a:prstGeom prst="rect">
            <a:avLst/>
          </a:prstGeom>
          <a:noFill/>
          <a:ln>
            <a:noFill/>
          </a:ln>
        </p:spPr>
      </p:pic>
      <p:sp>
        <p:nvSpPr>
          <p:cNvPr id="161" name="Google Shape;161;p9"/>
          <p:cNvSpPr txBox="1"/>
          <p:nvPr/>
        </p:nvSpPr>
        <p:spPr>
          <a:xfrm>
            <a:off x="129249" y="1204136"/>
            <a:ext cx="3869553" cy="307777"/>
          </a:xfrm>
          <a:prstGeom prst="rect">
            <a:avLst/>
          </a:prstGeom>
          <a:blipFill rotWithShape="1">
            <a:blip r:embed="rId4">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p:nvPr/>
        </p:nvSpPr>
        <p:spPr>
          <a:xfrm>
            <a:off x="2075144" y="586938"/>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Activation Functions</a:t>
            </a:r>
            <a:endParaRPr sz="1400" b="0" i="0" u="none" strike="noStrike" cap="none">
              <a:solidFill>
                <a:srgbClr val="000000"/>
              </a:solidFill>
              <a:latin typeface="Arial"/>
              <a:ea typeface="Arial"/>
              <a:cs typeface="Arial"/>
              <a:sym typeface="Arial"/>
            </a:endParaRPr>
          </a:p>
        </p:txBody>
      </p:sp>
      <p:sp>
        <p:nvSpPr>
          <p:cNvPr id="168" name="Google Shape;168;p10"/>
          <p:cNvSpPr txBox="1"/>
          <p:nvPr/>
        </p:nvSpPr>
        <p:spPr>
          <a:xfrm>
            <a:off x="129249" y="1204136"/>
            <a:ext cx="3869553" cy="307777"/>
          </a:xfrm>
          <a:prstGeom prst="rect">
            <a:avLst/>
          </a:prstGeom>
          <a:blipFill rotWithShape="1">
            <a:blip r:embed="rId3">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69" name="Google Shape;169;p10" descr="Commonly used activation functions: (a) Sigmoid, (b) Tanh, (c) ReLU,... |  Download Scientific Diagram"/>
          <p:cNvPicPr preferRelativeResize="0"/>
          <p:nvPr/>
        </p:nvPicPr>
        <p:blipFill rotWithShape="1">
          <a:blip r:embed="rId4">
            <a:alphaModFix/>
          </a:blip>
          <a:srcRect/>
          <a:stretch/>
        </p:blipFill>
        <p:spPr>
          <a:xfrm>
            <a:off x="2809459" y="2127466"/>
            <a:ext cx="6378161" cy="39544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p:nvPr/>
        </p:nvSpPr>
        <p:spPr>
          <a:xfrm>
            <a:off x="129249" y="1204136"/>
            <a:ext cx="3869553" cy="307777"/>
          </a:xfrm>
          <a:prstGeom prst="rect">
            <a:avLst/>
          </a:prstGeom>
          <a:blipFill rotWithShape="1">
            <a:blip r:embed="rId3">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76" name="Google Shape;176;p11"/>
          <p:cNvPicPr preferRelativeResize="0"/>
          <p:nvPr/>
        </p:nvPicPr>
        <p:blipFill rotWithShape="1">
          <a:blip r:embed="rId4">
            <a:alphaModFix/>
          </a:blip>
          <a:srcRect/>
          <a:stretch/>
        </p:blipFill>
        <p:spPr>
          <a:xfrm>
            <a:off x="4704281" y="2932686"/>
            <a:ext cx="1270000" cy="431800"/>
          </a:xfrm>
          <a:prstGeom prst="rect">
            <a:avLst/>
          </a:prstGeom>
          <a:noFill/>
          <a:ln>
            <a:noFill/>
          </a:ln>
        </p:spPr>
      </p:pic>
      <p:pic>
        <p:nvPicPr>
          <p:cNvPr id="177" name="Google Shape;177;p11" descr="The structure of a simple Multi-Layer Feedfoward Neural Network | Download  Scientific Diagram"/>
          <p:cNvPicPr preferRelativeResize="0"/>
          <p:nvPr/>
        </p:nvPicPr>
        <p:blipFill rotWithShape="1">
          <a:blip r:embed="rId5">
            <a:alphaModFix/>
          </a:blip>
          <a:srcRect l="47520" t="1950" r="2209" b="1954"/>
          <a:stretch/>
        </p:blipFill>
        <p:spPr>
          <a:xfrm>
            <a:off x="7802088" y="1949112"/>
            <a:ext cx="2619165" cy="3612027"/>
          </a:xfrm>
          <a:prstGeom prst="rect">
            <a:avLst/>
          </a:prstGeom>
          <a:noFill/>
          <a:ln>
            <a:noFill/>
          </a:ln>
        </p:spPr>
      </p:pic>
      <p:sp>
        <p:nvSpPr>
          <p:cNvPr id="178" name="Google Shape;178;p11"/>
          <p:cNvSpPr txBox="1"/>
          <p:nvPr/>
        </p:nvSpPr>
        <p:spPr>
          <a:xfrm>
            <a:off x="6852720" y="3765385"/>
            <a:ext cx="2968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D</a:t>
            </a:r>
            <a:endParaRPr sz="1400" b="0" i="0" u="none" strike="noStrike" cap="none">
              <a:solidFill>
                <a:srgbClr val="000000"/>
              </a:solidFill>
              <a:latin typeface="Arial"/>
              <a:ea typeface="Arial"/>
              <a:cs typeface="Arial"/>
              <a:sym typeface="Arial"/>
            </a:endParaRPr>
          </a:p>
        </p:txBody>
      </p:sp>
      <p:sp>
        <p:nvSpPr>
          <p:cNvPr id="179" name="Google Shape;179;p11"/>
          <p:cNvSpPr/>
          <p:nvPr/>
        </p:nvSpPr>
        <p:spPr>
          <a:xfrm>
            <a:off x="7192688" y="2338963"/>
            <a:ext cx="475937" cy="3222176"/>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p:txBody>
      </p:sp>
      <p:sp>
        <p:nvSpPr>
          <p:cNvPr id="180" name="Google Shape;180;p11"/>
          <p:cNvSpPr txBox="1"/>
          <p:nvPr/>
        </p:nvSpPr>
        <p:spPr>
          <a:xfrm>
            <a:off x="1022992" y="2233853"/>
            <a:ext cx="2843485" cy="36933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chemeClr val="dk1"/>
                </a:solidFill>
                <a:latin typeface="Garamond"/>
                <a:ea typeface="Garamond"/>
                <a:cs typeface="Garamond"/>
                <a:sym typeface="Garamond"/>
              </a:rPr>
              <a:t>Softmax (MLOGIT):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sng"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We have D inputs (x’s).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We have k outputs (classes).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So, W is a (D,k) matrix and X is a (D,1) matrix.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That means, A is a (k,1) matrix.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That means Y is also a (k,1) matrix.</a:t>
            </a:r>
            <a:endParaRPr sz="1400" b="0" i="0" u="none" strike="noStrike" cap="none">
              <a:solidFill>
                <a:srgbClr val="000000"/>
              </a:solidFill>
              <a:latin typeface="Arial"/>
              <a:ea typeface="Arial"/>
              <a:cs typeface="Arial"/>
              <a:sym typeface="Arial"/>
            </a:endParaRPr>
          </a:p>
        </p:txBody>
      </p:sp>
      <p:pic>
        <p:nvPicPr>
          <p:cNvPr id="181" name="Google Shape;181;p11"/>
          <p:cNvPicPr preferRelativeResize="0"/>
          <p:nvPr/>
        </p:nvPicPr>
        <p:blipFill rotWithShape="1">
          <a:blip r:embed="rId6">
            <a:alphaModFix/>
          </a:blip>
          <a:srcRect/>
          <a:stretch/>
        </p:blipFill>
        <p:spPr>
          <a:xfrm>
            <a:off x="4475681" y="3587103"/>
            <a:ext cx="1727200" cy="406400"/>
          </a:xfrm>
          <a:prstGeom prst="rect">
            <a:avLst/>
          </a:prstGeom>
          <a:noFill/>
          <a:ln>
            <a:noFill/>
          </a:ln>
        </p:spPr>
      </p:pic>
      <p:pic>
        <p:nvPicPr>
          <p:cNvPr id="182" name="Google Shape;182;p11"/>
          <p:cNvPicPr preferRelativeResize="0"/>
          <p:nvPr/>
        </p:nvPicPr>
        <p:blipFill rotWithShape="1">
          <a:blip r:embed="rId7">
            <a:alphaModFix/>
          </a:blip>
          <a:srcRect/>
          <a:stretch/>
        </p:blipFill>
        <p:spPr>
          <a:xfrm>
            <a:off x="4475681" y="4216120"/>
            <a:ext cx="1727200" cy="1117600"/>
          </a:xfrm>
          <a:prstGeom prst="rect">
            <a:avLst/>
          </a:prstGeom>
          <a:noFill/>
          <a:ln>
            <a:noFill/>
          </a:ln>
        </p:spPr>
      </p:pic>
      <p:sp>
        <p:nvSpPr>
          <p:cNvPr id="183" name="Google Shape;183;p11"/>
          <p:cNvSpPr/>
          <p:nvPr/>
        </p:nvSpPr>
        <p:spPr>
          <a:xfrm flipH="1">
            <a:off x="10235536" y="2932686"/>
            <a:ext cx="371431" cy="1926322"/>
          </a:xfrm>
          <a:prstGeom prst="leftBrace">
            <a:avLst>
              <a:gd name="adj1" fmla="val 8333"/>
              <a:gd name="adj2" fmla="val 50369"/>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p:txBody>
      </p:sp>
      <p:sp>
        <p:nvSpPr>
          <p:cNvPr id="184" name="Google Shape;184;p11"/>
          <p:cNvSpPr txBox="1"/>
          <p:nvPr/>
        </p:nvSpPr>
        <p:spPr>
          <a:xfrm>
            <a:off x="10641271" y="3711181"/>
            <a:ext cx="2968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k</a:t>
            </a:r>
            <a:endParaRPr sz="1400" b="0" i="0" u="none" strike="noStrike" cap="none">
              <a:solidFill>
                <a:srgbClr val="000000"/>
              </a:solidFill>
              <a:latin typeface="Arial"/>
              <a:ea typeface="Arial"/>
              <a:cs typeface="Arial"/>
              <a:sym typeface="Arial"/>
            </a:endParaRPr>
          </a:p>
        </p:txBody>
      </p:sp>
      <p:sp>
        <p:nvSpPr>
          <p:cNvPr id="185" name="Google Shape;185;p11"/>
          <p:cNvSpPr txBox="1"/>
          <p:nvPr/>
        </p:nvSpPr>
        <p:spPr>
          <a:xfrm>
            <a:off x="2193827" y="588583"/>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Multi-Class, Single-Label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p:nvPr/>
        </p:nvSpPr>
        <p:spPr>
          <a:xfrm>
            <a:off x="129249" y="1204136"/>
            <a:ext cx="3869553" cy="307777"/>
          </a:xfrm>
          <a:prstGeom prst="rect">
            <a:avLst/>
          </a:prstGeom>
          <a:blipFill rotWithShape="1">
            <a:blip r:embed="rId3">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2" name="Google Shape;192;p12"/>
          <p:cNvSpPr txBox="1"/>
          <p:nvPr/>
        </p:nvSpPr>
        <p:spPr>
          <a:xfrm>
            <a:off x="2193827" y="588583"/>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Multi-Class, Single-Label</a:t>
            </a:r>
            <a:endParaRPr sz="1400" b="0" i="0" u="none" strike="noStrike" cap="none">
              <a:solidFill>
                <a:srgbClr val="000000"/>
              </a:solidFill>
              <a:latin typeface="Arial"/>
              <a:ea typeface="Arial"/>
              <a:cs typeface="Arial"/>
              <a:sym typeface="Arial"/>
            </a:endParaRPr>
          </a:p>
        </p:txBody>
      </p:sp>
      <p:pic>
        <p:nvPicPr>
          <p:cNvPr id="193" name="Google Shape;193;p12"/>
          <p:cNvPicPr preferRelativeResize="0"/>
          <p:nvPr/>
        </p:nvPicPr>
        <p:blipFill rotWithShape="1">
          <a:blip r:embed="rId4">
            <a:alphaModFix/>
          </a:blip>
          <a:srcRect/>
          <a:stretch/>
        </p:blipFill>
        <p:spPr>
          <a:xfrm>
            <a:off x="3390117" y="1730827"/>
            <a:ext cx="5411766" cy="46386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p:nvPr/>
        </p:nvSpPr>
        <p:spPr>
          <a:xfrm>
            <a:off x="2075144" y="586938"/>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Multi-Class, Multi-Label</a:t>
            </a:r>
            <a:endParaRPr sz="1400" b="0" i="0" u="none" strike="noStrike" cap="none">
              <a:solidFill>
                <a:srgbClr val="000000"/>
              </a:solidFill>
              <a:latin typeface="Arial"/>
              <a:ea typeface="Arial"/>
              <a:cs typeface="Arial"/>
              <a:sym typeface="Arial"/>
            </a:endParaRPr>
          </a:p>
        </p:txBody>
      </p:sp>
      <p:pic>
        <p:nvPicPr>
          <p:cNvPr id="200" name="Google Shape;200;p13"/>
          <p:cNvPicPr preferRelativeResize="0"/>
          <p:nvPr/>
        </p:nvPicPr>
        <p:blipFill rotWithShape="1">
          <a:blip r:embed="rId3">
            <a:alphaModFix/>
          </a:blip>
          <a:srcRect/>
          <a:stretch/>
        </p:blipFill>
        <p:spPr>
          <a:xfrm>
            <a:off x="5646279" y="2023173"/>
            <a:ext cx="5308600" cy="3771900"/>
          </a:xfrm>
          <a:prstGeom prst="rect">
            <a:avLst/>
          </a:prstGeom>
          <a:noFill/>
          <a:ln>
            <a:noFill/>
          </a:ln>
        </p:spPr>
      </p:pic>
      <p:sp>
        <p:nvSpPr>
          <p:cNvPr id="201" name="Google Shape;201;p13"/>
          <p:cNvSpPr txBox="1"/>
          <p:nvPr/>
        </p:nvSpPr>
        <p:spPr>
          <a:xfrm>
            <a:off x="929424" y="2176865"/>
            <a:ext cx="4519398" cy="18466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Many Non-Exclusive Labels</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We would create a sigmoid output layer with one output for each class we are predicting. </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Train on all labels together. </a:t>
            </a:r>
            <a:endParaRPr sz="1800" b="0"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We Know Enough for a Forward Pass</a:t>
            </a:r>
            <a:endParaRPr sz="1400" b="0" i="0" u="none" strike="noStrike" cap="none">
              <a:solidFill>
                <a:srgbClr val="000000"/>
              </a:solidFill>
              <a:latin typeface="Arial"/>
              <a:ea typeface="Arial"/>
              <a:cs typeface="Arial"/>
              <a:sym typeface="Arial"/>
            </a:endParaRPr>
          </a:p>
        </p:txBody>
      </p:sp>
      <p:pic>
        <p:nvPicPr>
          <p:cNvPr id="208" name="Google Shape;208;p14" descr="The structure of a simple Multi-Layer Feedfoward Neural Network | Download  Scientific Diagram"/>
          <p:cNvPicPr preferRelativeResize="0"/>
          <p:nvPr/>
        </p:nvPicPr>
        <p:blipFill rotWithShape="1">
          <a:blip r:embed="rId3">
            <a:alphaModFix/>
          </a:blip>
          <a:srcRect l="2209" t="1950" r="2208" b="1954"/>
          <a:stretch/>
        </p:blipFill>
        <p:spPr>
          <a:xfrm>
            <a:off x="6094529" y="2255870"/>
            <a:ext cx="4979867" cy="3612027"/>
          </a:xfrm>
          <a:prstGeom prst="rect">
            <a:avLst/>
          </a:prstGeom>
          <a:noFill/>
          <a:ln>
            <a:noFill/>
          </a:ln>
        </p:spPr>
      </p:pic>
      <p:sp>
        <p:nvSpPr>
          <p:cNvPr id="209" name="Google Shape;209;p14"/>
          <p:cNvSpPr txBox="1"/>
          <p:nvPr/>
        </p:nvSpPr>
        <p:spPr>
          <a:xfrm>
            <a:off x="603699" y="3142200"/>
            <a:ext cx="3869553" cy="317203"/>
          </a:xfrm>
          <a:prstGeom prst="rect">
            <a:avLst/>
          </a:prstGeom>
          <a:blipFill rotWithShape="1">
            <a:blip r:embed="rId4">
              <a:alphaModFix/>
            </a:blip>
            <a:stretch>
              <a:fillRect b="-768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0" name="Google Shape;210;p14"/>
          <p:cNvSpPr txBox="1"/>
          <p:nvPr/>
        </p:nvSpPr>
        <p:spPr>
          <a:xfrm>
            <a:off x="10734260" y="3245054"/>
            <a:ext cx="569843" cy="179077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14"/>
          <p:cNvSpPr txBox="1"/>
          <p:nvPr/>
        </p:nvSpPr>
        <p:spPr>
          <a:xfrm>
            <a:off x="6109252" y="3631096"/>
            <a:ext cx="901148" cy="209384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14"/>
          <p:cNvSpPr txBox="1"/>
          <p:nvPr/>
        </p:nvSpPr>
        <p:spPr>
          <a:xfrm>
            <a:off x="6262780" y="2938559"/>
            <a:ext cx="251791" cy="276999"/>
          </a:xfrm>
          <a:prstGeom prst="rect">
            <a:avLst/>
          </a:prstGeom>
          <a:blipFill rotWithShape="1">
            <a:blip r:embed="rId5">
              <a:alphaModFix/>
            </a:blip>
            <a:stretch>
              <a:fillRect r="-454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3" name="Google Shape;213;p14"/>
          <p:cNvSpPr txBox="1"/>
          <p:nvPr/>
        </p:nvSpPr>
        <p:spPr>
          <a:xfrm>
            <a:off x="9213937" y="2738564"/>
            <a:ext cx="410818" cy="276999"/>
          </a:xfrm>
          <a:prstGeom prst="rect">
            <a:avLst/>
          </a:prstGeom>
          <a:blipFill rotWithShape="1">
            <a:blip r:embed="rId6">
              <a:alphaModFix/>
            </a:blip>
            <a:stretch>
              <a:fillRect b="-434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4" name="Google Shape;214;p14"/>
          <p:cNvSpPr txBox="1"/>
          <p:nvPr/>
        </p:nvSpPr>
        <p:spPr>
          <a:xfrm>
            <a:off x="8518561" y="2788068"/>
            <a:ext cx="410818" cy="276999"/>
          </a:xfrm>
          <a:prstGeom prst="rect">
            <a:avLst/>
          </a:prstGeom>
          <a:blipFill rotWithShape="1">
            <a:blip r:embed="rId7">
              <a:alphaModFix/>
            </a:blip>
            <a:stretch>
              <a:fillRect l="-882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5" name="Google Shape;215;p14"/>
          <p:cNvSpPr txBox="1"/>
          <p:nvPr/>
        </p:nvSpPr>
        <p:spPr>
          <a:xfrm>
            <a:off x="603699" y="3543294"/>
            <a:ext cx="3869553" cy="335476"/>
          </a:xfrm>
          <a:prstGeom prst="rect">
            <a:avLst/>
          </a:prstGeom>
          <a:blipFill rotWithShape="1">
            <a:blip r:embed="rId8">
              <a:alphaModFix/>
            </a:blip>
            <a:stretch>
              <a:fillRect b="-1071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6" name="Google Shape;216;p14"/>
          <p:cNvSpPr txBox="1"/>
          <p:nvPr/>
        </p:nvSpPr>
        <p:spPr>
          <a:xfrm>
            <a:off x="974196" y="2410356"/>
            <a:ext cx="3869553"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Calculate Output of Each Node Sequentially</a:t>
            </a:r>
            <a:endParaRPr sz="1400" b="0" i="0" u="none" strike="noStrike" cap="none">
              <a:solidFill>
                <a:srgbClr val="000000"/>
              </a:solidFill>
              <a:latin typeface="Arial"/>
              <a:ea typeface="Arial"/>
              <a:cs typeface="Arial"/>
              <a:sym typeface="Arial"/>
            </a:endParaRPr>
          </a:p>
        </p:txBody>
      </p:sp>
      <p:sp>
        <p:nvSpPr>
          <p:cNvPr id="217" name="Google Shape;217;p14"/>
          <p:cNvSpPr txBox="1"/>
          <p:nvPr/>
        </p:nvSpPr>
        <p:spPr>
          <a:xfrm>
            <a:off x="603699" y="3935617"/>
            <a:ext cx="3869553" cy="307777"/>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8" name="Google Shape;218;p14"/>
          <p:cNvSpPr txBox="1"/>
          <p:nvPr/>
        </p:nvSpPr>
        <p:spPr>
          <a:xfrm>
            <a:off x="974195" y="4327940"/>
            <a:ext cx="3869553"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Eventually We Obtain Model’s Predictions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25" name="Google Shape;225;p15"/>
          <p:cNvSpPr txBox="1"/>
          <p:nvPr/>
        </p:nvSpPr>
        <p:spPr>
          <a:xfrm>
            <a:off x="2865519" y="393366"/>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Calculate Loss</a:t>
            </a:r>
            <a:endParaRPr sz="1400" b="0" i="0" u="none" strike="noStrike" cap="none">
              <a:solidFill>
                <a:srgbClr val="000000"/>
              </a:solidFill>
              <a:latin typeface="Arial"/>
              <a:ea typeface="Arial"/>
              <a:cs typeface="Arial"/>
              <a:sym typeface="Arial"/>
            </a:endParaRPr>
          </a:p>
        </p:txBody>
      </p:sp>
      <p:pic>
        <p:nvPicPr>
          <p:cNvPr id="226" name="Google Shape;226;p15"/>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227" name="Google Shape;227;p15"/>
          <p:cNvSpPr/>
          <p:nvPr/>
        </p:nvSpPr>
        <p:spPr>
          <a:xfrm>
            <a:off x="5208104" y="3925404"/>
            <a:ext cx="3975652" cy="230587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Loss Functions</a:t>
            </a:r>
            <a:endParaRPr sz="1400" b="0" i="0" u="none" strike="noStrike" cap="none">
              <a:solidFill>
                <a:srgbClr val="000000"/>
              </a:solidFill>
              <a:latin typeface="Arial"/>
              <a:ea typeface="Arial"/>
              <a:cs typeface="Arial"/>
              <a:sym typeface="Arial"/>
            </a:endParaRPr>
          </a:p>
        </p:txBody>
      </p:sp>
      <p:pic>
        <p:nvPicPr>
          <p:cNvPr id="234" name="Google Shape;234;p16"/>
          <p:cNvPicPr preferRelativeResize="0"/>
          <p:nvPr/>
        </p:nvPicPr>
        <p:blipFill rotWithShape="1">
          <a:blip r:embed="rId3">
            <a:alphaModFix/>
          </a:blip>
          <a:srcRect/>
          <a:stretch/>
        </p:blipFill>
        <p:spPr>
          <a:xfrm>
            <a:off x="1291615" y="2856856"/>
            <a:ext cx="3267133" cy="470992"/>
          </a:xfrm>
          <a:prstGeom prst="rect">
            <a:avLst/>
          </a:prstGeom>
          <a:noFill/>
          <a:ln>
            <a:noFill/>
          </a:ln>
        </p:spPr>
      </p:pic>
      <p:sp>
        <p:nvSpPr>
          <p:cNvPr id="235" name="Google Shape;235;p16"/>
          <p:cNvSpPr txBox="1"/>
          <p:nvPr/>
        </p:nvSpPr>
        <p:spPr>
          <a:xfrm>
            <a:off x="974196" y="2410356"/>
            <a:ext cx="4353178"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icksand"/>
                <a:ea typeface="Quicksand"/>
                <a:cs typeface="Quicksand"/>
                <a:sym typeface="Quicksand"/>
              </a:rPr>
              <a:t>Cross-Entropy / Log-Loss</a:t>
            </a:r>
            <a:endParaRPr sz="1400" b="0" i="0" u="none" strike="noStrike" cap="none">
              <a:solidFill>
                <a:srgbClr val="000000"/>
              </a:solidFill>
              <a:latin typeface="Arial"/>
              <a:ea typeface="Arial"/>
              <a:cs typeface="Arial"/>
              <a:sym typeface="Arial"/>
            </a:endParaRPr>
          </a:p>
          <a:p>
            <a:pPr marL="171450" marR="0" lvl="0"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Typical for binary outcomes. Value grows exponentially larger as the predicted probability moves away from the true 0,1 label.</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Multi-category outcomes have an analogous loss function known as categorical cross-entropy.</a:t>
            </a:r>
            <a:endParaRPr sz="1400" b="0" i="0" u="none" strike="noStrike" cap="none">
              <a:solidFill>
                <a:schemeClr val="dk1"/>
              </a:solidFill>
              <a:latin typeface="Quicksand"/>
              <a:ea typeface="Quicksand"/>
              <a:cs typeface="Quicksand"/>
              <a:sym typeface="Quicksand"/>
            </a:endParaRPr>
          </a:p>
        </p:txBody>
      </p:sp>
      <p:sp>
        <p:nvSpPr>
          <p:cNvPr id="236" name="Google Shape;236;p16"/>
          <p:cNvSpPr txBox="1"/>
          <p:nvPr/>
        </p:nvSpPr>
        <p:spPr>
          <a:xfrm>
            <a:off x="6626248" y="4566834"/>
            <a:ext cx="435317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icksand"/>
                <a:ea typeface="Quicksand"/>
                <a:cs typeface="Quicksand"/>
                <a:sym typeface="Quicksand"/>
              </a:rPr>
              <a:t>MSE / Quadratic / L2 Loss</a:t>
            </a:r>
            <a:endParaRPr sz="1400" b="0" i="0" u="none" strike="noStrike" cap="none">
              <a:solidFill>
                <a:srgbClr val="000000"/>
              </a:solidFill>
              <a:latin typeface="Arial"/>
              <a:ea typeface="Arial"/>
              <a:cs typeface="Arial"/>
              <a:sym typeface="Arial"/>
            </a:endParaRPr>
          </a:p>
          <a:p>
            <a:pPr marL="171450" marR="0" lvl="0"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Typical for continuous outcomes, larger errors penalized exponentially more. This should look familiar!</a:t>
            </a:r>
            <a:endParaRPr sz="1400" b="0" i="0" u="none" strike="noStrike" cap="none">
              <a:solidFill>
                <a:schemeClr val="dk1"/>
              </a:solidFill>
              <a:latin typeface="Quicksand"/>
              <a:ea typeface="Quicksand"/>
              <a:cs typeface="Quicksand"/>
              <a:sym typeface="Quicksand"/>
            </a:endParaRPr>
          </a:p>
        </p:txBody>
      </p:sp>
      <p:pic>
        <p:nvPicPr>
          <p:cNvPr id="237" name="Google Shape;237;p16"/>
          <p:cNvPicPr preferRelativeResize="0"/>
          <p:nvPr/>
        </p:nvPicPr>
        <p:blipFill rotWithShape="1">
          <a:blip r:embed="rId4">
            <a:alphaModFix/>
          </a:blip>
          <a:srcRect/>
          <a:stretch/>
        </p:blipFill>
        <p:spPr>
          <a:xfrm>
            <a:off x="7225892" y="5117512"/>
            <a:ext cx="1608338" cy="366814"/>
          </a:xfrm>
          <a:prstGeom prst="rect">
            <a:avLst/>
          </a:prstGeom>
          <a:noFill/>
          <a:ln>
            <a:noFill/>
          </a:ln>
        </p:spPr>
      </p:pic>
      <p:sp>
        <p:nvSpPr>
          <p:cNvPr id="238" name="Google Shape;238;p16"/>
          <p:cNvSpPr txBox="1"/>
          <p:nvPr/>
        </p:nvSpPr>
        <p:spPr>
          <a:xfrm>
            <a:off x="6657641" y="1968967"/>
            <a:ext cx="4353178"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icksand"/>
                <a:ea typeface="Quicksand"/>
                <a:cs typeface="Quicksand"/>
                <a:sym typeface="Quicksand"/>
              </a:rPr>
              <a:t>MAE / L1 Loss</a:t>
            </a:r>
            <a:endParaRPr sz="1400" b="0" i="0" u="none" strike="noStrike" cap="none">
              <a:solidFill>
                <a:srgbClr val="000000"/>
              </a:solidFill>
              <a:latin typeface="Arial"/>
              <a:ea typeface="Arial"/>
              <a:cs typeface="Arial"/>
              <a:sym typeface="Arial"/>
            </a:endParaRPr>
          </a:p>
          <a:p>
            <a:pPr marL="171450" marR="0" lvl="0"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Typical for continuous outcomes. Errors are penalized homogenously, in magnitude and direction. This should look familiar!</a:t>
            </a:r>
            <a:endParaRPr sz="1400" b="0" i="0" u="none" strike="noStrike" cap="none">
              <a:solidFill>
                <a:schemeClr val="dk1"/>
              </a:solidFill>
              <a:latin typeface="Quicksand"/>
              <a:ea typeface="Quicksand"/>
              <a:cs typeface="Quicksand"/>
              <a:sym typeface="Quicksand"/>
            </a:endParaRPr>
          </a:p>
        </p:txBody>
      </p:sp>
      <p:pic>
        <p:nvPicPr>
          <p:cNvPr id="239" name="Google Shape;239;p16"/>
          <p:cNvPicPr preferRelativeResize="0"/>
          <p:nvPr/>
        </p:nvPicPr>
        <p:blipFill rotWithShape="1">
          <a:blip r:embed="rId5">
            <a:alphaModFix/>
          </a:blip>
          <a:srcRect/>
          <a:stretch/>
        </p:blipFill>
        <p:spPr>
          <a:xfrm>
            <a:off x="7225892" y="2510440"/>
            <a:ext cx="1767574" cy="374739"/>
          </a:xfrm>
          <a:prstGeom prst="rect">
            <a:avLst/>
          </a:prstGeom>
          <a:noFill/>
          <a:ln>
            <a:noFill/>
          </a:ln>
        </p:spPr>
      </p:pic>
      <p:pic>
        <p:nvPicPr>
          <p:cNvPr id="240" name="Google Shape;240;p16"/>
          <p:cNvPicPr preferRelativeResize="0"/>
          <p:nvPr/>
        </p:nvPicPr>
        <p:blipFill rotWithShape="1">
          <a:blip r:embed="rId6">
            <a:alphaModFix/>
          </a:blip>
          <a:srcRect/>
          <a:stretch/>
        </p:blipFill>
        <p:spPr>
          <a:xfrm>
            <a:off x="2055626" y="5899130"/>
            <a:ext cx="2044700" cy="67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Shape 244"/>
        <p:cNvGrpSpPr/>
        <p:nvPr/>
      </p:nvGrpSpPr>
      <p:grpSpPr>
        <a:xfrm>
          <a:off x="0" y="0"/>
          <a:ext cx="0" cy="0"/>
          <a:chOff x="0" y="0"/>
          <a:chExt cx="0" cy="0"/>
        </a:xfrm>
      </p:grpSpPr>
      <p:sp>
        <p:nvSpPr>
          <p:cNvPr id="245" name="Google Shape;24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46" name="Google Shape;246;p17"/>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Binary Cross-Entropy Loss</a:t>
            </a:r>
            <a:endParaRPr sz="1400" b="0" i="0" u="none" strike="noStrike" cap="none">
              <a:solidFill>
                <a:srgbClr val="000000"/>
              </a:solidFill>
              <a:latin typeface="Arial"/>
              <a:ea typeface="Arial"/>
              <a:cs typeface="Arial"/>
              <a:sym typeface="Arial"/>
            </a:endParaRPr>
          </a:p>
        </p:txBody>
      </p:sp>
      <p:pic>
        <p:nvPicPr>
          <p:cNvPr id="247" name="Google Shape;247;p17"/>
          <p:cNvPicPr preferRelativeResize="0"/>
          <p:nvPr/>
        </p:nvPicPr>
        <p:blipFill rotWithShape="1">
          <a:blip r:embed="rId3">
            <a:alphaModFix/>
          </a:blip>
          <a:srcRect t="2921" b="3662"/>
          <a:stretch/>
        </p:blipFill>
        <p:spPr>
          <a:xfrm>
            <a:off x="1758950" y="4004937"/>
            <a:ext cx="8674100" cy="2491409"/>
          </a:xfrm>
          <a:prstGeom prst="rect">
            <a:avLst/>
          </a:prstGeom>
          <a:noFill/>
          <a:ln>
            <a:noFill/>
          </a:ln>
        </p:spPr>
      </p:pic>
      <p:sp>
        <p:nvSpPr>
          <p:cNvPr id="248" name="Google Shape;248;p17"/>
          <p:cNvSpPr txBox="1"/>
          <p:nvPr/>
        </p:nvSpPr>
        <p:spPr>
          <a:xfrm>
            <a:off x="929424" y="1976448"/>
            <a:ext cx="10136141" cy="18466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Piecemeal Function:</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If ground truth is 1, then loss is -1*log(</a:t>
            </a:r>
            <a:r>
              <a:rPr lang="en-US" sz="2000" b="0" i="1" u="none" strike="noStrike" cap="none">
                <a:solidFill>
                  <a:schemeClr val="dk1"/>
                </a:solidFill>
                <a:latin typeface="Quicksand"/>
                <a:ea typeface="Quicksand"/>
                <a:cs typeface="Quicksand"/>
                <a:sym typeface="Quicksand"/>
              </a:rPr>
              <a:t>p</a:t>
            </a:r>
            <a:r>
              <a:rPr lang="en-US" sz="2000" b="0" i="0" u="none" strike="noStrike" cap="none">
                <a:solidFill>
                  <a:schemeClr val="dk1"/>
                </a:solidFill>
                <a:latin typeface="Quicksand"/>
                <a:ea typeface="Quicksand"/>
                <a:cs typeface="Quicksand"/>
                <a:sym typeface="Quicksand"/>
              </a:rPr>
              <a:t>). As prediction approaches 1, loss approaches 0. As prediction approaches 0, loss grows exponentially.</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If ground truth is 0, then loss is -1*log(1-</a:t>
            </a:r>
            <a:r>
              <a:rPr lang="en-US" sz="2000" b="0" i="1" u="none" strike="noStrike" cap="none">
                <a:solidFill>
                  <a:schemeClr val="dk1"/>
                </a:solidFill>
                <a:latin typeface="Quicksand"/>
                <a:ea typeface="Quicksand"/>
                <a:cs typeface="Quicksand"/>
                <a:sym typeface="Quicksand"/>
              </a:rPr>
              <a:t>p</a:t>
            </a:r>
            <a:r>
              <a:rPr lang="en-US" sz="2000" b="0" i="0" u="none" strike="noStrike" cap="none">
                <a:solidFill>
                  <a:schemeClr val="dk1"/>
                </a:solidFill>
                <a:latin typeface="Quicksand"/>
                <a:ea typeface="Quicksand"/>
                <a:cs typeface="Quicksand"/>
                <a:sym typeface="Quicksand"/>
              </a:rPr>
              <a:t>). As prediction approaches 1, loss rises exponentially. As prediction approaches 0, loss approaches 0. </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pic>
        <p:nvPicPr>
          <p:cNvPr id="249" name="Google Shape;249;p17"/>
          <p:cNvPicPr preferRelativeResize="0"/>
          <p:nvPr/>
        </p:nvPicPr>
        <p:blipFill rotWithShape="1">
          <a:blip r:embed="rId4">
            <a:alphaModFix/>
          </a:blip>
          <a:srcRect/>
          <a:stretch/>
        </p:blipFill>
        <p:spPr>
          <a:xfrm>
            <a:off x="8348633" y="1727961"/>
            <a:ext cx="3267133" cy="4709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56" name="Google Shape;256;p18"/>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a:t>
            </a:r>
            <a:endParaRPr sz="1400" b="0" i="0" u="none" strike="noStrike" cap="none">
              <a:solidFill>
                <a:srgbClr val="000000"/>
              </a:solidFill>
              <a:latin typeface="Arial"/>
              <a:ea typeface="Arial"/>
              <a:cs typeface="Arial"/>
              <a:sym typeface="Arial"/>
            </a:endParaRPr>
          </a:p>
        </p:txBody>
      </p:sp>
      <p:pic>
        <p:nvPicPr>
          <p:cNvPr id="257" name="Google Shape;257;p18"/>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258" name="Google Shape;258;p18"/>
          <p:cNvSpPr/>
          <p:nvPr/>
        </p:nvSpPr>
        <p:spPr>
          <a:xfrm>
            <a:off x="2862470" y="3975652"/>
            <a:ext cx="2464904" cy="1990587"/>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dk1"/>
                </a:solidFill>
                <a:latin typeface="Economica"/>
                <a:ea typeface="Economica"/>
                <a:cs typeface="Economica"/>
                <a:sym typeface="Economica"/>
              </a:rPr>
              <a:t>Today’s / Tuesday’s Agenda</a:t>
            </a:r>
            <a:endParaRPr sz="1400" b="0" i="0" u="none" strike="noStrike" cap="none" dirty="0">
              <a:solidFill>
                <a:srgbClr val="000000"/>
              </a:solidFill>
              <a:latin typeface="Arial"/>
              <a:ea typeface="Arial"/>
              <a:cs typeface="Arial"/>
              <a:sym typeface="Arial"/>
            </a:endParaRPr>
          </a:p>
        </p:txBody>
      </p:sp>
      <p:sp>
        <p:nvSpPr>
          <p:cNvPr id="103" name="Google Shape;103;p2"/>
          <p:cNvSpPr txBox="1"/>
          <p:nvPr/>
        </p:nvSpPr>
        <p:spPr>
          <a:xfrm>
            <a:off x="890337" y="1940249"/>
            <a:ext cx="10016362" cy="36009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1. Building Blocks of NNs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Tensors (and relevant mathematical operations)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Activation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Loss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Backpropagation: Derivatives, Gradients &amp; the Chain Rule (with examples)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Optimizers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2. Building a Linear Classifier</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Overview of Keras and Tensorflow.</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Implementing a linear classifier in Keras (now that we know the components).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263"/>
        <p:cNvGrpSpPr/>
        <p:nvPr/>
      </p:nvGrpSpPr>
      <p:grpSpPr>
        <a:xfrm>
          <a:off x="0" y="0"/>
          <a:ext cx="0" cy="0"/>
          <a:chOff x="0" y="0"/>
          <a:chExt cx="0" cy="0"/>
        </a:xfrm>
      </p:grpSpPr>
      <p:sp>
        <p:nvSpPr>
          <p:cNvPr id="264" name="Google Shape;2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65" name="Google Shape;265;p19"/>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Derivative = “Rate” of Change</a:t>
            </a:r>
            <a:endParaRPr sz="1400" b="0" i="0" u="none" strike="noStrike" cap="none">
              <a:solidFill>
                <a:srgbClr val="000000"/>
              </a:solidFill>
              <a:latin typeface="Arial"/>
              <a:ea typeface="Arial"/>
              <a:cs typeface="Arial"/>
              <a:sym typeface="Arial"/>
            </a:endParaRPr>
          </a:p>
        </p:txBody>
      </p:sp>
      <p:pic>
        <p:nvPicPr>
          <p:cNvPr id="266" name="Google Shape;266;p19"/>
          <p:cNvPicPr preferRelativeResize="0"/>
          <p:nvPr/>
        </p:nvPicPr>
        <p:blipFill rotWithShape="1">
          <a:blip r:embed="rId3">
            <a:alphaModFix/>
          </a:blip>
          <a:srcRect/>
          <a:stretch/>
        </p:blipFill>
        <p:spPr>
          <a:xfrm>
            <a:off x="1573563" y="2883195"/>
            <a:ext cx="3733800" cy="2171700"/>
          </a:xfrm>
          <a:prstGeom prst="rect">
            <a:avLst/>
          </a:prstGeom>
          <a:noFill/>
          <a:ln>
            <a:noFill/>
          </a:ln>
        </p:spPr>
      </p:pic>
      <p:pic>
        <p:nvPicPr>
          <p:cNvPr id="267" name="Google Shape;267;p19"/>
          <p:cNvPicPr preferRelativeResize="0"/>
          <p:nvPr/>
        </p:nvPicPr>
        <p:blipFill rotWithShape="1">
          <a:blip r:embed="rId4">
            <a:alphaModFix/>
          </a:blip>
          <a:srcRect/>
          <a:stretch/>
        </p:blipFill>
        <p:spPr>
          <a:xfrm>
            <a:off x="7035248" y="2438695"/>
            <a:ext cx="3733800" cy="2616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274" name="Google Shape;274;p20" descr="15: Stochastic gradient descent with a two-dimensional error function... |  Download Scientific Diagram"/>
          <p:cNvPicPr preferRelativeResize="0"/>
          <p:nvPr/>
        </p:nvPicPr>
        <p:blipFill rotWithShape="1">
          <a:blip r:embed="rId3">
            <a:alphaModFix/>
          </a:blip>
          <a:srcRect/>
          <a:stretch/>
        </p:blipFill>
        <p:spPr>
          <a:xfrm>
            <a:off x="698496" y="1627551"/>
            <a:ext cx="10795000" cy="4305300"/>
          </a:xfrm>
          <a:prstGeom prst="rect">
            <a:avLst/>
          </a:prstGeom>
          <a:noFill/>
          <a:ln>
            <a:noFill/>
          </a:ln>
        </p:spPr>
      </p:pic>
      <p:sp>
        <p:nvSpPr>
          <p:cNvPr id="275" name="Google Shape;275;p20"/>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Gradient = Derivative in Multiple Dimensions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82" name="Google Shape;282;p21"/>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Gradient Descent</a:t>
            </a:r>
            <a:endParaRPr sz="1400" b="0" i="0" u="none" strike="noStrike" cap="none">
              <a:solidFill>
                <a:srgbClr val="000000"/>
              </a:solidFill>
              <a:latin typeface="Arial"/>
              <a:ea typeface="Arial"/>
              <a:cs typeface="Arial"/>
              <a:sym typeface="Arial"/>
            </a:endParaRPr>
          </a:p>
        </p:txBody>
      </p:sp>
      <p:pic>
        <p:nvPicPr>
          <p:cNvPr id="283" name="Google Shape;283;p21"/>
          <p:cNvPicPr preferRelativeResize="0"/>
          <p:nvPr/>
        </p:nvPicPr>
        <p:blipFill rotWithShape="1">
          <a:blip r:embed="rId3">
            <a:alphaModFix/>
          </a:blip>
          <a:srcRect/>
          <a:stretch/>
        </p:blipFill>
        <p:spPr>
          <a:xfrm>
            <a:off x="4076766" y="1894922"/>
            <a:ext cx="4038468" cy="39234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289" name="Google Shape;289;p22"/>
          <p:cNvSpPr txBox="1"/>
          <p:nvPr/>
        </p:nvSpPr>
        <p:spPr>
          <a:xfrm>
            <a:off x="1565285" y="1388256"/>
            <a:ext cx="3869700" cy="153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Recall that Each Node’s Output Can be Expressed as a Function of the Prior Nodes’ Outputs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
        <p:nvSpPr>
          <p:cNvPr id="290" name="Google Shape;290;p22"/>
          <p:cNvSpPr txBox="1"/>
          <p:nvPr/>
        </p:nvSpPr>
        <p:spPr>
          <a:xfrm>
            <a:off x="6311510" y="1713517"/>
            <a:ext cx="4613246"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Start at the final nodes in the network and work backwards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We calculate partial derivatives w.r.t. their inputs / weights.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Then, use those partial derivatives and work backward into earlier layers to get partial derivatives w.r.t. </a:t>
            </a:r>
            <a:r>
              <a:rPr lang="en-US" sz="2000" b="0" i="1" u="none" strike="noStrike" cap="none">
                <a:solidFill>
                  <a:schemeClr val="dk1"/>
                </a:solidFill>
                <a:latin typeface="Quicksand"/>
                <a:ea typeface="Quicksand"/>
                <a:cs typeface="Quicksand"/>
                <a:sym typeface="Quicksand"/>
              </a:rPr>
              <a:t>their </a:t>
            </a:r>
            <a:r>
              <a:rPr lang="en-US" sz="2000" b="0" i="0" u="none" strike="noStrike" cap="none">
                <a:solidFill>
                  <a:schemeClr val="dk1"/>
                </a:solidFill>
                <a:latin typeface="Quicksand"/>
                <a:ea typeface="Quicksand"/>
                <a:cs typeface="Quicksand"/>
                <a:sym typeface="Quicksand"/>
              </a:rPr>
              <a:t>inputs / weights, and so on. </a:t>
            </a:r>
            <a:endParaRPr sz="1400" b="0" i="0" u="none" strike="noStrike" cap="none">
              <a:solidFill>
                <a:schemeClr val="dk1"/>
              </a:solidFill>
              <a:latin typeface="Quicksand"/>
              <a:ea typeface="Quicksand"/>
              <a:cs typeface="Quicksand"/>
              <a:sym typeface="Quicksand"/>
            </a:endParaRPr>
          </a:p>
        </p:txBody>
      </p:sp>
      <p:sp>
        <p:nvSpPr>
          <p:cNvPr id="291" name="Google Shape;291;p22"/>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Derivatives of Loss w.r.t All Parameters</a:t>
            </a:r>
            <a:endParaRPr sz="1400" b="0" i="0" u="none" strike="noStrike" cap="none">
              <a:solidFill>
                <a:srgbClr val="000000"/>
              </a:solidFill>
              <a:latin typeface="Arial"/>
              <a:ea typeface="Arial"/>
              <a:cs typeface="Arial"/>
              <a:sym typeface="Arial"/>
            </a:endParaRPr>
          </a:p>
        </p:txBody>
      </p:sp>
      <p:pic>
        <p:nvPicPr>
          <p:cNvPr id="292" name="Google Shape;292;p22" descr="The structure of a simple Multi-Layer Feedfoward Neural Network | Download  Scientific Diagram"/>
          <p:cNvPicPr preferRelativeResize="0"/>
          <p:nvPr/>
        </p:nvPicPr>
        <p:blipFill rotWithShape="1">
          <a:blip r:embed="rId3">
            <a:alphaModFix/>
          </a:blip>
          <a:srcRect l="2209" t="1950" r="2208" b="1954"/>
          <a:stretch/>
        </p:blipFill>
        <p:spPr>
          <a:xfrm>
            <a:off x="2477300" y="4260581"/>
            <a:ext cx="3141113" cy="2278331"/>
          </a:xfrm>
          <a:prstGeom prst="rect">
            <a:avLst/>
          </a:prstGeom>
          <a:noFill/>
          <a:ln>
            <a:noFill/>
          </a:ln>
        </p:spPr>
      </p:pic>
      <p:cxnSp>
        <p:nvCxnSpPr>
          <p:cNvPr id="293" name="Google Shape;293;p22"/>
          <p:cNvCxnSpPr/>
          <p:nvPr/>
        </p:nvCxnSpPr>
        <p:spPr>
          <a:xfrm rot="10800000">
            <a:off x="2751670" y="4068417"/>
            <a:ext cx="2592371" cy="0"/>
          </a:xfrm>
          <a:prstGeom prst="straightConnector1">
            <a:avLst/>
          </a:prstGeom>
          <a:noFill/>
          <a:ln w="38100" cap="flat" cmpd="sng">
            <a:solidFill>
              <a:srgbClr val="FF0000"/>
            </a:solidFill>
            <a:prstDash val="solid"/>
            <a:miter lim="800000"/>
            <a:headEnd type="none" w="sm" len="sm"/>
            <a:tailEnd type="triangle" w="med" len="med"/>
          </a:ln>
        </p:spPr>
      </p:cxnSp>
      <p:sp>
        <p:nvSpPr>
          <p:cNvPr id="294" name="Google Shape;294;p22"/>
          <p:cNvSpPr txBox="1"/>
          <p:nvPr/>
        </p:nvSpPr>
        <p:spPr>
          <a:xfrm>
            <a:off x="1267235" y="2775060"/>
            <a:ext cx="3869553" cy="317203"/>
          </a:xfrm>
          <a:prstGeom prst="rect">
            <a:avLst/>
          </a:prstGeom>
          <a:blipFill rotWithShape="1">
            <a:blip r:embed="rId4">
              <a:alphaModFix/>
            </a:blip>
            <a:stretch>
              <a:fillRect b="-768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95" name="Google Shape;295;p22"/>
          <p:cNvSpPr txBox="1"/>
          <p:nvPr/>
        </p:nvSpPr>
        <p:spPr>
          <a:xfrm>
            <a:off x="1267235" y="3176154"/>
            <a:ext cx="3869553" cy="335476"/>
          </a:xfrm>
          <a:prstGeom prst="rect">
            <a:avLst/>
          </a:prstGeom>
          <a:blipFill rotWithShape="1">
            <a:blip r:embed="rId5">
              <a:alphaModFix/>
            </a:blip>
            <a:stretch>
              <a:fillRect b="-74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96" name="Google Shape;296;p22"/>
          <p:cNvSpPr txBox="1"/>
          <p:nvPr/>
        </p:nvSpPr>
        <p:spPr>
          <a:xfrm>
            <a:off x="1267235" y="3568477"/>
            <a:ext cx="3869553" cy="307777"/>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01"/>
        <p:cNvGrpSpPr/>
        <p:nvPr/>
      </p:nvGrpSpPr>
      <p:grpSpPr>
        <a:xfrm>
          <a:off x="0" y="0"/>
          <a:ext cx="0" cy="0"/>
          <a:chOff x="0" y="0"/>
          <a:chExt cx="0" cy="0"/>
        </a:xfrm>
      </p:grpSpPr>
      <p:sp>
        <p:nvSpPr>
          <p:cNvPr id="302" name="Google Shape;30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303" name="Google Shape;303;p23"/>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Simplifying Gradients: Computation Graph</a:t>
            </a:r>
            <a:endParaRPr sz="1400" b="0" i="0" u="none" strike="noStrike" cap="none">
              <a:solidFill>
                <a:srgbClr val="000000"/>
              </a:solidFill>
              <a:latin typeface="Arial"/>
              <a:ea typeface="Arial"/>
              <a:cs typeface="Arial"/>
              <a:sym typeface="Arial"/>
            </a:endParaRPr>
          </a:p>
        </p:txBody>
      </p:sp>
      <p:sp>
        <p:nvSpPr>
          <p:cNvPr id="304" name="Google Shape;304;p23"/>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05" name="Google Shape;305;p23"/>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06" name="Google Shape;306;p23"/>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07" name="Google Shape;307;p23"/>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08" name="Google Shape;308;p23"/>
          <p:cNvCxnSpPr>
            <a:stCxn id="306" idx="3"/>
            <a:endCxn id="305"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09" name="Google Shape;309;p23"/>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10" name="Google Shape;310;p23"/>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11" name="Google Shape;311;p23"/>
          <p:cNvSpPr txBox="1"/>
          <p:nvPr/>
        </p:nvSpPr>
        <p:spPr>
          <a:xfrm>
            <a:off x="795131" y="2939125"/>
            <a:ext cx="837349"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12" name="Google Shape;312;p23"/>
          <p:cNvSpPr txBox="1"/>
          <p:nvPr/>
        </p:nvSpPr>
        <p:spPr>
          <a:xfrm>
            <a:off x="5232934" y="5136130"/>
            <a:ext cx="863066"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13" name="Google Shape;313;p23"/>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14" name="Google Shape;314;p23"/>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15" name="Google Shape;315;p23"/>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20"/>
        <p:cNvGrpSpPr/>
        <p:nvPr/>
      </p:nvGrpSpPr>
      <p:grpSpPr>
        <a:xfrm>
          <a:off x="0" y="0"/>
          <a:ext cx="0" cy="0"/>
          <a:chOff x="0" y="0"/>
          <a:chExt cx="0" cy="0"/>
        </a:xfrm>
      </p:grpSpPr>
      <p:sp>
        <p:nvSpPr>
          <p:cNvPr id="321" name="Google Shape;3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22" name="Google Shape;322;p24"/>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Working Backwards</a:t>
            </a:r>
            <a:endParaRPr sz="1400" b="0" i="0" u="none" strike="noStrike" cap="none">
              <a:solidFill>
                <a:srgbClr val="000000"/>
              </a:solidFill>
              <a:latin typeface="Arial"/>
              <a:ea typeface="Arial"/>
              <a:cs typeface="Arial"/>
              <a:sym typeface="Arial"/>
            </a:endParaRPr>
          </a:p>
        </p:txBody>
      </p:sp>
      <p:sp>
        <p:nvSpPr>
          <p:cNvPr id="323" name="Google Shape;323;p24"/>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4" name="Google Shape;324;p24"/>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5" name="Google Shape;325;p24"/>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6" name="Google Shape;326;p24"/>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27" name="Google Shape;327;p24"/>
          <p:cNvCxnSpPr>
            <a:stCxn id="325" idx="3"/>
            <a:endCxn id="324"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28" name="Google Shape;328;p24"/>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29" name="Google Shape;329;p24"/>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30" name="Google Shape;330;p24"/>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31" name="Google Shape;331;p24"/>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32" name="Google Shape;332;p24"/>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33" name="Google Shape;333;p24"/>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34" name="Google Shape;334;p24"/>
          <p:cNvSpPr/>
          <p:nvPr/>
        </p:nvSpPr>
        <p:spPr>
          <a:xfrm>
            <a:off x="8610600" y="299499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5" name="Google Shape;335;p24"/>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36" name="Google Shape;336;p24"/>
          <p:cNvSpPr txBox="1"/>
          <p:nvPr/>
        </p:nvSpPr>
        <p:spPr>
          <a:xfrm>
            <a:off x="9003190" y="4441006"/>
            <a:ext cx="1921566" cy="618246"/>
          </a:xfrm>
          <a:prstGeom prst="rect">
            <a:avLst/>
          </a:prstGeom>
          <a:blipFill rotWithShape="1">
            <a:blip r:embed="rId10">
              <a:alphaModFix/>
            </a:blip>
            <a:stretch>
              <a:fillRect b="-5998"/>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41"/>
        <p:cNvGrpSpPr/>
        <p:nvPr/>
      </p:nvGrpSpPr>
      <p:grpSpPr>
        <a:xfrm>
          <a:off x="0" y="0"/>
          <a:ext cx="0" cy="0"/>
          <a:chOff x="0" y="0"/>
          <a:chExt cx="0" cy="0"/>
        </a:xfrm>
      </p:grpSpPr>
      <p:sp>
        <p:nvSpPr>
          <p:cNvPr id="342" name="Google Shape;34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343" name="Google Shape;343;p25"/>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
        <p:nvSpPr>
          <p:cNvPr id="344" name="Google Shape;344;p25"/>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45" name="Google Shape;345;p25"/>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46" name="Google Shape;346;p25"/>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47" name="Google Shape;347;p25"/>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48" name="Google Shape;348;p25"/>
          <p:cNvCxnSpPr>
            <a:stCxn id="346" idx="3"/>
            <a:endCxn id="345"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49" name="Google Shape;349;p25"/>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50" name="Google Shape;350;p25"/>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51" name="Google Shape;351;p25"/>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52" name="Google Shape;352;p25"/>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53" name="Google Shape;353;p25"/>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54" name="Google Shape;354;p25"/>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55" name="Google Shape;355;p25"/>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6" name="Google Shape;356;p25"/>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57" name="Google Shape;357;p25"/>
          <p:cNvSpPr txBox="1"/>
          <p:nvPr/>
        </p:nvSpPr>
        <p:spPr>
          <a:xfrm>
            <a:off x="6499775" y="4288717"/>
            <a:ext cx="2661610" cy="2224070"/>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58" name="Google Shape;358;p25"/>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63"/>
        <p:cNvGrpSpPr/>
        <p:nvPr/>
      </p:nvGrpSpPr>
      <p:grpSpPr>
        <a:xfrm>
          <a:off x="0" y="0"/>
          <a:ext cx="0" cy="0"/>
          <a:chOff x="0" y="0"/>
          <a:chExt cx="0" cy="0"/>
        </a:xfrm>
      </p:grpSpPr>
      <p:sp>
        <p:nvSpPr>
          <p:cNvPr id="364" name="Google Shape;3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365" name="Google Shape;365;p26"/>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
        <p:nvSpPr>
          <p:cNvPr id="366" name="Google Shape;366;p26"/>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67" name="Google Shape;367;p26"/>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68" name="Google Shape;368;p26"/>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69" name="Google Shape;369;p26"/>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70" name="Google Shape;370;p26"/>
          <p:cNvCxnSpPr>
            <a:stCxn id="368" idx="3"/>
            <a:endCxn id="367"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71" name="Google Shape;371;p26"/>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72" name="Google Shape;372;p26"/>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3" name="Google Shape;373;p26"/>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74" name="Google Shape;374;p26"/>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75" name="Google Shape;375;p26"/>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76" name="Google Shape;376;p26"/>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77" name="Google Shape;377;p26"/>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6"/>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9" name="Google Shape;379;p26"/>
          <p:cNvSpPr txBox="1"/>
          <p:nvPr/>
        </p:nvSpPr>
        <p:spPr>
          <a:xfrm>
            <a:off x="6499775" y="4289515"/>
            <a:ext cx="2661610" cy="2224263"/>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80" name="Google Shape;380;p26"/>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81" name="Google Shape;381;p26"/>
          <p:cNvSpPr txBox="1"/>
          <p:nvPr/>
        </p:nvSpPr>
        <p:spPr>
          <a:xfrm>
            <a:off x="10063162" y="1290660"/>
            <a:ext cx="1603508" cy="618246"/>
          </a:xfrm>
          <a:prstGeom prst="rect">
            <a:avLst/>
          </a:prstGeom>
          <a:blipFill rotWithShape="1">
            <a:blip r:embed="rId12">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86"/>
        <p:cNvGrpSpPr/>
        <p:nvPr/>
      </p:nvGrpSpPr>
      <p:grpSpPr>
        <a:xfrm>
          <a:off x="0" y="0"/>
          <a:ext cx="0" cy="0"/>
          <a:chOff x="0" y="0"/>
          <a:chExt cx="0" cy="0"/>
        </a:xfrm>
      </p:grpSpPr>
      <p:sp>
        <p:nvSpPr>
          <p:cNvPr id="387" name="Google Shape;38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
        <p:nvSpPr>
          <p:cNvPr id="388" name="Google Shape;388;p27"/>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
        <p:nvSpPr>
          <p:cNvPr id="389" name="Google Shape;389;p27"/>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0" name="Google Shape;390;p27"/>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1" name="Google Shape;391;p27"/>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2" name="Google Shape;392;p27"/>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93" name="Google Shape;393;p27"/>
          <p:cNvCxnSpPr>
            <a:stCxn id="391" idx="3"/>
            <a:endCxn id="390"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94" name="Google Shape;394;p27"/>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95" name="Google Shape;395;p27"/>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6" name="Google Shape;396;p27"/>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97" name="Google Shape;397;p27"/>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98" name="Google Shape;398;p27"/>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99" name="Google Shape;399;p27"/>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400" name="Google Shape;400;p27"/>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1" name="Google Shape;401;p27"/>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2" name="Google Shape;402;p27"/>
          <p:cNvSpPr txBox="1"/>
          <p:nvPr/>
        </p:nvSpPr>
        <p:spPr>
          <a:xfrm>
            <a:off x="2330501" y="4123061"/>
            <a:ext cx="2661610" cy="2224070"/>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3" name="Google Shape;403;p27"/>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4" name="Google Shape;404;p27"/>
          <p:cNvSpPr txBox="1"/>
          <p:nvPr/>
        </p:nvSpPr>
        <p:spPr>
          <a:xfrm>
            <a:off x="10063162" y="1290660"/>
            <a:ext cx="1603508" cy="618246"/>
          </a:xfrm>
          <a:prstGeom prst="rect">
            <a:avLst/>
          </a:prstGeom>
          <a:blipFill rotWithShape="1">
            <a:blip r:embed="rId12">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5" name="Google Shape;405;p27"/>
          <p:cNvSpPr txBox="1"/>
          <p:nvPr/>
        </p:nvSpPr>
        <p:spPr>
          <a:xfrm>
            <a:off x="10063162" y="2090384"/>
            <a:ext cx="1603508" cy="618246"/>
          </a:xfrm>
          <a:prstGeom prst="rect">
            <a:avLst/>
          </a:prstGeom>
          <a:blipFill rotWithShape="1">
            <a:blip r:embed="rId13">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10"/>
        <p:cNvGrpSpPr/>
        <p:nvPr/>
      </p:nvGrpSpPr>
      <p:grpSpPr>
        <a:xfrm>
          <a:off x="0" y="0"/>
          <a:ext cx="0" cy="0"/>
          <a:chOff x="0" y="0"/>
          <a:chExt cx="0" cy="0"/>
        </a:xfrm>
      </p:grpSpPr>
      <p:sp>
        <p:nvSpPr>
          <p:cNvPr id="411" name="Google Shape;41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
        <p:nvSpPr>
          <p:cNvPr id="412" name="Google Shape;412;p28"/>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3" name="Google Shape;413;p28"/>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4" name="Google Shape;414;p28"/>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5" name="Google Shape;415;p28"/>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16" name="Google Shape;416;p28"/>
          <p:cNvCxnSpPr>
            <a:stCxn id="414" idx="3"/>
            <a:endCxn id="413"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417" name="Google Shape;417;p28"/>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418" name="Google Shape;418;p28"/>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9" name="Google Shape;419;p28"/>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20" name="Google Shape;420;p28"/>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421" name="Google Shape;421;p28"/>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422" name="Google Shape;422;p28"/>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423" name="Google Shape;423;p28"/>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4" name="Google Shape;424;p28"/>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5" name="Google Shape;425;p28"/>
          <p:cNvSpPr txBox="1"/>
          <p:nvPr/>
        </p:nvSpPr>
        <p:spPr>
          <a:xfrm>
            <a:off x="2330501" y="4123061"/>
            <a:ext cx="2661610" cy="2224070"/>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6" name="Google Shape;426;p28"/>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7" name="Google Shape;427;p28"/>
          <p:cNvSpPr txBox="1"/>
          <p:nvPr/>
        </p:nvSpPr>
        <p:spPr>
          <a:xfrm>
            <a:off x="10063162" y="1290660"/>
            <a:ext cx="1603508" cy="618246"/>
          </a:xfrm>
          <a:prstGeom prst="rect">
            <a:avLst/>
          </a:prstGeom>
          <a:blipFill rotWithShape="1">
            <a:blip r:embed="rId12">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8" name="Google Shape;428;p28"/>
          <p:cNvSpPr txBox="1"/>
          <p:nvPr/>
        </p:nvSpPr>
        <p:spPr>
          <a:xfrm>
            <a:off x="10063162" y="2090384"/>
            <a:ext cx="1603508" cy="618246"/>
          </a:xfrm>
          <a:prstGeom prst="rect">
            <a:avLst/>
          </a:prstGeom>
          <a:blipFill rotWithShape="1">
            <a:blip r:embed="rId13">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9" name="Google Shape;429;p28"/>
          <p:cNvSpPr txBox="1"/>
          <p:nvPr/>
        </p:nvSpPr>
        <p:spPr>
          <a:xfrm>
            <a:off x="8797643" y="1640330"/>
            <a:ext cx="1349205" cy="618246"/>
          </a:xfrm>
          <a:prstGeom prst="rect">
            <a:avLst/>
          </a:prstGeom>
          <a:blipFill rotWithShape="1">
            <a:blip r:embed="rId14">
              <a:alphaModFix/>
            </a:blip>
            <a:stretch>
              <a:fillRect b="-3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30" name="Google Shape;430;p28"/>
          <p:cNvSpPr txBox="1"/>
          <p:nvPr/>
        </p:nvSpPr>
        <p:spPr>
          <a:xfrm>
            <a:off x="7797117" y="4706390"/>
            <a:ext cx="3869553"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thus update our parameters, a, b, and c, subtracting each’s gradients*epsilon from its current value. Epsilon is the learning rate.</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
        <p:nvSpPr>
          <p:cNvPr id="431" name="Google Shape;431;p28"/>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3" descr="Tensor Processing Units (TPUs) Documentation | Kaggle"/>
          <p:cNvPicPr preferRelativeResize="0"/>
          <p:nvPr/>
        </p:nvPicPr>
        <p:blipFill rotWithShape="1">
          <a:blip r:embed="rId3">
            <a:alphaModFix/>
          </a:blip>
          <a:srcRect t="3933" b="3933"/>
          <a:stretch/>
        </p:blipFill>
        <p:spPr>
          <a:xfrm>
            <a:off x="0" y="0"/>
            <a:ext cx="12192000" cy="6858000"/>
          </a:xfrm>
          <a:prstGeom prst="rect">
            <a:avLst/>
          </a:prstGeom>
          <a:noFill/>
          <a:ln>
            <a:noFill/>
          </a:ln>
        </p:spPr>
      </p:pic>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10" name="Google Shape;110;p3"/>
          <p:cNvSpPr txBox="1"/>
          <p:nvPr/>
        </p:nvSpPr>
        <p:spPr>
          <a:xfrm>
            <a:off x="959603" y="487786"/>
            <a:ext cx="6460957"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TPUs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36"/>
        <p:cNvGrpSpPr/>
        <p:nvPr/>
      </p:nvGrpSpPr>
      <p:grpSpPr>
        <a:xfrm>
          <a:off x="0" y="0"/>
          <a:ext cx="0" cy="0"/>
          <a:chOff x="0" y="0"/>
          <a:chExt cx="0" cy="0"/>
        </a:xfrm>
      </p:grpSpPr>
      <p:sp>
        <p:nvSpPr>
          <p:cNvPr id="437" name="Google Shape;437;p29"/>
          <p:cNvSpPr txBox="1"/>
          <p:nvPr/>
        </p:nvSpPr>
        <p:spPr>
          <a:xfrm>
            <a:off x="762000" y="359695"/>
            <a:ext cx="10668000" cy="175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Single Node with Sigmoid &amp; Cross-Entropy Loss (i.e., Logistic Regression)</a:t>
            </a:r>
            <a:endParaRPr sz="1400" b="0" i="0" u="none" strike="noStrike" cap="none">
              <a:solidFill>
                <a:srgbClr val="000000"/>
              </a:solidFill>
              <a:latin typeface="Arial"/>
              <a:ea typeface="Arial"/>
              <a:cs typeface="Arial"/>
              <a:sym typeface="Arial"/>
            </a:endParaRPr>
          </a:p>
        </p:txBody>
      </p:sp>
      <p:grpSp>
        <p:nvGrpSpPr>
          <p:cNvPr id="438" name="Google Shape;438;p29"/>
          <p:cNvGrpSpPr/>
          <p:nvPr/>
        </p:nvGrpSpPr>
        <p:grpSpPr>
          <a:xfrm>
            <a:off x="762000" y="2114021"/>
            <a:ext cx="5865026" cy="2464693"/>
            <a:chOff x="1207016" y="1895733"/>
            <a:chExt cx="5865026" cy="2464693"/>
          </a:xfrm>
        </p:grpSpPr>
        <p:sp>
          <p:nvSpPr>
            <p:cNvPr id="439" name="Google Shape;439;p29"/>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Google Shape;440;p29"/>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1" name="Google Shape;441;p29"/>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42" name="Google Shape;442;p29"/>
            <p:cNvCxnSpPr>
              <a:stCxn id="443" idx="6"/>
              <a:endCxn id="439"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44" name="Google Shape;444;p29"/>
            <p:cNvCxnSpPr>
              <a:stCxn id="445" idx="6"/>
              <a:endCxn id="439"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446" name="Google Shape;446;p29"/>
            <p:cNvSpPr txBox="1"/>
            <p:nvPr/>
          </p:nvSpPr>
          <p:spPr>
            <a:xfrm>
              <a:off x="2596755" y="2292386"/>
              <a:ext cx="670887" cy="33855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7" name="Google Shape;447;p29"/>
            <p:cNvSpPr txBox="1"/>
            <p:nvPr/>
          </p:nvSpPr>
          <p:spPr>
            <a:xfrm>
              <a:off x="2596755" y="3535117"/>
              <a:ext cx="670887" cy="33855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8" name="Google Shape;448;p29"/>
            <p:cNvSpPr txBox="1"/>
            <p:nvPr/>
          </p:nvSpPr>
          <p:spPr>
            <a:xfrm>
              <a:off x="3524220" y="2255268"/>
              <a:ext cx="670887" cy="33855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49" name="Google Shape;449;p29"/>
            <p:cNvCxnSpPr>
              <a:stCxn id="439"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43" name="Google Shape;443;p29"/>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5" name="Google Shape;445;p29"/>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0" name="Google Shape;450;p29"/>
            <p:cNvSpPr txBox="1"/>
            <p:nvPr/>
          </p:nvSpPr>
          <p:spPr>
            <a:xfrm>
              <a:off x="4444974" y="2937608"/>
              <a:ext cx="2627068" cy="369332"/>
            </a:xfrm>
            <a:prstGeom prst="rect">
              <a:avLst/>
            </a:prstGeom>
            <a:blipFill rotWithShape="1">
              <a:blip r:embed="rId8">
                <a:alphaModFix/>
              </a:blip>
              <a:stretch>
                <a:fillRect b="-666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1" name="Google Shape;451;p29"/>
            <p:cNvSpPr txBox="1"/>
            <p:nvPr/>
          </p:nvSpPr>
          <p:spPr>
            <a:xfrm>
              <a:off x="3396509" y="2926605"/>
              <a:ext cx="874643" cy="369332"/>
            </a:xfrm>
            <a:prstGeom prst="rect">
              <a:avLst/>
            </a:prstGeom>
            <a:blipFill rotWithShape="1">
              <a:blip r:embed="rId9">
                <a:alphaModFix/>
              </a:blip>
              <a:stretch>
                <a:fillRect t="-6665" b="-2666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pSp>
      <p:sp>
        <p:nvSpPr>
          <p:cNvPr id="452" name="Google Shape;452;p29"/>
          <p:cNvSpPr txBox="1"/>
          <p:nvPr/>
        </p:nvSpPr>
        <p:spPr>
          <a:xfrm>
            <a:off x="8149502" y="2679951"/>
            <a:ext cx="2381941" cy="665567"/>
          </a:xfrm>
          <a:prstGeom prst="rect">
            <a:avLst/>
          </a:prstGeom>
          <a:blipFill rotWithShape="1">
            <a:blip r:embed="rId10">
              <a:alphaModFix/>
            </a:blip>
            <a:stretch>
              <a:fillRect b="-56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3" name="Google Shape;453;p29"/>
          <p:cNvSpPr txBox="1"/>
          <p:nvPr/>
        </p:nvSpPr>
        <p:spPr>
          <a:xfrm>
            <a:off x="8149502" y="3449436"/>
            <a:ext cx="3479903" cy="679032"/>
          </a:xfrm>
          <a:prstGeom prst="rect">
            <a:avLst/>
          </a:prstGeom>
          <a:blipFill rotWithShape="1">
            <a:blip r:embed="rId11">
              <a:alphaModFix/>
            </a:blip>
            <a:stretch>
              <a:fillRect b="-92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4" name="Google Shape;454;p29"/>
          <p:cNvSpPr txBox="1"/>
          <p:nvPr/>
        </p:nvSpPr>
        <p:spPr>
          <a:xfrm>
            <a:off x="8149501" y="4241124"/>
            <a:ext cx="3479903" cy="667427"/>
          </a:xfrm>
          <a:prstGeom prst="rect">
            <a:avLst/>
          </a:prstGeom>
          <a:blipFill rotWithShape="1">
            <a:blip r:embed="rId12">
              <a:alphaModFix/>
            </a:blip>
            <a:stretch>
              <a:fillRect b="-943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5" name="Google Shape;455;p29"/>
          <p:cNvSpPr txBox="1"/>
          <p:nvPr/>
        </p:nvSpPr>
        <p:spPr>
          <a:xfrm>
            <a:off x="8149500" y="5013766"/>
            <a:ext cx="3479903" cy="667427"/>
          </a:xfrm>
          <a:prstGeom prst="rect">
            <a:avLst/>
          </a:prstGeom>
          <a:blipFill rotWithShape="1">
            <a:blip r:embed="rId13">
              <a:alphaModFix/>
            </a:blip>
            <a:stretch>
              <a:fillRect b="-92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6" name="Google Shape;456;p29"/>
          <p:cNvSpPr txBox="1"/>
          <p:nvPr/>
        </p:nvSpPr>
        <p:spPr>
          <a:xfrm>
            <a:off x="2964663" y="4311888"/>
            <a:ext cx="4167808" cy="2308324"/>
          </a:xfrm>
          <a:prstGeom prst="rect">
            <a:avLst/>
          </a:prstGeom>
          <a:blipFill rotWithShape="1">
            <a:blip r:embed="rId14">
              <a:alphaModFix/>
            </a:blip>
            <a:stretch>
              <a:fillRect l="-910" t="-1090" r="-2125" b="-327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61"/>
        <p:cNvGrpSpPr/>
        <p:nvPr/>
      </p:nvGrpSpPr>
      <p:grpSpPr>
        <a:xfrm>
          <a:off x="0" y="0"/>
          <a:ext cx="0" cy="0"/>
          <a:chOff x="0" y="0"/>
          <a:chExt cx="0" cy="0"/>
        </a:xfrm>
      </p:grpSpPr>
      <p:sp>
        <p:nvSpPr>
          <p:cNvPr id="462" name="Google Shape;462;p30"/>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Single Node with Sigmoid &amp; Cross-Entropy Loss (i.e., Logistic Regression)</a:t>
            </a:r>
            <a:endParaRPr sz="1400" b="0" i="0" u="none" strike="noStrike" cap="none">
              <a:solidFill>
                <a:srgbClr val="000000"/>
              </a:solidFill>
              <a:latin typeface="Arial"/>
              <a:ea typeface="Arial"/>
              <a:cs typeface="Arial"/>
              <a:sym typeface="Arial"/>
            </a:endParaRPr>
          </a:p>
        </p:txBody>
      </p:sp>
      <p:grpSp>
        <p:nvGrpSpPr>
          <p:cNvPr id="463" name="Google Shape;463;p30"/>
          <p:cNvGrpSpPr/>
          <p:nvPr/>
        </p:nvGrpSpPr>
        <p:grpSpPr>
          <a:xfrm>
            <a:off x="762000" y="2114021"/>
            <a:ext cx="5865026" cy="2464693"/>
            <a:chOff x="1207016" y="1895733"/>
            <a:chExt cx="5865026" cy="2464693"/>
          </a:xfrm>
        </p:grpSpPr>
        <p:sp>
          <p:nvSpPr>
            <p:cNvPr id="464" name="Google Shape;464;p30"/>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5" name="Google Shape;465;p30"/>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66" name="Google Shape;466;p30"/>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67" name="Google Shape;467;p30"/>
            <p:cNvCxnSpPr>
              <a:stCxn id="468" idx="6"/>
              <a:endCxn id="464"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69" name="Google Shape;469;p30"/>
            <p:cNvCxnSpPr>
              <a:stCxn id="470" idx="6"/>
              <a:endCxn id="464"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471" name="Google Shape;471;p30"/>
            <p:cNvSpPr txBox="1"/>
            <p:nvPr/>
          </p:nvSpPr>
          <p:spPr>
            <a:xfrm>
              <a:off x="2596755" y="2292386"/>
              <a:ext cx="670887" cy="33855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2" name="Google Shape;472;p30"/>
            <p:cNvSpPr txBox="1"/>
            <p:nvPr/>
          </p:nvSpPr>
          <p:spPr>
            <a:xfrm>
              <a:off x="2596755" y="3535117"/>
              <a:ext cx="670887" cy="33855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3" name="Google Shape;473;p30"/>
            <p:cNvSpPr txBox="1"/>
            <p:nvPr/>
          </p:nvSpPr>
          <p:spPr>
            <a:xfrm>
              <a:off x="3524220" y="2255268"/>
              <a:ext cx="670887" cy="33855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74" name="Google Shape;474;p30"/>
            <p:cNvCxnSpPr>
              <a:stCxn id="464"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68" name="Google Shape;468;p30"/>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30"/>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5" name="Google Shape;475;p30"/>
            <p:cNvSpPr txBox="1"/>
            <p:nvPr/>
          </p:nvSpPr>
          <p:spPr>
            <a:xfrm>
              <a:off x="4444974" y="2937608"/>
              <a:ext cx="2627068" cy="369332"/>
            </a:xfrm>
            <a:prstGeom prst="rect">
              <a:avLst/>
            </a:prstGeom>
            <a:blipFill rotWithShape="1">
              <a:blip r:embed="rId8">
                <a:alphaModFix/>
              </a:blip>
              <a:stretch>
                <a:fillRect b="-666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6" name="Google Shape;476;p30"/>
            <p:cNvSpPr txBox="1"/>
            <p:nvPr/>
          </p:nvSpPr>
          <p:spPr>
            <a:xfrm>
              <a:off x="3396509" y="2926605"/>
              <a:ext cx="874643" cy="369332"/>
            </a:xfrm>
            <a:prstGeom prst="rect">
              <a:avLst/>
            </a:prstGeom>
            <a:blipFill rotWithShape="1">
              <a:blip r:embed="rId9">
                <a:alphaModFix/>
              </a:blip>
              <a:stretch>
                <a:fillRect t="-6665" b="-2666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pSp>
      <p:sp>
        <p:nvSpPr>
          <p:cNvPr id="477" name="Google Shape;477;p30"/>
          <p:cNvSpPr txBox="1"/>
          <p:nvPr/>
        </p:nvSpPr>
        <p:spPr>
          <a:xfrm>
            <a:off x="8149502" y="2679951"/>
            <a:ext cx="2381941" cy="665567"/>
          </a:xfrm>
          <a:prstGeom prst="rect">
            <a:avLst/>
          </a:prstGeom>
          <a:blipFill rotWithShape="1">
            <a:blip r:embed="rId10">
              <a:alphaModFix/>
            </a:blip>
            <a:stretch>
              <a:fillRect b="-56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8" name="Google Shape;478;p30"/>
          <p:cNvSpPr txBox="1"/>
          <p:nvPr/>
        </p:nvSpPr>
        <p:spPr>
          <a:xfrm>
            <a:off x="8149502" y="3449436"/>
            <a:ext cx="3479903" cy="679032"/>
          </a:xfrm>
          <a:prstGeom prst="rect">
            <a:avLst/>
          </a:prstGeom>
          <a:blipFill rotWithShape="1">
            <a:blip r:embed="rId11">
              <a:alphaModFix/>
            </a:blip>
            <a:stretch>
              <a:fillRect b="-74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9" name="Google Shape;479;p30"/>
          <p:cNvSpPr txBox="1"/>
          <p:nvPr/>
        </p:nvSpPr>
        <p:spPr>
          <a:xfrm>
            <a:off x="2977327" y="4152835"/>
            <a:ext cx="4167808"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Now we calculate derivative of the sigmoid with respect to its argument, z.</a:t>
            </a:r>
            <a:endParaRPr sz="1400" b="0" i="0" u="none" strike="noStrike" cap="none">
              <a:solidFill>
                <a:srgbClr val="000000"/>
              </a:solidFill>
              <a:latin typeface="Arial"/>
              <a:ea typeface="Arial"/>
              <a:cs typeface="Arial"/>
              <a:sym typeface="Arial"/>
            </a:endParaRPr>
          </a:p>
        </p:txBody>
      </p:sp>
      <p:sp>
        <p:nvSpPr>
          <p:cNvPr id="480" name="Google Shape;480;p30"/>
          <p:cNvSpPr txBox="1"/>
          <p:nvPr/>
        </p:nvSpPr>
        <p:spPr>
          <a:xfrm>
            <a:off x="3304887" y="5073102"/>
            <a:ext cx="4300417" cy="369332"/>
          </a:xfrm>
          <a:prstGeom prst="rect">
            <a:avLst/>
          </a:prstGeom>
          <a:blipFill rotWithShape="1">
            <a:blip r:embed="rId12">
              <a:alphaModFix/>
            </a:blip>
            <a:stretch>
              <a:fillRect b="-1332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1" name="Google Shape;481;p30"/>
          <p:cNvSpPr txBox="1"/>
          <p:nvPr/>
        </p:nvSpPr>
        <p:spPr>
          <a:xfrm>
            <a:off x="3304887" y="5453455"/>
            <a:ext cx="4300417" cy="369332"/>
          </a:xfrm>
          <a:prstGeom prst="rect">
            <a:avLst/>
          </a:prstGeom>
          <a:blipFill rotWithShape="1">
            <a:blip r:embed="rId13">
              <a:alphaModFix/>
            </a:blip>
            <a:stretch>
              <a:fillRect b="-1332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2" name="Google Shape;482;p30"/>
          <p:cNvSpPr txBox="1"/>
          <p:nvPr/>
        </p:nvSpPr>
        <p:spPr>
          <a:xfrm>
            <a:off x="3304887" y="5863259"/>
            <a:ext cx="4300417" cy="380810"/>
          </a:xfrm>
          <a:prstGeom prst="rect">
            <a:avLst/>
          </a:prstGeom>
          <a:blipFill rotWithShape="1">
            <a:blip r:embed="rId14">
              <a:alphaModFix/>
            </a:blip>
            <a:stretch>
              <a:fillRect b="-967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3" name="Google Shape;483;p30"/>
          <p:cNvSpPr txBox="1"/>
          <p:nvPr/>
        </p:nvSpPr>
        <p:spPr>
          <a:xfrm>
            <a:off x="3304887" y="6261911"/>
            <a:ext cx="4300417" cy="380810"/>
          </a:xfrm>
          <a:prstGeom prst="rect">
            <a:avLst/>
          </a:prstGeom>
          <a:blipFill rotWithShape="1">
            <a:blip r:embed="rId15">
              <a:alphaModFix/>
            </a:blip>
            <a:stretch>
              <a:fillRect t="-3123" b="-1874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4" name="Google Shape;484;p30"/>
          <p:cNvSpPr txBox="1"/>
          <p:nvPr/>
        </p:nvSpPr>
        <p:spPr>
          <a:xfrm>
            <a:off x="8149501" y="4946553"/>
            <a:ext cx="3479903" cy="618246"/>
          </a:xfrm>
          <a:prstGeom prst="rect">
            <a:avLst/>
          </a:prstGeom>
          <a:blipFill rotWithShape="1">
            <a:blip r:embed="rId16">
              <a:alphaModFix/>
            </a:blip>
            <a:stretch>
              <a:fillRect b="-3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5" name="Google Shape;485;p30"/>
          <p:cNvSpPr txBox="1"/>
          <p:nvPr/>
        </p:nvSpPr>
        <p:spPr>
          <a:xfrm>
            <a:off x="8149501" y="4192248"/>
            <a:ext cx="3479903" cy="679032"/>
          </a:xfrm>
          <a:prstGeom prst="rect">
            <a:avLst/>
          </a:prstGeom>
          <a:blipFill rotWithShape="1">
            <a:blip r:embed="rId17">
              <a:alphaModFix/>
            </a:blip>
            <a:stretch>
              <a:fillRect b="-74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90"/>
        <p:cNvGrpSpPr/>
        <p:nvPr/>
      </p:nvGrpSpPr>
      <p:grpSpPr>
        <a:xfrm>
          <a:off x="0" y="0"/>
          <a:ext cx="0" cy="0"/>
          <a:chOff x="0" y="0"/>
          <a:chExt cx="0" cy="0"/>
        </a:xfrm>
      </p:grpSpPr>
      <p:sp>
        <p:nvSpPr>
          <p:cNvPr id="491" name="Google Shape;491;p31"/>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Single Node with Sigmoid &amp; Cross-Entropy Loss (i.e., Logistic Regression)</a:t>
            </a:r>
            <a:endParaRPr sz="1400" b="0" i="0" u="none" strike="noStrike" cap="none">
              <a:solidFill>
                <a:srgbClr val="000000"/>
              </a:solidFill>
              <a:latin typeface="Arial"/>
              <a:ea typeface="Arial"/>
              <a:cs typeface="Arial"/>
              <a:sym typeface="Arial"/>
            </a:endParaRPr>
          </a:p>
        </p:txBody>
      </p:sp>
      <p:grpSp>
        <p:nvGrpSpPr>
          <p:cNvPr id="492" name="Google Shape;492;p31"/>
          <p:cNvGrpSpPr/>
          <p:nvPr/>
        </p:nvGrpSpPr>
        <p:grpSpPr>
          <a:xfrm>
            <a:off x="762000" y="2114021"/>
            <a:ext cx="6127103" cy="2464693"/>
            <a:chOff x="1207016" y="1895733"/>
            <a:chExt cx="6127103" cy="2464693"/>
          </a:xfrm>
        </p:grpSpPr>
        <p:sp>
          <p:nvSpPr>
            <p:cNvPr id="493" name="Google Shape;493;p31"/>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4" name="Google Shape;494;p31"/>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95" name="Google Shape;495;p31"/>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96" name="Google Shape;496;p31"/>
            <p:cNvCxnSpPr>
              <a:stCxn id="497" idx="6"/>
              <a:endCxn id="493"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98" name="Google Shape;498;p31"/>
            <p:cNvCxnSpPr>
              <a:stCxn id="499" idx="6"/>
              <a:endCxn id="493"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500" name="Google Shape;500;p31"/>
            <p:cNvSpPr txBox="1"/>
            <p:nvPr/>
          </p:nvSpPr>
          <p:spPr>
            <a:xfrm>
              <a:off x="2596755" y="2292386"/>
              <a:ext cx="670887" cy="276999"/>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1" name="Google Shape;501;p31"/>
            <p:cNvSpPr txBox="1"/>
            <p:nvPr/>
          </p:nvSpPr>
          <p:spPr>
            <a:xfrm>
              <a:off x="2596755" y="3601377"/>
              <a:ext cx="670887" cy="276999"/>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2" name="Google Shape;502;p31"/>
            <p:cNvSpPr txBox="1"/>
            <p:nvPr/>
          </p:nvSpPr>
          <p:spPr>
            <a:xfrm>
              <a:off x="3524220" y="2255268"/>
              <a:ext cx="670887" cy="276999"/>
            </a:xfrm>
            <a:prstGeom prst="rect">
              <a:avLst/>
            </a:prstGeom>
            <a:blipFill rotWithShape="1">
              <a:blip r:embed="rId7">
                <a:alphaModFix/>
              </a:blip>
              <a:stretch>
                <a:fillRect b="-1304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503" name="Google Shape;503;p31"/>
            <p:cNvCxnSpPr>
              <a:stCxn id="493"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97" name="Google Shape;497;p31"/>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9" name="Google Shape;499;p31"/>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4" name="Google Shape;504;p31"/>
            <p:cNvSpPr txBox="1"/>
            <p:nvPr/>
          </p:nvSpPr>
          <p:spPr>
            <a:xfrm>
              <a:off x="4707051" y="2943519"/>
              <a:ext cx="2627068" cy="369332"/>
            </a:xfrm>
            <a:prstGeom prst="rect">
              <a:avLst/>
            </a:prstGeom>
            <a:blipFill rotWithShape="1">
              <a:blip r:embed="rId8">
                <a:alphaModFix/>
              </a:blip>
              <a:stretch>
                <a:fillRect b="-1034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5" name="Google Shape;505;p31"/>
            <p:cNvSpPr txBox="1"/>
            <p:nvPr/>
          </p:nvSpPr>
          <p:spPr>
            <a:xfrm>
              <a:off x="3396509" y="2926605"/>
              <a:ext cx="874643" cy="369332"/>
            </a:xfrm>
            <a:prstGeom prst="rect">
              <a:avLst/>
            </a:prstGeom>
            <a:blipFill rotWithShape="1">
              <a:blip r:embed="rId9">
                <a:alphaModFix/>
              </a:blip>
              <a:stretch>
                <a:fillRect t="-6665" b="-2666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pSp>
      <p:sp>
        <p:nvSpPr>
          <p:cNvPr id="506" name="Google Shape;506;p31"/>
          <p:cNvSpPr txBox="1"/>
          <p:nvPr/>
        </p:nvSpPr>
        <p:spPr>
          <a:xfrm>
            <a:off x="3750091" y="4132293"/>
            <a:ext cx="4167808" cy="2308324"/>
          </a:xfrm>
          <a:prstGeom prst="rect">
            <a:avLst/>
          </a:prstGeom>
          <a:blipFill rotWithShape="1">
            <a:blip r:embed="rId10">
              <a:alphaModFix/>
            </a:blip>
            <a:stretch>
              <a:fillRect t="-1090" b="-327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7" name="Google Shape;507;p31"/>
          <p:cNvSpPr txBox="1"/>
          <p:nvPr/>
        </p:nvSpPr>
        <p:spPr>
          <a:xfrm>
            <a:off x="8340032" y="3142017"/>
            <a:ext cx="3479903" cy="667427"/>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8" name="Google Shape;508;p31"/>
          <p:cNvSpPr txBox="1"/>
          <p:nvPr/>
        </p:nvSpPr>
        <p:spPr>
          <a:xfrm>
            <a:off x="8340032" y="3932750"/>
            <a:ext cx="3479903" cy="667427"/>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9" name="Google Shape;509;p31"/>
          <p:cNvSpPr txBox="1"/>
          <p:nvPr/>
        </p:nvSpPr>
        <p:spPr>
          <a:xfrm>
            <a:off x="8340032" y="4600177"/>
            <a:ext cx="3810619" cy="686278"/>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
        <p:nvSpPr>
          <p:cNvPr id="515" name="Google Shape;515;p32"/>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Keras and Tensorflow</a:t>
            </a:r>
            <a:endParaRPr sz="5400" b="0" i="0" u="none" strike="noStrike" cap="none">
              <a:solidFill>
                <a:schemeClr val="dk1"/>
              </a:solidFill>
              <a:latin typeface="Economica"/>
              <a:ea typeface="Economica"/>
              <a:cs typeface="Economica"/>
              <a:sym typeface="Economica"/>
            </a:endParaRPr>
          </a:p>
        </p:txBody>
      </p:sp>
      <p:sp>
        <p:nvSpPr>
          <p:cNvPr id="516" name="Google Shape;516;p32"/>
          <p:cNvSpPr txBox="1"/>
          <p:nvPr/>
        </p:nvSpPr>
        <p:spPr>
          <a:xfrm>
            <a:off x="890337" y="1940249"/>
            <a:ext cx="10016362" cy="27392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1. Tensorflow</a:t>
            </a:r>
            <a:endParaRPr sz="2000" b="1"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 Python platform for working with tensors, implementing automatic differentiation, providing access to repositories of (well-known) pre-trained models. </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2. Keras</a:t>
            </a:r>
            <a:endParaRPr sz="2000" b="1"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 higher-level API that wraps common usage patterns with Tensorflow functions, pre-defined loss functions, optimization algorithms, etc.</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Keras simplifies data scientists’ interaction with Tensorflow.</a:t>
            </a:r>
            <a:endParaRPr sz="1400" b="0" i="0" u="none" strike="noStrike" cap="none">
              <a:solidFill>
                <a:srgbClr val="000000"/>
              </a:solidFill>
              <a:latin typeface="Arial"/>
              <a:ea typeface="Arial"/>
              <a:cs typeface="Arial"/>
              <a:sym typeface="Arial"/>
            </a:endParaRPr>
          </a:p>
        </p:txBody>
      </p:sp>
      <p:pic>
        <p:nvPicPr>
          <p:cNvPr id="517" name="Google Shape;517;p32" descr="Top 3 Ways to Write Your Tensorflow Code - Analytics Vidhya"/>
          <p:cNvPicPr preferRelativeResize="0"/>
          <p:nvPr/>
        </p:nvPicPr>
        <p:blipFill rotWithShape="1">
          <a:blip r:embed="rId3">
            <a:alphaModFix/>
          </a:blip>
          <a:srcRect/>
          <a:stretch/>
        </p:blipFill>
        <p:spPr>
          <a:xfrm>
            <a:off x="3917321" y="4969267"/>
            <a:ext cx="4357357" cy="15753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
        <p:nvSpPr>
          <p:cNvPr id="523" name="Google Shape;523;p33"/>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Tensorflow GradientTape: AutoDiff</a:t>
            </a:r>
            <a:endParaRPr sz="5400" b="0" i="0" u="none" strike="noStrike" cap="none">
              <a:solidFill>
                <a:schemeClr val="dk1"/>
              </a:solidFill>
              <a:latin typeface="Economica"/>
              <a:ea typeface="Economica"/>
              <a:cs typeface="Economica"/>
              <a:sym typeface="Economica"/>
            </a:endParaRPr>
          </a:p>
        </p:txBody>
      </p:sp>
      <p:sp>
        <p:nvSpPr>
          <p:cNvPr id="524" name="Google Shape;524;p33"/>
          <p:cNvSpPr txBox="1"/>
          <p:nvPr/>
        </p:nvSpPr>
        <p:spPr>
          <a:xfrm>
            <a:off x="890337" y="1940249"/>
            <a:ext cx="10016362" cy="20005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1. Gradient Tape</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 Tensorflow function that automates the calculation of derivatives.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constructs a computation graph in the background and implements codified rules for calculating derivatives of functions.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You could technically use gradient tape to implement a gradient descent algorithm for many optimization problems.</a:t>
            </a:r>
            <a:endParaRPr sz="1400" b="0" i="0" u="none" strike="noStrike" cap="none">
              <a:solidFill>
                <a:srgbClr val="000000"/>
              </a:solidFill>
              <a:latin typeface="Arial"/>
              <a:ea typeface="Arial"/>
              <a:cs typeface="Arial"/>
              <a:sym typeface="Arial"/>
            </a:endParaRPr>
          </a:p>
        </p:txBody>
      </p:sp>
      <p:pic>
        <p:nvPicPr>
          <p:cNvPr id="525" name="Google Shape;525;p33" descr="Audio Cassette Design Decal image 1"/>
          <p:cNvPicPr preferRelativeResize="0"/>
          <p:nvPr/>
        </p:nvPicPr>
        <p:blipFill rotWithShape="1">
          <a:blip r:embed="rId3">
            <a:alphaModFix/>
          </a:blip>
          <a:srcRect t="19710" b="19999"/>
          <a:stretch/>
        </p:blipFill>
        <p:spPr>
          <a:xfrm>
            <a:off x="3971983" y="4033340"/>
            <a:ext cx="3853070" cy="232301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
        <p:nvSpPr>
          <p:cNvPr id="531" name="Google Shape;531;p34"/>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The Layer</a:t>
            </a:r>
            <a:endParaRPr sz="1400" b="0" i="0" u="none" strike="noStrike" cap="none">
              <a:solidFill>
                <a:srgbClr val="000000"/>
              </a:solidFill>
              <a:latin typeface="Arial"/>
              <a:ea typeface="Arial"/>
              <a:cs typeface="Arial"/>
              <a:sym typeface="Arial"/>
            </a:endParaRPr>
          </a:p>
        </p:txBody>
      </p:sp>
      <p:sp>
        <p:nvSpPr>
          <p:cNvPr id="532" name="Google Shape;532;p34"/>
          <p:cNvSpPr txBox="1"/>
          <p:nvPr/>
        </p:nvSpPr>
        <p:spPr>
          <a:xfrm>
            <a:off x="890337" y="1940249"/>
            <a:ext cx="10016362" cy="22775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Layers are the Key Building Block of NNs in Keras</a:t>
            </a:r>
            <a:endParaRPr sz="2000" b="1"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There are a few subclasses of the Layers class: e.g., Dense is the one we have seen so far – layers.Dense(), but we also have convolutional layers, max-pooling layers, recurrent layers, and so on. There are many pre-defined layers in Keras. See: </a:t>
            </a:r>
            <a:r>
              <a:rPr lang="en-US" sz="1800" b="0" i="0" u="sng" strike="noStrike" cap="none">
                <a:solidFill>
                  <a:schemeClr val="dk1"/>
                </a:solid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https://keras.io/api/layers/</a:t>
            </a:r>
            <a:r>
              <a:rPr lang="en-US" sz="1800" b="0" i="0" u="none" strike="noStrike" cap="none">
                <a:solidFill>
                  <a:schemeClr val="dk1"/>
                </a:solidFill>
                <a:latin typeface="Quicksand"/>
                <a:ea typeface="Quicksand"/>
                <a:cs typeface="Quicksand"/>
                <a:sym typeface="Quicksand"/>
              </a:rPr>
              <a:t>.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These are different architectural components that can be mixed and matched in different ways to create different network topologies.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is also possible to construct custom layers.</a:t>
            </a:r>
            <a:endParaRPr sz="1400" b="0" i="0" u="none" strike="noStrike" cap="none">
              <a:solidFill>
                <a:srgbClr val="000000"/>
              </a:solidFill>
              <a:latin typeface="Arial"/>
              <a:ea typeface="Arial"/>
              <a:cs typeface="Arial"/>
              <a:sym typeface="Arial"/>
            </a:endParaRPr>
          </a:p>
        </p:txBody>
      </p:sp>
      <p:pic>
        <p:nvPicPr>
          <p:cNvPr id="533" name="Google Shape;533;p34" descr="Layers of a Convolutional Neural Network | by Meghna Asthana | Analytics  Vidhya | Medium"/>
          <p:cNvPicPr preferRelativeResize="0"/>
          <p:nvPr/>
        </p:nvPicPr>
        <p:blipFill rotWithShape="1">
          <a:blip r:embed="rId4">
            <a:alphaModFix/>
          </a:blip>
          <a:srcRect/>
          <a:stretch/>
        </p:blipFill>
        <p:spPr>
          <a:xfrm>
            <a:off x="3505626" y="4454180"/>
            <a:ext cx="4785784" cy="187269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
        <p:nvSpPr>
          <p:cNvPr id="540" name="Google Shape;540;p35"/>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Sequential vs. Functional API</a:t>
            </a:r>
            <a:endParaRPr sz="1400" b="0" i="0" u="none" strike="noStrike" cap="none">
              <a:solidFill>
                <a:srgbClr val="000000"/>
              </a:solidFill>
              <a:latin typeface="Arial"/>
              <a:ea typeface="Arial"/>
              <a:cs typeface="Arial"/>
              <a:sym typeface="Arial"/>
            </a:endParaRPr>
          </a:p>
        </p:txBody>
      </p:sp>
      <p:sp>
        <p:nvSpPr>
          <p:cNvPr id="541" name="Google Shape;541;p35"/>
          <p:cNvSpPr txBox="1"/>
          <p:nvPr/>
        </p:nvSpPr>
        <p:spPr>
          <a:xfrm>
            <a:off x="890337" y="1940249"/>
            <a:ext cx="10016362" cy="28007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Have Only Used Sequential API So Far</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Sequential is easy to work with but is also very inflexible. Can only really handle basic feed-forward networks. It automatically figures out the shape of each layer’s output tensor and specifies the next layer’s input shape accordingly.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Functional API Let’s You Construct Any Topology You Want</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But – we will look at the difference in how each API is used, syntactically.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grpSp>
        <p:nvGrpSpPr>
          <p:cNvPr id="542" name="Google Shape;542;p35"/>
          <p:cNvGrpSpPr/>
          <p:nvPr/>
        </p:nvGrpSpPr>
        <p:grpSpPr>
          <a:xfrm>
            <a:off x="2223686" y="4759939"/>
            <a:ext cx="7912701" cy="1965743"/>
            <a:chOff x="2223686" y="4759939"/>
            <a:chExt cx="7912701" cy="1965743"/>
          </a:xfrm>
        </p:grpSpPr>
        <p:grpSp>
          <p:nvGrpSpPr>
            <p:cNvPr id="543" name="Google Shape;543;p35"/>
            <p:cNvGrpSpPr/>
            <p:nvPr/>
          </p:nvGrpSpPr>
          <p:grpSpPr>
            <a:xfrm>
              <a:off x="2880987" y="5102819"/>
              <a:ext cx="6676372" cy="1127668"/>
              <a:chOff x="2880987" y="5411244"/>
              <a:chExt cx="6676372" cy="1127668"/>
            </a:xfrm>
          </p:grpSpPr>
          <p:sp>
            <p:nvSpPr>
              <p:cNvPr id="544" name="Google Shape;544;p35"/>
              <p:cNvSpPr/>
              <p:nvPr/>
            </p:nvSpPr>
            <p:spPr>
              <a:xfrm>
                <a:off x="2918564" y="5411244"/>
                <a:ext cx="6538587" cy="1127668"/>
              </a:xfrm>
              <a:prstGeom prst="rtTriangle">
                <a:avLst/>
              </a:prstGeom>
              <a:solidFill>
                <a:schemeClr val="accent1">
                  <a:alpha val="2588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545" name="Google Shape;545;p35"/>
              <p:cNvCxnSpPr/>
              <p:nvPr/>
            </p:nvCxnSpPr>
            <p:spPr>
              <a:xfrm>
                <a:off x="2880987" y="6538912"/>
                <a:ext cx="6676372" cy="0"/>
              </a:xfrm>
              <a:prstGeom prst="straightConnector1">
                <a:avLst/>
              </a:prstGeom>
              <a:noFill/>
              <a:ln w="57150" cap="flat" cmpd="sng">
                <a:solidFill>
                  <a:schemeClr val="dk1"/>
                </a:solidFill>
                <a:prstDash val="solid"/>
                <a:miter lim="800000"/>
                <a:headEnd type="triangle" w="med" len="med"/>
                <a:tailEnd type="triangle" w="med" len="med"/>
              </a:ln>
            </p:spPr>
          </p:cxnSp>
          <p:sp>
            <p:nvSpPr>
              <p:cNvPr id="546" name="Google Shape;546;p35"/>
              <p:cNvSpPr/>
              <p:nvPr/>
            </p:nvSpPr>
            <p:spPr>
              <a:xfrm flipH="1">
                <a:off x="2926559" y="5411244"/>
                <a:ext cx="6530591" cy="1127668"/>
              </a:xfrm>
              <a:prstGeom prst="rtTriangle">
                <a:avLst/>
              </a:prstGeom>
              <a:solidFill>
                <a:schemeClr val="accent6">
                  <a:alpha val="2588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47" name="Google Shape;547;p35"/>
            <p:cNvSpPr txBox="1"/>
            <p:nvPr/>
          </p:nvSpPr>
          <p:spPr>
            <a:xfrm>
              <a:off x="8730641" y="6356350"/>
              <a:ext cx="140574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Economica"/>
                  <a:ea typeface="Economica"/>
                  <a:cs typeface="Economica"/>
                  <a:sym typeface="Economica"/>
                </a:rPr>
                <a:t>Functional API</a:t>
              </a:r>
              <a:endParaRPr sz="1400" b="0" i="0" u="none" strike="noStrike" cap="none">
                <a:solidFill>
                  <a:srgbClr val="000000"/>
                </a:solidFill>
                <a:latin typeface="Arial"/>
                <a:ea typeface="Arial"/>
                <a:cs typeface="Arial"/>
                <a:sym typeface="Arial"/>
              </a:endParaRPr>
            </a:p>
          </p:txBody>
        </p:sp>
        <p:sp>
          <p:nvSpPr>
            <p:cNvPr id="548" name="Google Shape;548;p35"/>
            <p:cNvSpPr txBox="1"/>
            <p:nvPr/>
          </p:nvSpPr>
          <p:spPr>
            <a:xfrm>
              <a:off x="2223686" y="6345880"/>
              <a:ext cx="140574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Economica"/>
                  <a:ea typeface="Economica"/>
                  <a:cs typeface="Economica"/>
                  <a:sym typeface="Economica"/>
                </a:rPr>
                <a:t>Sequential API</a:t>
              </a:r>
              <a:endParaRPr sz="1400" b="0" i="0" u="none" strike="noStrike" cap="none">
                <a:solidFill>
                  <a:srgbClr val="000000"/>
                </a:solidFill>
                <a:latin typeface="Arial"/>
                <a:ea typeface="Arial"/>
                <a:cs typeface="Arial"/>
                <a:sym typeface="Arial"/>
              </a:endParaRPr>
            </a:p>
          </p:txBody>
        </p:sp>
        <p:sp>
          <p:nvSpPr>
            <p:cNvPr id="549" name="Google Shape;549;p35"/>
            <p:cNvSpPr txBox="1"/>
            <p:nvPr/>
          </p:nvSpPr>
          <p:spPr>
            <a:xfrm rot="-547292">
              <a:off x="7832420" y="4960113"/>
              <a:ext cx="179644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Economica"/>
                  <a:ea typeface="Economica"/>
                  <a:cs typeface="Economica"/>
                  <a:sym typeface="Economica"/>
                </a:rPr>
                <a:t>Architectural Flexibility</a:t>
              </a:r>
              <a:endParaRPr sz="1400" b="0" i="0" u="none" strike="noStrike" cap="none">
                <a:solidFill>
                  <a:srgbClr val="000000"/>
                </a:solidFill>
                <a:latin typeface="Arial"/>
                <a:ea typeface="Arial"/>
                <a:cs typeface="Arial"/>
                <a:sym typeface="Arial"/>
              </a:endParaRPr>
            </a:p>
          </p:txBody>
        </p:sp>
        <p:sp>
          <p:nvSpPr>
            <p:cNvPr id="550" name="Google Shape;550;p35"/>
            <p:cNvSpPr txBox="1"/>
            <p:nvPr/>
          </p:nvSpPr>
          <p:spPr>
            <a:xfrm rot="579577">
              <a:off x="2563045" y="4908692"/>
              <a:ext cx="179644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Economica"/>
                  <a:ea typeface="Economica"/>
                  <a:cs typeface="Economica"/>
                  <a:sym typeface="Economica"/>
                </a:rPr>
                <a:t>Syntactic Simplicity</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sp>
        <p:nvSpPr>
          <p:cNvPr id="563" name="Google Shape;563;p37"/>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Optimizers</a:t>
            </a:r>
            <a:endParaRPr sz="1400" b="0" i="0" u="none" strike="noStrike" cap="none">
              <a:solidFill>
                <a:srgbClr val="000000"/>
              </a:solidFill>
              <a:latin typeface="Arial"/>
              <a:ea typeface="Arial"/>
              <a:cs typeface="Arial"/>
              <a:sym typeface="Arial"/>
            </a:endParaRPr>
          </a:p>
        </p:txBody>
      </p:sp>
      <p:sp>
        <p:nvSpPr>
          <p:cNvPr id="564" name="Google Shape;564;p37"/>
          <p:cNvSpPr txBox="1"/>
          <p:nvPr/>
        </p:nvSpPr>
        <p:spPr>
          <a:xfrm>
            <a:off x="890337" y="1940249"/>
            <a:ext cx="10016362"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Keras Supports 8 Optimizers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 Stochastic Gradient Descent</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Momentum</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Ftrl (2010) = Follow the Regularized Leader</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Adagrad and Adadelta (2012) = Adaptive Gradient Descent</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RMSprop (~2012) = Root Mean Squared propagation</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Adam (2015) = Adadelta / RMSProp with Momentum.</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Adamax, Nadam are extensions to Adam. </a:t>
            </a:r>
            <a:endParaRPr sz="1400" b="0" i="0" u="none" strike="noStrike" cap="none">
              <a:solidFill>
                <a:srgbClr val="000000"/>
              </a:solidFill>
              <a:latin typeface="Arial"/>
              <a:ea typeface="Arial"/>
              <a:cs typeface="Arial"/>
              <a:sym typeface="Arial"/>
            </a:endParaRPr>
          </a:p>
        </p:txBody>
      </p:sp>
      <p:pic>
        <p:nvPicPr>
          <p:cNvPr id="565" name="Google Shape;565;p37" descr="An Introduction To Surrogate Optimization: Intuition, illustration, case  study, and the code | by Shuai Guo | Towards Data Science"/>
          <p:cNvPicPr preferRelativeResize="0"/>
          <p:nvPr/>
        </p:nvPicPr>
        <p:blipFill rotWithShape="1">
          <a:blip r:embed="rId3">
            <a:alphaModFix/>
          </a:blip>
          <a:srcRect/>
          <a:stretch/>
        </p:blipFill>
        <p:spPr>
          <a:xfrm>
            <a:off x="7327726" y="2990673"/>
            <a:ext cx="4328525" cy="300824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8"/>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SGD: Gradient Descent</a:t>
            </a:r>
            <a:endParaRPr sz="1400" b="0" i="0" u="none" strike="noStrike" cap="none">
              <a:solidFill>
                <a:srgbClr val="000000"/>
              </a:solidFill>
              <a:latin typeface="Arial"/>
              <a:ea typeface="Arial"/>
              <a:cs typeface="Arial"/>
              <a:sym typeface="Arial"/>
            </a:endParaRPr>
          </a:p>
        </p:txBody>
      </p:sp>
      <p:sp>
        <p:nvSpPr>
          <p:cNvPr id="571" name="Google Shape;571;p38"/>
          <p:cNvSpPr txBox="1"/>
          <p:nvPr/>
        </p:nvSpPr>
        <p:spPr>
          <a:xfrm>
            <a:off x="890337" y="1940249"/>
            <a:ext cx="10016362" cy="45550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Types of GD</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Batch GD = Use all the available training data in each pass. </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Works well if the loss surface is smooth and lacks any saddle points / valleys.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Stochastic GD = Mini-batch with batch size = 1. </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If troughs / saddles exist, we move past them as our exploration of gradients for the model will vary withe a given observation that we are considering in an iteration. </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Computationally quite burdensome but performs well on non-linear problems (eventually).</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Mini-batch GD = What we have been doing so far (randomly split the data in each epoch, into folds, and then cycle over the folds for training).</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is a happy-medium between batch and stochastic GD.</a:t>
            </a:r>
            <a:endParaRPr sz="1400" b="0" i="0" u="none" strike="noStrike" cap="none">
              <a:solidFill>
                <a:srgbClr val="000000"/>
              </a:solidFill>
              <a:latin typeface="Arial"/>
              <a:ea typeface="Arial"/>
              <a:cs typeface="Arial"/>
              <a:sym typeface="Arial"/>
            </a:endParaRPr>
          </a:p>
          <a:p>
            <a:pPr marL="1085850" marR="0" lvl="2"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Quicksand"/>
                <a:ea typeface="Quicksand"/>
                <a:cs typeface="Quicksand"/>
                <a:sym typeface="Quicksand"/>
              </a:rPr>
              <a:t>Role of Batch Size</a:t>
            </a:r>
            <a:endParaRPr sz="1100" b="1" i="0" u="none" strike="noStrike" cap="none">
              <a:solidFill>
                <a:schemeClr val="dk1"/>
              </a:solidFill>
              <a:latin typeface="Quicksand"/>
              <a:ea typeface="Quicksand"/>
              <a:cs typeface="Quicksand"/>
              <a:sym typeface="Quicksand"/>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Empirically has been observed that smaller batches yield less overfitting (because of implicit noise in the training process – variance of the gradients obtained will go up).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
        <p:nvSpPr>
          <p:cNvPr id="577" name="Google Shape;577;p39"/>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Batch (All) vs. Stochastic (1)</a:t>
            </a:r>
            <a:endParaRPr sz="1400" b="0" i="0" u="none" strike="noStrike" cap="none">
              <a:solidFill>
                <a:srgbClr val="000000"/>
              </a:solidFill>
              <a:latin typeface="Arial"/>
              <a:ea typeface="Arial"/>
              <a:cs typeface="Arial"/>
              <a:sym typeface="Arial"/>
            </a:endParaRPr>
          </a:p>
        </p:txBody>
      </p:sp>
      <p:sp>
        <p:nvSpPr>
          <p:cNvPr id="578" name="Google Shape;578;p39"/>
          <p:cNvSpPr txBox="1"/>
          <p:nvPr/>
        </p:nvSpPr>
        <p:spPr>
          <a:xfrm>
            <a:off x="802655" y="1843950"/>
            <a:ext cx="1001636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Same Convergence </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If you have a convex surface, either approach will converge to the global optimum (no guarantee your problem is convex of course). Always converges at least to a local minimum.</a:t>
            </a:r>
            <a:endParaRPr sz="1400" b="0" i="0" u="none" strike="noStrike" cap="none">
              <a:solidFill>
                <a:srgbClr val="000000"/>
              </a:solidFill>
              <a:latin typeface="Arial"/>
              <a:ea typeface="Arial"/>
              <a:cs typeface="Arial"/>
              <a:sym typeface="Arial"/>
            </a:endParaRPr>
          </a:p>
          <a:p>
            <a:pPr marL="1085850" marR="0" lvl="2"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Quicksand"/>
                <a:ea typeface="Quicksand"/>
                <a:cs typeface="Quicksand"/>
                <a:sym typeface="Quicksand"/>
              </a:rPr>
              <a:t>Tradeoffs</a:t>
            </a:r>
            <a:endParaRPr sz="1100" b="1" i="0" u="none" strike="noStrike" cap="none">
              <a:solidFill>
                <a:schemeClr val="dk1"/>
              </a:solidFill>
              <a:latin typeface="Quicksand"/>
              <a:ea typeface="Quicksand"/>
              <a:cs typeface="Quicksand"/>
              <a:sym typeface="Quicksand"/>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Batch, each step is slower, more computationally burdensome, but convergence with fewer iterations; Need to be able to hold the entire dataset in memory.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makes noisier updates, and requires more iterations to converge, but a single iteration is quick. Only need one observation in memory at a time.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79" name="Google Shape;579;p39"/>
          <p:cNvPicPr preferRelativeResize="0"/>
          <p:nvPr/>
        </p:nvPicPr>
        <p:blipFill rotWithShape="1">
          <a:blip r:embed="rId3">
            <a:alphaModFix/>
          </a:blip>
          <a:srcRect/>
          <a:stretch/>
        </p:blipFill>
        <p:spPr>
          <a:xfrm>
            <a:off x="4724398" y="4542061"/>
            <a:ext cx="2743201" cy="2179414"/>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61ABE6-C3CF-E558-D08A-E87287CCF9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7" name="Google Shape;102;p2">
            <a:extLst>
              <a:ext uri="{FF2B5EF4-FFF2-40B4-BE49-F238E27FC236}">
                <a16:creationId xmlns:a16="http://schemas.microsoft.com/office/drawing/2014/main" id="{6881DB81-83B4-374B-9B21-527E3BBB3AE1}"/>
              </a:ext>
            </a:extLst>
          </p:cNvPr>
          <p:cNvSpPr txBox="1"/>
          <p:nvPr/>
        </p:nvSpPr>
        <p:spPr>
          <a:xfrm>
            <a:off x="838200" y="537818"/>
            <a:ext cx="6460957" cy="92333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5400"/>
              <a:buFont typeface="Arial"/>
              <a:buNone/>
            </a:pPr>
            <a:r>
              <a:rPr lang="en-US" sz="5400" b="0" i="0" u="none" strike="noStrike" cap="none" dirty="0">
                <a:solidFill>
                  <a:schemeClr val="dk1"/>
                </a:solidFill>
                <a:latin typeface="Economica"/>
                <a:ea typeface="Economica"/>
                <a:cs typeface="Economica"/>
                <a:sym typeface="Economica"/>
              </a:rPr>
              <a:t>An Aside: GPU vs. ASIC</a:t>
            </a:r>
            <a:endParaRPr sz="1400" b="0" i="0" u="none" strike="noStrike" cap="none" dirty="0">
              <a:solidFill>
                <a:srgbClr val="000000"/>
              </a:solidFill>
              <a:latin typeface="Arial"/>
              <a:ea typeface="Arial"/>
              <a:cs typeface="Arial"/>
              <a:sym typeface="Arial"/>
            </a:endParaRPr>
          </a:p>
        </p:txBody>
      </p:sp>
      <p:pic>
        <p:nvPicPr>
          <p:cNvPr id="1026" name="Picture 2" descr="AI Computing Chip Analysis for Software-Defined Vehicles [BLOG] | News |  ECOTRONS - Part 1000">
            <a:extLst>
              <a:ext uri="{FF2B5EF4-FFF2-40B4-BE49-F238E27FC236}">
                <a16:creationId xmlns:a16="http://schemas.microsoft.com/office/drawing/2014/main" id="{707E6369-BFDA-67E6-79CC-212069994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713" y="2042005"/>
            <a:ext cx="7994573" cy="39847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316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sp>
        <p:nvSpPr>
          <p:cNvPr id="585" name="Google Shape;585;p40"/>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Momentum</a:t>
            </a:r>
            <a:endParaRPr sz="1400" b="0" i="0" u="none" strike="noStrike" cap="none">
              <a:solidFill>
                <a:srgbClr val="000000"/>
              </a:solidFill>
              <a:latin typeface="Arial"/>
              <a:ea typeface="Arial"/>
              <a:cs typeface="Arial"/>
              <a:sym typeface="Arial"/>
            </a:endParaRPr>
          </a:p>
        </p:txBody>
      </p:sp>
      <p:sp>
        <p:nvSpPr>
          <p:cNvPr id="586" name="Google Shape;586;p40"/>
          <p:cNvSpPr txBox="1"/>
          <p:nvPr/>
        </p:nvSpPr>
        <p:spPr>
          <a:xfrm>
            <a:off x="802655" y="1843950"/>
            <a:ext cx="10016362" cy="17851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Getting Past Local Minima</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gets stuck in local minima; the idea of momentum is to make updates be a function of current gradient*learning rate, as well as some fraction (decay) of the update you made last iteration.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reduces updates to parameters where the gradients are flipping sign and amplifies updates to gradients that are going in a consistent direction (steeply descending).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87" name="Google Shape;587;p40"/>
          <p:cNvPicPr preferRelativeResize="0"/>
          <p:nvPr/>
        </p:nvPicPr>
        <p:blipFill rotWithShape="1">
          <a:blip r:embed="rId3">
            <a:alphaModFix/>
          </a:blip>
          <a:srcRect/>
          <a:stretch/>
        </p:blipFill>
        <p:spPr>
          <a:xfrm>
            <a:off x="2241549" y="3629054"/>
            <a:ext cx="7708900" cy="3086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41</a:t>
            </a:fld>
            <a:endParaRPr/>
          </a:p>
        </p:txBody>
      </p:sp>
      <p:sp>
        <p:nvSpPr>
          <p:cNvPr id="593" name="Google Shape;593;p41"/>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FTRL</a:t>
            </a:r>
            <a:endParaRPr sz="1400" b="0" i="0" u="none" strike="noStrike" cap="none">
              <a:solidFill>
                <a:srgbClr val="000000"/>
              </a:solidFill>
              <a:latin typeface="Arial"/>
              <a:ea typeface="Arial"/>
              <a:cs typeface="Arial"/>
              <a:sym typeface="Arial"/>
            </a:endParaRPr>
          </a:p>
        </p:txBody>
      </p:sp>
      <p:sp>
        <p:nvSpPr>
          <p:cNvPr id="594" name="Google Shape;594;p41"/>
          <p:cNvSpPr txBox="1"/>
          <p:nvPr/>
        </p:nvSpPr>
        <p:spPr>
          <a:xfrm>
            <a:off x="802655" y="1843950"/>
            <a:ext cx="10016362"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Google Developed in 2010…</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is an optimization technique that is used in “online” learning; it’s typically used in situations where your model training is happening continuously as new data arrives, and where drift might therefore happen.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works well in situations where you have a ton of sparse features.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Was originally used for predicting conversion in online advertising systems.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95" name="Google Shape;595;p41" descr="Follow The Leader Ducks&amp;quot; Greeting Card by videogamegenius | Redbubble"/>
          <p:cNvPicPr preferRelativeResize="0"/>
          <p:nvPr/>
        </p:nvPicPr>
        <p:blipFill rotWithShape="1">
          <a:blip r:embed="rId3">
            <a:alphaModFix/>
          </a:blip>
          <a:srcRect t="20639" b="21277"/>
          <a:stretch/>
        </p:blipFill>
        <p:spPr>
          <a:xfrm>
            <a:off x="4348748" y="3650106"/>
            <a:ext cx="3494501" cy="270624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42</a:t>
            </a:fld>
            <a:endParaRPr/>
          </a:p>
        </p:txBody>
      </p:sp>
      <p:sp>
        <p:nvSpPr>
          <p:cNvPr id="601" name="Google Shape;601;p42"/>
          <p:cNvSpPr txBox="1"/>
          <p:nvPr/>
        </p:nvSpPr>
        <p:spPr>
          <a:xfrm>
            <a:off x="2436930" y="532426"/>
            <a:ext cx="731813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Adagrad &amp; Adadelta (RMS Prop)</a:t>
            </a:r>
            <a:endParaRPr sz="1400" b="0" i="0" u="none" strike="noStrike" cap="none">
              <a:solidFill>
                <a:srgbClr val="000000"/>
              </a:solidFill>
              <a:latin typeface="Arial"/>
              <a:ea typeface="Arial"/>
              <a:cs typeface="Arial"/>
              <a:sym typeface="Arial"/>
            </a:endParaRPr>
          </a:p>
        </p:txBody>
      </p:sp>
      <p:sp>
        <p:nvSpPr>
          <p:cNvPr id="602" name="Google Shape;602;p42"/>
          <p:cNvSpPr txBox="1"/>
          <p:nvPr/>
        </p:nvSpPr>
        <p:spPr>
          <a:xfrm>
            <a:off x="802655" y="1843950"/>
            <a:ext cx="10016362" cy="3477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Adaptive Gradient Descent (Variable Learning Rate)</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We implicitly apply a high learning rate for features we have been updating very little so far (speed up movement through saddle points, for example).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We implicitly apply a low learning rate for features we have been updating a lot so far.</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Technically learning rate is removed from the process, every update is a function of past updates.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Adadelta</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Same idea but we use a sliding window of previous updates to determine magnitude of current updates (rather than all prior updates).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RMSProp is conceptually very similar but was independently developed (around the same time).</a:t>
            </a:r>
            <a:endParaRPr sz="1400" b="0" i="0" u="none" strike="noStrike" cap="none">
              <a:solidFill>
                <a:srgbClr val="000000"/>
              </a:solidFill>
              <a:latin typeface="Arial"/>
              <a:ea typeface="Arial"/>
              <a:cs typeface="Arial"/>
              <a:sym typeface="Arial"/>
            </a:endParaRPr>
          </a:p>
          <a:p>
            <a:pPr marL="171450" marR="0" lvl="0"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43</a:t>
            </a:fld>
            <a:endParaRPr/>
          </a:p>
        </p:txBody>
      </p:sp>
      <p:sp>
        <p:nvSpPr>
          <p:cNvPr id="609" name="Google Shape;609;p43"/>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Recap</a:t>
            </a:r>
            <a:endParaRPr sz="1400" b="0" i="0" u="none" strike="noStrike" cap="none">
              <a:solidFill>
                <a:srgbClr val="000000"/>
              </a:solidFill>
              <a:latin typeface="Arial"/>
              <a:ea typeface="Arial"/>
              <a:cs typeface="Arial"/>
              <a:sym typeface="Arial"/>
            </a:endParaRPr>
          </a:p>
        </p:txBody>
      </p:sp>
      <p:sp>
        <p:nvSpPr>
          <p:cNvPr id="610" name="Google Shape;610;p43"/>
          <p:cNvSpPr txBox="1"/>
          <p:nvPr/>
        </p:nvSpPr>
        <p:spPr>
          <a:xfrm>
            <a:off x="1087814" y="1348800"/>
            <a:ext cx="10016362" cy="550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Building Blocks of NNs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Tensors and Tensor Operations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Activation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Loss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Backpropagation: Derivatives, Gradients &amp; the Chain Rule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Procedure of Minibatch Stochastic Gradient Descent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Grab a batch of observations (samples)</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Predict their labels using current weights / bias terms.</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Calculate loss value. </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Calculate gradient of loss w.r.t. all weight / bias terms. </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Update each weight by subtracting its gradient*learning rate</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Cycle over the whole training dataset (each cycle is an epoch) repeatedly, until loss is small.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Tensors</a:t>
            </a:r>
            <a:endParaRPr sz="1400" b="0" i="0" u="none" strike="noStrike" cap="none">
              <a:solidFill>
                <a:srgbClr val="000000"/>
              </a:solidFill>
              <a:latin typeface="Arial"/>
              <a:ea typeface="Arial"/>
              <a:cs typeface="Arial"/>
              <a:sym typeface="Arial"/>
            </a:endParaRPr>
          </a:p>
        </p:txBody>
      </p:sp>
      <p:pic>
        <p:nvPicPr>
          <p:cNvPr id="116" name="Google Shape;116;p4" descr="The Shape of Tensor. Tensors are the primary data structures… | by Schartz  Rehan | Medium"/>
          <p:cNvPicPr preferRelativeResize="0"/>
          <p:nvPr/>
        </p:nvPicPr>
        <p:blipFill rotWithShape="1">
          <a:blip r:embed="rId3">
            <a:alphaModFix/>
          </a:blip>
          <a:srcRect/>
          <a:stretch/>
        </p:blipFill>
        <p:spPr>
          <a:xfrm>
            <a:off x="2624674" y="1755837"/>
            <a:ext cx="6942651" cy="3698770"/>
          </a:xfrm>
          <a:prstGeom prst="rect">
            <a:avLst/>
          </a:prstGeom>
          <a:noFill/>
          <a:ln>
            <a:noFill/>
          </a:ln>
        </p:spPr>
      </p:pic>
      <p:sp>
        <p:nvSpPr>
          <p:cNvPr id="117" name="Google Shape;117;p4"/>
          <p:cNvSpPr txBox="1"/>
          <p:nvPr/>
        </p:nvSpPr>
        <p:spPr>
          <a:xfrm>
            <a:off x="2983264" y="5832696"/>
            <a:ext cx="622547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Economica"/>
                <a:ea typeface="Economica"/>
                <a:cs typeface="Economica"/>
                <a:sym typeface="Economica"/>
              </a:rPr>
              <a:t>Question: </a:t>
            </a:r>
            <a:r>
              <a:rPr lang="en-US" sz="2000" b="0" i="0" u="none" strike="noStrike" cap="none">
                <a:solidFill>
                  <a:schemeClr val="dk1"/>
                </a:solidFill>
                <a:latin typeface="Calibri"/>
                <a:ea typeface="Calibri"/>
                <a:cs typeface="Calibri"/>
                <a:sym typeface="Calibri"/>
              </a:rPr>
              <a:t>What sort of data (give an example) would be stored in a rank-3 tensor? How about a rank-4 tensor?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4" name="Google Shape;124;p5"/>
          <p:cNvSpPr txBox="1"/>
          <p:nvPr/>
        </p:nvSpPr>
        <p:spPr>
          <a:xfrm>
            <a:off x="2865519" y="393366"/>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Forward Pass</a:t>
            </a:r>
            <a:endParaRPr sz="1400" b="0" i="0" u="none" strike="noStrike" cap="none">
              <a:solidFill>
                <a:srgbClr val="000000"/>
              </a:solidFill>
              <a:latin typeface="Arial"/>
              <a:ea typeface="Arial"/>
              <a:cs typeface="Arial"/>
              <a:sym typeface="Arial"/>
            </a:endParaRPr>
          </a:p>
        </p:txBody>
      </p:sp>
      <p:pic>
        <p:nvPicPr>
          <p:cNvPr id="125" name="Google Shape;125;p5"/>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126" name="Google Shape;126;p5"/>
          <p:cNvSpPr/>
          <p:nvPr/>
        </p:nvSpPr>
        <p:spPr>
          <a:xfrm>
            <a:off x="3419061" y="1616764"/>
            <a:ext cx="3975652" cy="230587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Shape 131"/>
        <p:cNvGrpSpPr/>
        <p:nvPr/>
      </p:nvGrpSpPr>
      <p:grpSpPr>
        <a:xfrm>
          <a:off x="0" y="0"/>
          <a:ext cx="0" cy="0"/>
          <a:chOff x="0" y="0"/>
          <a:chExt cx="0" cy="0"/>
        </a:xfrm>
      </p:grpSpPr>
      <p:sp>
        <p:nvSpPr>
          <p:cNvPr id="132" name="Google Shape;1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33" name="Google Shape;133;p6"/>
          <p:cNvSpPr txBox="1"/>
          <p:nvPr/>
        </p:nvSpPr>
        <p:spPr>
          <a:xfrm>
            <a:off x="2649625" y="758297"/>
            <a:ext cx="733257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Neuron / Network Components</a:t>
            </a:r>
            <a:endParaRPr sz="1400" b="0" i="0" u="none" strike="noStrike" cap="none">
              <a:solidFill>
                <a:srgbClr val="000000"/>
              </a:solidFill>
              <a:latin typeface="Arial"/>
              <a:ea typeface="Arial"/>
              <a:cs typeface="Arial"/>
              <a:sym typeface="Arial"/>
            </a:endParaRPr>
          </a:p>
        </p:txBody>
      </p:sp>
      <p:pic>
        <p:nvPicPr>
          <p:cNvPr id="134" name="Google Shape;134;p6" descr="The Essential Guide to Neural Network Architectures"/>
          <p:cNvPicPr preferRelativeResize="0"/>
          <p:nvPr/>
        </p:nvPicPr>
        <p:blipFill rotWithShape="1">
          <a:blip r:embed="rId3">
            <a:alphaModFix/>
          </a:blip>
          <a:srcRect t="8483" b="16052"/>
          <a:stretch/>
        </p:blipFill>
        <p:spPr>
          <a:xfrm>
            <a:off x="2095418" y="1899488"/>
            <a:ext cx="8001164" cy="4090308"/>
          </a:xfrm>
          <a:prstGeom prst="rect">
            <a:avLst/>
          </a:prstGeom>
          <a:noFill/>
          <a:ln>
            <a:noFill/>
          </a:ln>
        </p:spPr>
      </p:pic>
      <p:sp>
        <p:nvSpPr>
          <p:cNvPr id="135" name="Google Shape;135;p6"/>
          <p:cNvSpPr txBox="1"/>
          <p:nvPr/>
        </p:nvSpPr>
        <p:spPr>
          <a:xfrm>
            <a:off x="5696647" y="5330262"/>
            <a:ext cx="622547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Economica"/>
                <a:ea typeface="Economica"/>
                <a:cs typeface="Economica"/>
                <a:sym typeface="Economica"/>
              </a:rPr>
              <a:t>Question: </a:t>
            </a:r>
            <a:r>
              <a:rPr lang="en-US" sz="2000" b="0" i="0" u="none" strike="noStrike" cap="none">
                <a:solidFill>
                  <a:schemeClr val="dk1"/>
                </a:solidFill>
                <a:latin typeface="Calibri"/>
                <a:ea typeface="Calibri"/>
                <a:cs typeface="Calibri"/>
                <a:sym typeface="Calibri"/>
              </a:rPr>
              <a:t>Which of these values are constants? </a:t>
            </a:r>
            <a:br>
              <a:rPr lang="en-US" sz="2000" b="0" i="0" u="none" strike="noStrike" cap="none">
                <a:solidFill>
                  <a:schemeClr val="dk1"/>
                </a:solidFill>
                <a:latin typeface="Calibri"/>
                <a:ea typeface="Calibri"/>
                <a:cs typeface="Calibri"/>
                <a:sym typeface="Calibri"/>
              </a:rPr>
            </a:br>
            <a:r>
              <a:rPr lang="en-US" sz="2000" b="0" i="0" u="none" strike="noStrike" cap="none">
                <a:solidFill>
                  <a:schemeClr val="dk1"/>
                </a:solidFill>
                <a:latin typeface="Calibri"/>
                <a:ea typeface="Calibri"/>
                <a:cs typeface="Calibri"/>
                <a:sym typeface="Calibri"/>
              </a:rPr>
              <a:t>Which are trainable parameters?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Shape 140"/>
        <p:cNvGrpSpPr/>
        <p:nvPr/>
      </p:nvGrpSpPr>
      <p:grpSpPr>
        <a:xfrm>
          <a:off x="0" y="0"/>
          <a:ext cx="0" cy="0"/>
          <a:chOff x="0" y="0"/>
          <a:chExt cx="0" cy="0"/>
        </a:xfrm>
      </p:grpSpPr>
      <p:sp>
        <p:nvSpPr>
          <p:cNvPr id="141" name="Google Shape;1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42" name="Google Shape;142;p7"/>
          <p:cNvSpPr txBox="1"/>
          <p:nvPr/>
        </p:nvSpPr>
        <p:spPr>
          <a:xfrm>
            <a:off x="2649625" y="758297"/>
            <a:ext cx="733257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Neuron / Network Components</a:t>
            </a:r>
            <a:endParaRPr sz="1400" b="0" i="0" u="none" strike="noStrike" cap="none">
              <a:solidFill>
                <a:srgbClr val="000000"/>
              </a:solidFill>
              <a:latin typeface="Arial"/>
              <a:ea typeface="Arial"/>
              <a:cs typeface="Arial"/>
              <a:sym typeface="Arial"/>
            </a:endParaRPr>
          </a:p>
        </p:txBody>
      </p:sp>
      <p:pic>
        <p:nvPicPr>
          <p:cNvPr id="143" name="Google Shape;143;p7" descr="The Essential Guide to Neural Network Architectures"/>
          <p:cNvPicPr preferRelativeResize="0"/>
          <p:nvPr/>
        </p:nvPicPr>
        <p:blipFill rotWithShape="1">
          <a:blip r:embed="rId3">
            <a:alphaModFix/>
          </a:blip>
          <a:srcRect t="8483" b="16052"/>
          <a:stretch/>
        </p:blipFill>
        <p:spPr>
          <a:xfrm>
            <a:off x="2095418" y="1899488"/>
            <a:ext cx="8001164" cy="4090308"/>
          </a:xfrm>
          <a:prstGeom prst="rect">
            <a:avLst/>
          </a:prstGeom>
          <a:noFill/>
          <a:ln>
            <a:noFill/>
          </a:ln>
        </p:spPr>
      </p:pic>
      <p:sp>
        <p:nvSpPr>
          <p:cNvPr id="144" name="Google Shape;144;p7"/>
          <p:cNvSpPr txBox="1"/>
          <p:nvPr/>
        </p:nvSpPr>
        <p:spPr>
          <a:xfrm>
            <a:off x="5696647" y="5330262"/>
            <a:ext cx="622547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Economica"/>
                <a:ea typeface="Economica"/>
                <a:cs typeface="Economica"/>
                <a:sym typeface="Economica"/>
              </a:rPr>
              <a:t>Question: </a:t>
            </a:r>
            <a:r>
              <a:rPr lang="en-US" sz="2000" b="0" i="1" u="none" strike="noStrike" cap="none">
                <a:solidFill>
                  <a:schemeClr val="dk1"/>
                </a:solidFill>
                <a:latin typeface="Calibri"/>
                <a:ea typeface="Calibri"/>
                <a:cs typeface="Calibri"/>
                <a:sym typeface="Calibri"/>
              </a:rPr>
              <a:t>What rank tensor are x, w and b here?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1" u="none" strike="noStrike" cap="none">
                <a:solidFill>
                  <a:schemeClr val="dk1"/>
                </a:solidFill>
                <a:latin typeface="Calibri"/>
                <a:ea typeface="Calibri"/>
                <a:cs typeface="Calibri"/>
                <a:sym typeface="Calibri"/>
              </a:rPr>
              <a:t>What will the shape of y be?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1" u="none" strike="noStrike" cap="none">
                <a:solidFill>
                  <a:schemeClr val="dk1"/>
                </a:solidFill>
                <a:latin typeface="Calibri"/>
                <a:ea typeface="Calibri"/>
                <a:cs typeface="Calibri"/>
                <a:sym typeface="Calibri"/>
              </a:rPr>
              <a:t>What is the order of operations in a forward pass?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p:nvPr/>
        </p:nvSpPr>
        <p:spPr>
          <a:xfrm>
            <a:off x="1742653" y="633011"/>
            <a:ext cx="870669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Multiplication</a:t>
            </a:r>
            <a:endParaRPr sz="1400" b="0" i="0" u="none" strike="noStrike" cap="none">
              <a:solidFill>
                <a:srgbClr val="000000"/>
              </a:solidFill>
              <a:latin typeface="Arial"/>
              <a:ea typeface="Arial"/>
              <a:cs typeface="Arial"/>
              <a:sym typeface="Arial"/>
            </a:endParaRPr>
          </a:p>
        </p:txBody>
      </p:sp>
      <p:pic>
        <p:nvPicPr>
          <p:cNvPr id="150" name="Google Shape;150;p8"/>
          <p:cNvPicPr preferRelativeResize="0"/>
          <p:nvPr/>
        </p:nvPicPr>
        <p:blipFill rotWithShape="1">
          <a:blip r:embed="rId3">
            <a:alphaModFix/>
          </a:blip>
          <a:srcRect/>
          <a:stretch/>
        </p:blipFill>
        <p:spPr>
          <a:xfrm>
            <a:off x="6096000" y="1775262"/>
            <a:ext cx="5395558" cy="4536882"/>
          </a:xfrm>
          <a:prstGeom prst="rect">
            <a:avLst/>
          </a:prstGeom>
          <a:noFill/>
          <a:ln>
            <a:noFill/>
          </a:ln>
          <a:effectLst>
            <a:outerShdw blurRad="292100" dist="139700" dir="2700000" algn="tl" rotWithShape="0">
              <a:srgbClr val="333333">
                <a:alpha val="64313"/>
              </a:srgbClr>
            </a:outerShdw>
          </a:effectLst>
        </p:spPr>
      </p:pic>
      <p:sp>
        <p:nvSpPr>
          <p:cNvPr id="151" name="Google Shape;151;p8"/>
          <p:cNvSpPr txBox="1"/>
          <p:nvPr/>
        </p:nvSpPr>
        <p:spPr>
          <a:xfrm>
            <a:off x="856936" y="2093314"/>
            <a:ext cx="3869553" cy="36625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Conformity of Shapes</a:t>
            </a:r>
            <a:endParaRPr sz="1400" b="0" i="0" u="none" strike="noStrike" cap="none">
              <a:solidFill>
                <a:srgbClr val="000000"/>
              </a:solidFill>
              <a:latin typeface="Arial"/>
              <a:ea typeface="Arial"/>
              <a:cs typeface="Arial"/>
              <a:sym typeface="Arial"/>
            </a:endParaRPr>
          </a:p>
          <a:p>
            <a:pPr marL="635000" marR="0" lvl="1" indent="-176212"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NCOL(X) == NROW(W)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Elements of Resulting Tensor are the Dot Product of X’s Rows and Y’s Columns</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Z[2,2] = X[2,:] · Y[:,2]</a:t>
            </a:r>
            <a:endParaRPr sz="1400" b="0" i="0" u="none" strike="noStrike" cap="none">
              <a:solidFill>
                <a:srgbClr val="000000"/>
              </a:solidFill>
              <a:latin typeface="Arial"/>
              <a:ea typeface="Arial"/>
              <a:cs typeface="Arial"/>
              <a:sym typeface="Arial"/>
            </a:endParaRPr>
          </a:p>
          <a:p>
            <a:pPr marL="628650" marR="0" lvl="1"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Use This for Multiplication Step</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x*w calculations.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
        <p:nvSpPr>
          <p:cNvPr id="152" name="Google Shape;152;p8"/>
          <p:cNvSpPr txBox="1"/>
          <p:nvPr/>
        </p:nvSpPr>
        <p:spPr>
          <a:xfrm>
            <a:off x="129249" y="1204136"/>
            <a:ext cx="3869553" cy="307777"/>
          </a:xfrm>
          <a:prstGeom prst="rect">
            <a:avLst/>
          </a:prstGeom>
          <a:blipFill rotWithShape="1">
            <a:blip r:embed="rId4">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4125</Words>
  <Application>Microsoft Macintosh PowerPoint</Application>
  <PresentationFormat>Widescreen</PresentationFormat>
  <Paragraphs>429</Paragraphs>
  <Slides>43</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Economica</vt:lpstr>
      <vt:lpstr>Calibri</vt:lpstr>
      <vt:lpstr>Quicksand</vt:lpstr>
      <vt:lpstr>Garamond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Gordon Burtch</dc:creator>
  <cp:lastModifiedBy>Burtch, Gordon</cp:lastModifiedBy>
  <cp:revision>2</cp:revision>
  <dcterms:created xsi:type="dcterms:W3CDTF">2019-12-28T13:51:56Z</dcterms:created>
  <dcterms:modified xsi:type="dcterms:W3CDTF">2025-03-20T19:45:01Z</dcterms:modified>
</cp:coreProperties>
</file>