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Economica"/>
      <p:regular r:id="rId48"/>
      <p:bold r:id="rId49"/>
      <p:italic r:id="rId50"/>
      <p:boldItalic r:id="rId51"/>
    </p:embeddedFont>
    <p:embeddedFont>
      <p:font typeface="Garamond"/>
      <p:regular r:id="rId52"/>
      <p:bold r:id="rId53"/>
      <p:italic r:id="rId54"/>
      <p:boldItalic r:id="rId55"/>
    </p:embeddedFont>
    <p:embeddedFont>
      <p:font typeface="Quicksand"/>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8" roundtripDataSignature="AMtx7mh0bDqVebjuWON9UvlN1d8YlytO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conomica-regular.fntdata"/><Relationship Id="rId47" Type="http://schemas.openxmlformats.org/officeDocument/2006/relationships/slide" Target="slides/slide43.xml"/><Relationship Id="rId49"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Garamond-bold.fntdata"/><Relationship Id="rId52" Type="http://schemas.openxmlformats.org/officeDocument/2006/relationships/font" Target="fonts/Garamond-regular.fntdata"/><Relationship Id="rId11" Type="http://schemas.openxmlformats.org/officeDocument/2006/relationships/slide" Target="slides/slide7.xml"/><Relationship Id="rId55" Type="http://schemas.openxmlformats.org/officeDocument/2006/relationships/font" Target="fonts/Garamond-boldItalic.fntdata"/><Relationship Id="rId10" Type="http://schemas.openxmlformats.org/officeDocument/2006/relationships/slide" Target="slides/slide6.xml"/><Relationship Id="rId54" Type="http://schemas.openxmlformats.org/officeDocument/2006/relationships/font" Target="fonts/Garamond-italic.fntdata"/><Relationship Id="rId13" Type="http://schemas.openxmlformats.org/officeDocument/2006/relationships/slide" Target="slides/slide9.xml"/><Relationship Id="rId57" Type="http://schemas.openxmlformats.org/officeDocument/2006/relationships/font" Target="fonts/Quicksand-bold.fntdata"/><Relationship Id="rId12" Type="http://schemas.openxmlformats.org/officeDocument/2006/relationships/slide" Target="slides/slide8.xml"/><Relationship Id="rId56" Type="http://schemas.openxmlformats.org/officeDocument/2006/relationships/font" Target="fonts/Quicksand-regular.fntdata"/><Relationship Id="rId15" Type="http://schemas.openxmlformats.org/officeDocument/2006/relationships/slide" Target="slides/slide11.xml"/><Relationship Id="rId14" Type="http://schemas.openxmlformats.org/officeDocument/2006/relationships/slide" Target="slides/slide10.xml"/><Relationship Id="rId58"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65" name="Google Shape;16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73" name="Google Shape;17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89" name="Google Shape;18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97" name="Google Shape;19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05" name="Google Shape;20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endParaRPr/>
          </a:p>
        </p:txBody>
      </p:sp>
      <p:sp>
        <p:nvSpPr>
          <p:cNvPr id="222" name="Google Shape;22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31" name="Google Shape;23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Now for the magic, where we propagate performance backward through the network to update our weight and bias parameters. The goal here is to figure how how we should bump all the parameters (and in what direction), to reduce the error (loss). </a:t>
            </a:r>
            <a:endParaRPr/>
          </a:p>
        </p:txBody>
      </p:sp>
      <p:sp>
        <p:nvSpPr>
          <p:cNvPr id="253" name="Google Shape;25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endParaRPr/>
          </a:p>
        </p:txBody>
      </p:sp>
      <p:sp>
        <p:nvSpPr>
          <p:cNvPr id="262" name="Google Shape;26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a:p>
            <a:pPr indent="0" lvl="0" marL="0" rtl="0" algn="l">
              <a:lnSpc>
                <a:spcPct val="100000"/>
              </a:lnSpc>
              <a:spcBef>
                <a:spcPts val="0"/>
              </a:spcBef>
              <a:spcAft>
                <a:spcPts val="0"/>
              </a:spcAft>
              <a:buSzPts val="1400"/>
              <a:buNone/>
            </a:pPr>
            <a:r>
              <a:t/>
            </a:r>
            <a:endParaRPr/>
          </a:p>
        </p:txBody>
      </p:sp>
      <p:sp>
        <p:nvSpPr>
          <p:cNvPr id="271" name="Google Shape;27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p:txBody>
      </p:sp>
      <p:sp>
        <p:nvSpPr>
          <p:cNvPr id="279" name="Google Shape;27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Computation graphs are implemented in TensorFlow using ‘Tape’</a:t>
            </a:r>
            <a:endParaRPr/>
          </a:p>
        </p:txBody>
      </p:sp>
      <p:sp>
        <p:nvSpPr>
          <p:cNvPr id="300" name="Google Shape;30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Computation graphs are implemented in TensorFlow using ‘Tape’</a:t>
            </a:r>
            <a:endParaRPr/>
          </a:p>
        </p:txBody>
      </p:sp>
      <p:sp>
        <p:nvSpPr>
          <p:cNvPr id="319" name="Google Shape;31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Computation graphs are implemented in TensorFlow using ‘Tape’</a:t>
            </a:r>
            <a:endParaRPr/>
          </a:p>
        </p:txBody>
      </p:sp>
      <p:sp>
        <p:nvSpPr>
          <p:cNvPr id="340" name="Google Shape;34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Computation graphs are implemented in TensorFlow using ‘Tape’</a:t>
            </a:r>
            <a:endParaRPr/>
          </a:p>
        </p:txBody>
      </p:sp>
      <p:sp>
        <p:nvSpPr>
          <p:cNvPr id="362" name="Google Shape;36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Computation graphs are implemented in TensorFlow using ‘Tape’</a:t>
            </a:r>
            <a:endParaRPr/>
          </a:p>
        </p:txBody>
      </p:sp>
      <p:sp>
        <p:nvSpPr>
          <p:cNvPr id="385" name="Google Shape;38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Computation graphs are implemented in TensorFlow using ‘Tape’</a:t>
            </a:r>
            <a:endParaRPr/>
          </a:p>
        </p:txBody>
      </p:sp>
      <p:sp>
        <p:nvSpPr>
          <p:cNvPr id="409" name="Google Shape;40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Loss function here is binary cross-entropy loss. Can prove that the derivative of cross entropy loss function with respect to prediction is what I have written here. </a:t>
            </a:r>
            <a:endParaRPr/>
          </a:p>
        </p:txBody>
      </p:sp>
      <p:sp>
        <p:nvSpPr>
          <p:cNvPr id="435" name="Google Shape;43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You can rearrange to show the final step in sigmoid derivative… </a:t>
            </a:r>
            <a:endParaRPr/>
          </a:p>
        </p:txBody>
      </p:sp>
      <p:sp>
        <p:nvSpPr>
          <p:cNvPr id="460" name="Google Shape;46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You can rearrange to show the final step in sigmoid derivative… </a:t>
            </a:r>
            <a:endParaRPr/>
          </a:p>
        </p:txBody>
      </p:sp>
      <p:sp>
        <p:nvSpPr>
          <p:cNvPr id="489" name="Google Shape;48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0" name="Google Shape;56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4" name="Google Shape;57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2" name="Google Shape;58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0" name="Google Shape;59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8" name="Google Shape;59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Note that I don’t expect you to implement a neural network from scratch. This is just to give you an understanding of how they work. </a:t>
            </a:r>
            <a:endParaRPr/>
          </a:p>
        </p:txBody>
      </p:sp>
      <p:sp>
        <p:nvSpPr>
          <p:cNvPr id="606" name="Google Shape;606;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define the network structure (layers / nodes / edges) and the activate functions (within each node). Our data, X and Y (inputs and labels) are given. Our goal is then to “learn” the remaining parameters, i.e., the w’s and b’s.</a:t>
            </a:r>
            <a:endParaRPr/>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General advice – always check the shape of output when writing things from scratch.</a:t>
            </a:r>
            <a:endParaRPr/>
          </a:p>
        </p:txBody>
      </p:sp>
      <p:sp>
        <p:nvSpPr>
          <p:cNvPr id="156" name="Google Shape;15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45"/>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conomica"/>
                <a:ea typeface="Economica"/>
                <a:cs typeface="Economica"/>
                <a:sym typeface="Economica"/>
              </a:rPr>
              <a:t>© Gordon Burtch, 2022</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6"/>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conomica"/>
                <a:ea typeface="Economica"/>
                <a:cs typeface="Economica"/>
                <a:sym typeface="Economica"/>
              </a:rPr>
              <a:t>© Gordon Burtch, 2022</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3"/>
          <p:cNvSpPr/>
          <p:nvPr>
            <p:ph idx="2" type="pic"/>
          </p:nvPr>
        </p:nvSpPr>
        <p:spPr>
          <a:xfrm>
            <a:off x="5183188" y="987425"/>
            <a:ext cx="6172200" cy="4873625"/>
          </a:xfrm>
          <a:prstGeom prst="rect">
            <a:avLst/>
          </a:prstGeom>
          <a:noFill/>
          <a:ln>
            <a:noFill/>
          </a:ln>
        </p:spPr>
      </p:sp>
      <p:sp>
        <p:nvSpPr>
          <p:cNvPr id="69" name="Google Shape;69;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 Id="rId9" Type="http://schemas.openxmlformats.org/officeDocument/2006/relationships/image" Target="../media/image29.png"/><Relationship Id="rId5" Type="http://schemas.openxmlformats.org/officeDocument/2006/relationships/image" Target="../media/image51.png"/><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41.png"/><Relationship Id="rId6" Type="http://schemas.openxmlformats.org/officeDocument/2006/relationships/image" Target="../media/image34.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31.png"/><Relationship Id="rId5" Type="http://schemas.openxmlformats.org/officeDocument/2006/relationships/image" Target="../media/image35.png"/><Relationship Id="rId6" Type="http://schemas.openxmlformats.org/officeDocument/2006/relationships/image" Target="../media/image6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57.png"/><Relationship Id="rId9" Type="http://schemas.openxmlformats.org/officeDocument/2006/relationships/image" Target="../media/image55.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3.png"/><Relationship Id="rId8"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57.png"/><Relationship Id="rId10" Type="http://schemas.openxmlformats.org/officeDocument/2006/relationships/image" Target="../media/image48.png"/><Relationship Id="rId9" Type="http://schemas.openxmlformats.org/officeDocument/2006/relationships/image" Target="../media/image42.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3.png"/><Relationship Id="rId8" Type="http://schemas.openxmlformats.org/officeDocument/2006/relationships/image" Target="../media/image5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png"/><Relationship Id="rId4" Type="http://schemas.openxmlformats.org/officeDocument/2006/relationships/image" Target="../media/image57.png"/><Relationship Id="rId11" Type="http://schemas.openxmlformats.org/officeDocument/2006/relationships/image" Target="../media/image63.png"/><Relationship Id="rId10" Type="http://schemas.openxmlformats.org/officeDocument/2006/relationships/image" Target="../media/image56.png"/><Relationship Id="rId9" Type="http://schemas.openxmlformats.org/officeDocument/2006/relationships/image" Target="../media/image42.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3.png"/><Relationship Id="rId8"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57.png"/><Relationship Id="rId11" Type="http://schemas.openxmlformats.org/officeDocument/2006/relationships/image" Target="../media/image63.png"/><Relationship Id="rId10" Type="http://schemas.openxmlformats.org/officeDocument/2006/relationships/image" Target="../media/image71.png"/><Relationship Id="rId12" Type="http://schemas.openxmlformats.org/officeDocument/2006/relationships/image" Target="../media/image68.png"/><Relationship Id="rId9" Type="http://schemas.openxmlformats.org/officeDocument/2006/relationships/image" Target="../media/image42.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3.png"/><Relationship Id="rId8" Type="http://schemas.openxmlformats.org/officeDocument/2006/relationships/image" Target="../media/image55.png"/></Relationships>
</file>

<file path=ppt/slides/_rels/slide27.xml.rels><?xml version="1.0" encoding="UTF-8" standalone="yes"?><Relationships xmlns="http://schemas.openxmlformats.org/package/2006/relationships"><Relationship Id="rId11" Type="http://schemas.openxmlformats.org/officeDocument/2006/relationships/image" Target="../media/image63.png"/><Relationship Id="rId10" Type="http://schemas.openxmlformats.org/officeDocument/2006/relationships/image" Target="../media/image70.png"/><Relationship Id="rId13" Type="http://schemas.openxmlformats.org/officeDocument/2006/relationships/image" Target="../media/image72.png"/><Relationship Id="rId12" Type="http://schemas.openxmlformats.org/officeDocument/2006/relationships/image" Target="../media/image68.png"/><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image" Target="../media/image57.png"/><Relationship Id="rId9" Type="http://schemas.openxmlformats.org/officeDocument/2006/relationships/image" Target="../media/image42.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3.png"/><Relationship Id="rId8" Type="http://schemas.openxmlformats.org/officeDocument/2006/relationships/image" Target="../media/image55.png"/></Relationships>
</file>

<file path=ppt/slides/_rels/slide28.xml.rels><?xml version="1.0" encoding="UTF-8" standalone="yes"?><Relationships xmlns="http://schemas.openxmlformats.org/package/2006/relationships"><Relationship Id="rId11" Type="http://schemas.openxmlformats.org/officeDocument/2006/relationships/image" Target="../media/image63.png"/><Relationship Id="rId10" Type="http://schemas.openxmlformats.org/officeDocument/2006/relationships/image" Target="../media/image69.png"/><Relationship Id="rId13" Type="http://schemas.openxmlformats.org/officeDocument/2006/relationships/image" Target="../media/image72.png"/><Relationship Id="rId12" Type="http://schemas.openxmlformats.org/officeDocument/2006/relationships/image" Target="../media/image68.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57.png"/><Relationship Id="rId9" Type="http://schemas.openxmlformats.org/officeDocument/2006/relationships/image" Target="../media/image42.png"/><Relationship Id="rId14" Type="http://schemas.openxmlformats.org/officeDocument/2006/relationships/image" Target="../media/image113.png"/><Relationship Id="rId5" Type="http://schemas.openxmlformats.org/officeDocument/2006/relationships/image" Target="../media/image36.png"/><Relationship Id="rId6" Type="http://schemas.openxmlformats.org/officeDocument/2006/relationships/image" Target="../media/image38.png"/><Relationship Id="rId7" Type="http://schemas.openxmlformats.org/officeDocument/2006/relationships/image" Target="../media/image33.png"/><Relationship Id="rId8" Type="http://schemas.openxmlformats.org/officeDocument/2006/relationships/image" Target="../media/image55.png"/></Relationships>
</file>

<file path=ppt/slides/_rels/slide29.xml.rels><?xml version="1.0" encoding="UTF-8" standalone="yes"?><Relationships xmlns="http://schemas.openxmlformats.org/package/2006/relationships"><Relationship Id="rId11" Type="http://schemas.openxmlformats.org/officeDocument/2006/relationships/image" Target="../media/image87.png"/><Relationship Id="rId10" Type="http://schemas.openxmlformats.org/officeDocument/2006/relationships/image" Target="../media/image91.png"/><Relationship Id="rId13" Type="http://schemas.openxmlformats.org/officeDocument/2006/relationships/image" Target="../media/image81.png"/><Relationship Id="rId12" Type="http://schemas.openxmlformats.org/officeDocument/2006/relationships/image" Target="../media/image111.pn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7.png"/><Relationship Id="rId4" Type="http://schemas.openxmlformats.org/officeDocument/2006/relationships/image" Target="../media/image78.png"/><Relationship Id="rId9" Type="http://schemas.openxmlformats.org/officeDocument/2006/relationships/image" Target="../media/image90.png"/><Relationship Id="rId14" Type="http://schemas.openxmlformats.org/officeDocument/2006/relationships/image" Target="../media/image117.png"/><Relationship Id="rId5" Type="http://schemas.openxmlformats.org/officeDocument/2006/relationships/image" Target="../media/image79.png"/><Relationship Id="rId6" Type="http://schemas.openxmlformats.org/officeDocument/2006/relationships/image" Target="../media/image73.png"/><Relationship Id="rId7" Type="http://schemas.openxmlformats.org/officeDocument/2006/relationships/image" Target="../media/image74.png"/><Relationship Id="rId8" Type="http://schemas.openxmlformats.org/officeDocument/2006/relationships/image" Target="../media/image8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1" Type="http://schemas.openxmlformats.org/officeDocument/2006/relationships/image" Target="../media/image95.png"/><Relationship Id="rId10" Type="http://schemas.openxmlformats.org/officeDocument/2006/relationships/image" Target="../media/image102.png"/><Relationship Id="rId13" Type="http://schemas.openxmlformats.org/officeDocument/2006/relationships/image" Target="../media/image97.png"/><Relationship Id="rId12" Type="http://schemas.openxmlformats.org/officeDocument/2006/relationships/image" Target="../media/image89.png"/><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7.png"/><Relationship Id="rId4" Type="http://schemas.openxmlformats.org/officeDocument/2006/relationships/image" Target="../media/image78.png"/><Relationship Id="rId9" Type="http://schemas.openxmlformats.org/officeDocument/2006/relationships/image" Target="../media/image90.png"/><Relationship Id="rId15" Type="http://schemas.openxmlformats.org/officeDocument/2006/relationships/image" Target="../media/image92.png"/><Relationship Id="rId14" Type="http://schemas.openxmlformats.org/officeDocument/2006/relationships/image" Target="../media/image101.png"/><Relationship Id="rId17" Type="http://schemas.openxmlformats.org/officeDocument/2006/relationships/image" Target="../media/image96.png"/><Relationship Id="rId16" Type="http://schemas.openxmlformats.org/officeDocument/2006/relationships/image" Target="../media/image106.png"/><Relationship Id="rId5" Type="http://schemas.openxmlformats.org/officeDocument/2006/relationships/image" Target="../media/image79.png"/><Relationship Id="rId6" Type="http://schemas.openxmlformats.org/officeDocument/2006/relationships/image" Target="../media/image73.png"/><Relationship Id="rId7" Type="http://schemas.openxmlformats.org/officeDocument/2006/relationships/image" Target="../media/image74.png"/><Relationship Id="rId8" Type="http://schemas.openxmlformats.org/officeDocument/2006/relationships/image" Target="../media/image80.png"/></Relationships>
</file>

<file path=ppt/slides/_rels/slide31.xml.rels><?xml version="1.0" encoding="UTF-8" standalone="yes"?><Relationships xmlns="http://schemas.openxmlformats.org/package/2006/relationships"><Relationship Id="rId11" Type="http://schemas.openxmlformats.org/officeDocument/2006/relationships/image" Target="../media/image107.png"/><Relationship Id="rId10" Type="http://schemas.openxmlformats.org/officeDocument/2006/relationships/image" Target="../media/image121.png"/><Relationship Id="rId13" Type="http://schemas.openxmlformats.org/officeDocument/2006/relationships/image" Target="../media/image120.png"/><Relationship Id="rId12" Type="http://schemas.openxmlformats.org/officeDocument/2006/relationships/image" Target="../media/image112.png"/><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7.png"/><Relationship Id="rId4" Type="http://schemas.openxmlformats.org/officeDocument/2006/relationships/image" Target="../media/image78.png"/><Relationship Id="rId9" Type="http://schemas.openxmlformats.org/officeDocument/2006/relationships/image" Target="../media/image90.png"/><Relationship Id="rId5" Type="http://schemas.openxmlformats.org/officeDocument/2006/relationships/image" Target="../media/image103.png"/><Relationship Id="rId6" Type="http://schemas.openxmlformats.org/officeDocument/2006/relationships/image" Target="../media/image108.png"/><Relationship Id="rId7" Type="http://schemas.openxmlformats.org/officeDocument/2006/relationships/image" Target="../media/image104.png"/><Relationship Id="rId8" Type="http://schemas.openxmlformats.org/officeDocument/2006/relationships/image" Target="../media/image1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keras.io/api/layers/" TargetMode="External"/><Relationship Id="rId4" Type="http://schemas.openxmlformats.org/officeDocument/2006/relationships/image" Target="../media/image11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Economica"/>
                  <a:ea typeface="Economica"/>
                  <a:cs typeface="Economica"/>
                  <a:sym typeface="Economica"/>
                </a:rPr>
                <a:t>Intro to Neural Nets</a:t>
              </a:r>
              <a:endParaRPr b="0" i="0" sz="1400" u="none" cap="none" strike="noStrike">
                <a:solidFill>
                  <a:srgbClr val="000000"/>
                </a:solidFill>
                <a:latin typeface="Arial"/>
                <a:ea typeface="Arial"/>
                <a:cs typeface="Arial"/>
                <a:sym typeface="Arial"/>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cap="flat" cmpd="sng" w="38100">
                <a:solidFill>
                  <a:schemeClr val="accent1"/>
                </a:solidFill>
                <a:prstDash val="solid"/>
                <a:miter lim="800000"/>
                <a:headEnd len="sm" w="sm" type="none"/>
                <a:tailEnd len="sm" w="sm" type="none"/>
              </a:ln>
            </p:spPr>
          </p:cxnSp>
          <p:cxnSp>
            <p:nvCxnSpPr>
              <p:cNvPr id="93" name="Google Shape;93;p1"/>
              <p:cNvCxnSpPr/>
              <p:nvPr/>
            </p:nvCxnSpPr>
            <p:spPr>
              <a:xfrm rot="10800000">
                <a:off x="3132555" y="241954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cap="flat" cmpd="sng" w="38100">
                <a:solidFill>
                  <a:schemeClr val="accent1"/>
                </a:solidFill>
                <a:prstDash val="solid"/>
                <a:miter lim="800000"/>
                <a:headEnd len="sm" w="sm" type="none"/>
                <a:tailEnd len="sm" w="sm" type="none"/>
              </a:ln>
            </p:spPr>
          </p:cxnSp>
          <p:cxnSp>
            <p:nvCxnSpPr>
              <p:cNvPr id="96" name="Google Shape;96;p1"/>
              <p:cNvCxnSpPr/>
              <p:nvPr/>
            </p:nvCxnSpPr>
            <p:spPr>
              <a:xfrm rot="10800000">
                <a:off x="3269088" y="245848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sp>
        <p:nvSpPr>
          <p:cNvPr id="97" name="Google Shape;97;p1"/>
          <p:cNvSpPr txBox="1"/>
          <p:nvPr/>
        </p:nvSpPr>
        <p:spPr>
          <a:xfrm>
            <a:off x="3598446" y="3429000"/>
            <a:ext cx="4995106"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Economica"/>
                <a:ea typeface="Economica"/>
                <a:cs typeface="Economica"/>
                <a:sym typeface="Economica"/>
              </a:rPr>
              <a:t>Week 2: Mathematical Building Blocks &amp; Working with Keras API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nvSpPr>
        <p:spPr>
          <a:xfrm>
            <a:off x="2075144" y="586938"/>
            <a:ext cx="8041709"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Activation Functions</a:t>
            </a:r>
            <a:endParaRPr b="0" i="0" sz="1400" u="none" cap="none" strike="noStrike">
              <a:solidFill>
                <a:srgbClr val="000000"/>
              </a:solidFill>
              <a:latin typeface="Arial"/>
              <a:ea typeface="Arial"/>
              <a:cs typeface="Arial"/>
              <a:sym typeface="Arial"/>
            </a:endParaRPr>
          </a:p>
        </p:txBody>
      </p:sp>
      <p:sp>
        <p:nvSpPr>
          <p:cNvPr id="168" name="Google Shape;168;p10"/>
          <p:cNvSpPr txBox="1"/>
          <p:nvPr/>
        </p:nvSpPr>
        <p:spPr>
          <a:xfrm>
            <a:off x="129249" y="1204136"/>
            <a:ext cx="3869553" cy="307777"/>
          </a:xfrm>
          <a:prstGeom prst="rect">
            <a:avLst/>
          </a:prstGeom>
          <a:blipFill rotWithShape="1">
            <a:blip r:embed="rId3">
              <a:alphaModFix/>
            </a:blip>
            <a:stretch>
              <a:fillRect b="-7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descr="Commonly used activation functions: (a) Sigmoid, (b) Tanh, (c) ReLU,... |  Download Scientific Diagram" id="169" name="Google Shape;169;p10"/>
          <p:cNvPicPr preferRelativeResize="0"/>
          <p:nvPr/>
        </p:nvPicPr>
        <p:blipFill rotWithShape="1">
          <a:blip r:embed="rId4">
            <a:alphaModFix/>
          </a:blip>
          <a:srcRect b="0" l="0" r="0" t="0"/>
          <a:stretch/>
        </p:blipFill>
        <p:spPr>
          <a:xfrm>
            <a:off x="2809459" y="2127466"/>
            <a:ext cx="6378161" cy="39544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nvSpPr>
        <p:spPr>
          <a:xfrm>
            <a:off x="129249" y="1204136"/>
            <a:ext cx="3869553" cy="307777"/>
          </a:xfrm>
          <a:prstGeom prst="rect">
            <a:avLst/>
          </a:prstGeom>
          <a:blipFill rotWithShape="1">
            <a:blip r:embed="rId3">
              <a:alphaModFix/>
            </a:blip>
            <a:stretch>
              <a:fillRect b="-7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176" name="Google Shape;176;p11"/>
          <p:cNvPicPr preferRelativeResize="0"/>
          <p:nvPr/>
        </p:nvPicPr>
        <p:blipFill rotWithShape="1">
          <a:blip r:embed="rId4">
            <a:alphaModFix/>
          </a:blip>
          <a:srcRect b="0" l="0" r="0" t="0"/>
          <a:stretch/>
        </p:blipFill>
        <p:spPr>
          <a:xfrm>
            <a:off x="4704281" y="2932686"/>
            <a:ext cx="1270000" cy="431800"/>
          </a:xfrm>
          <a:prstGeom prst="rect">
            <a:avLst/>
          </a:prstGeom>
          <a:noFill/>
          <a:ln>
            <a:noFill/>
          </a:ln>
        </p:spPr>
      </p:pic>
      <p:pic>
        <p:nvPicPr>
          <p:cNvPr descr="The structure of a simple Multi-Layer Feedfoward Neural Network | Download  Scientific Diagram" id="177" name="Google Shape;177;p11"/>
          <p:cNvPicPr preferRelativeResize="0"/>
          <p:nvPr/>
        </p:nvPicPr>
        <p:blipFill rotWithShape="1">
          <a:blip r:embed="rId5">
            <a:alphaModFix/>
          </a:blip>
          <a:srcRect b="1954" l="47520" r="2209" t="1950"/>
          <a:stretch/>
        </p:blipFill>
        <p:spPr>
          <a:xfrm>
            <a:off x="7802088" y="1949112"/>
            <a:ext cx="2619165" cy="3612027"/>
          </a:xfrm>
          <a:prstGeom prst="rect">
            <a:avLst/>
          </a:prstGeom>
          <a:noFill/>
          <a:ln>
            <a:noFill/>
          </a:ln>
        </p:spPr>
      </p:pic>
      <p:sp>
        <p:nvSpPr>
          <p:cNvPr id="178" name="Google Shape;178;p11"/>
          <p:cNvSpPr txBox="1"/>
          <p:nvPr/>
        </p:nvSpPr>
        <p:spPr>
          <a:xfrm>
            <a:off x="6852720" y="3765385"/>
            <a:ext cx="2968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aramond"/>
                <a:ea typeface="Garamond"/>
                <a:cs typeface="Garamond"/>
                <a:sym typeface="Garamond"/>
              </a:rPr>
              <a:t>D</a:t>
            </a:r>
            <a:endParaRPr b="0" i="0" sz="1400" u="none" cap="none" strike="noStrike">
              <a:solidFill>
                <a:srgbClr val="000000"/>
              </a:solidFill>
              <a:latin typeface="Arial"/>
              <a:ea typeface="Arial"/>
              <a:cs typeface="Arial"/>
              <a:sym typeface="Arial"/>
            </a:endParaRPr>
          </a:p>
        </p:txBody>
      </p:sp>
      <p:sp>
        <p:nvSpPr>
          <p:cNvPr id="179" name="Google Shape;179;p11"/>
          <p:cNvSpPr/>
          <p:nvPr/>
        </p:nvSpPr>
        <p:spPr>
          <a:xfrm>
            <a:off x="7192688" y="2338963"/>
            <a:ext cx="475937" cy="3222176"/>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180" name="Google Shape;180;p11"/>
          <p:cNvSpPr txBox="1"/>
          <p:nvPr/>
        </p:nvSpPr>
        <p:spPr>
          <a:xfrm>
            <a:off x="1022992" y="2233853"/>
            <a:ext cx="2843485"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chemeClr val="dk1"/>
                </a:solidFill>
                <a:latin typeface="Garamond"/>
                <a:ea typeface="Garamond"/>
                <a:cs typeface="Garamond"/>
                <a:sym typeface="Garamond"/>
              </a:rPr>
              <a:t>Softmax (MLOGIT):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sng"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aramond"/>
                <a:ea typeface="Garamond"/>
                <a:cs typeface="Garamond"/>
                <a:sym typeface="Garamond"/>
              </a:rPr>
              <a:t>We have D inputs (x’s).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aramond"/>
                <a:ea typeface="Garamond"/>
                <a:cs typeface="Garamond"/>
                <a:sym typeface="Garamond"/>
              </a:rPr>
              <a:t>We have k outputs (classes).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aramond"/>
                <a:ea typeface="Garamond"/>
                <a:cs typeface="Garamond"/>
                <a:sym typeface="Garamond"/>
              </a:rPr>
              <a:t>So, W is a (D,k) matrix and X is a (D,1) matrix.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aramond"/>
                <a:ea typeface="Garamond"/>
                <a:cs typeface="Garamond"/>
                <a:sym typeface="Garamond"/>
              </a:rPr>
              <a:t>That means, A is a (k,1) matrix.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aramond"/>
                <a:ea typeface="Garamond"/>
                <a:cs typeface="Garamond"/>
                <a:sym typeface="Garamond"/>
              </a:rPr>
              <a:t>That means Y is also a (k,1) matrix.</a:t>
            </a:r>
            <a:endParaRPr b="0" i="0" sz="1400" u="none" cap="none" strike="noStrike">
              <a:solidFill>
                <a:srgbClr val="000000"/>
              </a:solidFill>
              <a:latin typeface="Arial"/>
              <a:ea typeface="Arial"/>
              <a:cs typeface="Arial"/>
              <a:sym typeface="Arial"/>
            </a:endParaRPr>
          </a:p>
        </p:txBody>
      </p:sp>
      <p:pic>
        <p:nvPicPr>
          <p:cNvPr id="181" name="Google Shape;181;p11"/>
          <p:cNvPicPr preferRelativeResize="0"/>
          <p:nvPr/>
        </p:nvPicPr>
        <p:blipFill rotWithShape="1">
          <a:blip r:embed="rId6">
            <a:alphaModFix/>
          </a:blip>
          <a:srcRect b="0" l="0" r="0" t="0"/>
          <a:stretch/>
        </p:blipFill>
        <p:spPr>
          <a:xfrm>
            <a:off x="4475681" y="3587103"/>
            <a:ext cx="1727200" cy="406400"/>
          </a:xfrm>
          <a:prstGeom prst="rect">
            <a:avLst/>
          </a:prstGeom>
          <a:noFill/>
          <a:ln>
            <a:noFill/>
          </a:ln>
        </p:spPr>
      </p:pic>
      <p:pic>
        <p:nvPicPr>
          <p:cNvPr id="182" name="Google Shape;182;p11"/>
          <p:cNvPicPr preferRelativeResize="0"/>
          <p:nvPr/>
        </p:nvPicPr>
        <p:blipFill rotWithShape="1">
          <a:blip r:embed="rId7">
            <a:alphaModFix/>
          </a:blip>
          <a:srcRect b="0" l="0" r="0" t="0"/>
          <a:stretch/>
        </p:blipFill>
        <p:spPr>
          <a:xfrm>
            <a:off x="4475681" y="4216120"/>
            <a:ext cx="1727200" cy="1117600"/>
          </a:xfrm>
          <a:prstGeom prst="rect">
            <a:avLst/>
          </a:prstGeom>
          <a:noFill/>
          <a:ln>
            <a:noFill/>
          </a:ln>
        </p:spPr>
      </p:pic>
      <p:sp>
        <p:nvSpPr>
          <p:cNvPr id="183" name="Google Shape;183;p11"/>
          <p:cNvSpPr/>
          <p:nvPr/>
        </p:nvSpPr>
        <p:spPr>
          <a:xfrm flipH="1">
            <a:off x="10235536" y="2932686"/>
            <a:ext cx="371431" cy="1926322"/>
          </a:xfrm>
          <a:prstGeom prst="leftBrace">
            <a:avLst>
              <a:gd fmla="val 8333" name="adj1"/>
              <a:gd fmla="val 50369"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184" name="Google Shape;184;p11"/>
          <p:cNvSpPr txBox="1"/>
          <p:nvPr/>
        </p:nvSpPr>
        <p:spPr>
          <a:xfrm>
            <a:off x="10641271" y="3711181"/>
            <a:ext cx="2968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aramond"/>
                <a:ea typeface="Garamond"/>
                <a:cs typeface="Garamond"/>
                <a:sym typeface="Garamond"/>
              </a:rPr>
              <a:t>k</a:t>
            </a:r>
            <a:endParaRPr b="0" i="0" sz="1400" u="none" cap="none" strike="noStrike">
              <a:solidFill>
                <a:srgbClr val="000000"/>
              </a:solidFill>
              <a:latin typeface="Arial"/>
              <a:ea typeface="Arial"/>
              <a:cs typeface="Arial"/>
              <a:sym typeface="Arial"/>
            </a:endParaRPr>
          </a:p>
        </p:txBody>
      </p:sp>
      <p:sp>
        <p:nvSpPr>
          <p:cNvPr id="185" name="Google Shape;185;p11"/>
          <p:cNvSpPr txBox="1"/>
          <p:nvPr/>
        </p:nvSpPr>
        <p:spPr>
          <a:xfrm>
            <a:off x="2193827" y="588583"/>
            <a:ext cx="8041709"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Multi-Class, Single-Label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nvSpPr>
        <p:spPr>
          <a:xfrm>
            <a:off x="129249" y="1204136"/>
            <a:ext cx="3869553" cy="307777"/>
          </a:xfrm>
          <a:prstGeom prst="rect">
            <a:avLst/>
          </a:prstGeom>
          <a:blipFill rotWithShape="1">
            <a:blip r:embed="rId3">
              <a:alphaModFix/>
            </a:blip>
            <a:stretch>
              <a:fillRect b="-7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92" name="Google Shape;192;p12"/>
          <p:cNvSpPr txBox="1"/>
          <p:nvPr/>
        </p:nvSpPr>
        <p:spPr>
          <a:xfrm>
            <a:off x="2193827" y="588583"/>
            <a:ext cx="8041709"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Multi-Class, Single-Label</a:t>
            </a:r>
            <a:endParaRPr b="0" i="0" sz="1400" u="none" cap="none" strike="noStrike">
              <a:solidFill>
                <a:srgbClr val="000000"/>
              </a:solidFill>
              <a:latin typeface="Arial"/>
              <a:ea typeface="Arial"/>
              <a:cs typeface="Arial"/>
              <a:sym typeface="Arial"/>
            </a:endParaRPr>
          </a:p>
        </p:txBody>
      </p:sp>
      <p:pic>
        <p:nvPicPr>
          <p:cNvPr id="193" name="Google Shape;193;p12"/>
          <p:cNvPicPr preferRelativeResize="0"/>
          <p:nvPr/>
        </p:nvPicPr>
        <p:blipFill rotWithShape="1">
          <a:blip r:embed="rId4">
            <a:alphaModFix/>
          </a:blip>
          <a:srcRect b="0" l="0" r="0" t="0"/>
          <a:stretch/>
        </p:blipFill>
        <p:spPr>
          <a:xfrm>
            <a:off x="3390117" y="1730827"/>
            <a:ext cx="5411766" cy="46386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nvSpPr>
        <p:spPr>
          <a:xfrm>
            <a:off x="2075144" y="586938"/>
            <a:ext cx="8041709"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Multi-Class, Multi-Label</a:t>
            </a:r>
            <a:endParaRPr b="0" i="0" sz="1400" u="none" cap="none" strike="noStrike">
              <a:solidFill>
                <a:srgbClr val="000000"/>
              </a:solidFill>
              <a:latin typeface="Arial"/>
              <a:ea typeface="Arial"/>
              <a:cs typeface="Arial"/>
              <a:sym typeface="Arial"/>
            </a:endParaRPr>
          </a:p>
        </p:txBody>
      </p:sp>
      <p:pic>
        <p:nvPicPr>
          <p:cNvPr id="200" name="Google Shape;200;p13"/>
          <p:cNvPicPr preferRelativeResize="0"/>
          <p:nvPr/>
        </p:nvPicPr>
        <p:blipFill rotWithShape="1">
          <a:blip r:embed="rId3">
            <a:alphaModFix/>
          </a:blip>
          <a:srcRect b="0" l="0" r="0" t="0"/>
          <a:stretch/>
        </p:blipFill>
        <p:spPr>
          <a:xfrm>
            <a:off x="5646279" y="2023173"/>
            <a:ext cx="5308600" cy="3771900"/>
          </a:xfrm>
          <a:prstGeom prst="rect">
            <a:avLst/>
          </a:prstGeom>
          <a:noFill/>
          <a:ln>
            <a:noFill/>
          </a:ln>
        </p:spPr>
      </p:pic>
      <p:sp>
        <p:nvSpPr>
          <p:cNvPr id="201" name="Google Shape;201;p13"/>
          <p:cNvSpPr txBox="1"/>
          <p:nvPr/>
        </p:nvSpPr>
        <p:spPr>
          <a:xfrm>
            <a:off x="929424" y="2176865"/>
            <a:ext cx="4519398" cy="18466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Many Non-Exclusive Labels</a:t>
            </a:r>
            <a:endParaRPr b="0" i="0" sz="1400" u="none" cap="none" strike="noStrike">
              <a:solidFill>
                <a:srgbClr val="000000"/>
              </a:solidFill>
              <a:latin typeface="Arial"/>
              <a:ea typeface="Arial"/>
              <a:cs typeface="Arial"/>
              <a:sym typeface="Arial"/>
            </a:endParaRPr>
          </a:p>
          <a:p>
            <a:pPr indent="-230187" lvl="1" marL="68897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We would create a sigmoid output layer with one output for each class we are predicting. </a:t>
            </a:r>
            <a:endParaRPr b="0" i="0" sz="1400" u="none" cap="none" strike="noStrike">
              <a:solidFill>
                <a:srgbClr val="000000"/>
              </a:solidFill>
              <a:latin typeface="Arial"/>
              <a:ea typeface="Arial"/>
              <a:cs typeface="Arial"/>
              <a:sym typeface="Arial"/>
            </a:endParaRPr>
          </a:p>
          <a:p>
            <a:pPr indent="-230187" lvl="1" marL="68897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Train on all labels together. </a:t>
            </a:r>
            <a:endParaRPr b="0" i="0" sz="1800" u="none" cap="none" strike="noStrike">
              <a:solidFill>
                <a:schemeClr val="dk1"/>
              </a:solidFill>
              <a:latin typeface="Quicksand"/>
              <a:ea typeface="Quicksand"/>
              <a:cs typeface="Quicksand"/>
              <a:sym typeface="Quicksand"/>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nvSpPr>
        <p:spPr>
          <a:xfrm>
            <a:off x="2055613" y="613442"/>
            <a:ext cx="808077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We Know Enough for a Forward Pass</a:t>
            </a:r>
            <a:endParaRPr b="0" i="0" sz="1400" u="none" cap="none" strike="noStrike">
              <a:solidFill>
                <a:srgbClr val="000000"/>
              </a:solidFill>
              <a:latin typeface="Arial"/>
              <a:ea typeface="Arial"/>
              <a:cs typeface="Arial"/>
              <a:sym typeface="Arial"/>
            </a:endParaRPr>
          </a:p>
        </p:txBody>
      </p:sp>
      <p:pic>
        <p:nvPicPr>
          <p:cNvPr descr="The structure of a simple Multi-Layer Feedfoward Neural Network | Download  Scientific Diagram" id="208" name="Google Shape;208;p14"/>
          <p:cNvPicPr preferRelativeResize="0"/>
          <p:nvPr/>
        </p:nvPicPr>
        <p:blipFill rotWithShape="1">
          <a:blip r:embed="rId3">
            <a:alphaModFix/>
          </a:blip>
          <a:srcRect b="1954" l="2209" r="2208" t="1950"/>
          <a:stretch/>
        </p:blipFill>
        <p:spPr>
          <a:xfrm>
            <a:off x="6094529" y="2255870"/>
            <a:ext cx="4979867" cy="3612027"/>
          </a:xfrm>
          <a:prstGeom prst="rect">
            <a:avLst/>
          </a:prstGeom>
          <a:noFill/>
          <a:ln>
            <a:noFill/>
          </a:ln>
        </p:spPr>
      </p:pic>
      <p:sp>
        <p:nvSpPr>
          <p:cNvPr id="209" name="Google Shape;209;p14"/>
          <p:cNvSpPr txBox="1"/>
          <p:nvPr/>
        </p:nvSpPr>
        <p:spPr>
          <a:xfrm>
            <a:off x="603699" y="3142200"/>
            <a:ext cx="3869553" cy="317203"/>
          </a:xfrm>
          <a:prstGeom prst="rect">
            <a:avLst/>
          </a:prstGeom>
          <a:blipFill rotWithShape="1">
            <a:blip r:embed="rId4">
              <a:alphaModFix/>
            </a:blip>
            <a:stretch>
              <a:fillRect b="-768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10" name="Google Shape;210;p14"/>
          <p:cNvSpPr txBox="1"/>
          <p:nvPr/>
        </p:nvSpPr>
        <p:spPr>
          <a:xfrm>
            <a:off x="10734260" y="3245054"/>
            <a:ext cx="569843" cy="179077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14"/>
          <p:cNvSpPr txBox="1"/>
          <p:nvPr/>
        </p:nvSpPr>
        <p:spPr>
          <a:xfrm>
            <a:off x="6109252" y="3631096"/>
            <a:ext cx="901148" cy="209384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14"/>
          <p:cNvSpPr txBox="1"/>
          <p:nvPr/>
        </p:nvSpPr>
        <p:spPr>
          <a:xfrm>
            <a:off x="6262780" y="2938559"/>
            <a:ext cx="251791" cy="276999"/>
          </a:xfrm>
          <a:prstGeom prst="rect">
            <a:avLst/>
          </a:prstGeom>
          <a:blipFill rotWithShape="1">
            <a:blip r:embed="rId5">
              <a:alphaModFix/>
            </a:blip>
            <a:stretch>
              <a:fillRect b="0" l="0" r="-4543"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13" name="Google Shape;213;p14"/>
          <p:cNvSpPr txBox="1"/>
          <p:nvPr/>
        </p:nvSpPr>
        <p:spPr>
          <a:xfrm>
            <a:off x="9213937" y="2738564"/>
            <a:ext cx="410818" cy="276999"/>
          </a:xfrm>
          <a:prstGeom prst="rect">
            <a:avLst/>
          </a:prstGeom>
          <a:blipFill rotWithShape="1">
            <a:blip r:embed="rId6">
              <a:alphaModFix/>
            </a:blip>
            <a:stretch>
              <a:fillRect b="-4343"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14" name="Google Shape;214;p14"/>
          <p:cNvSpPr txBox="1"/>
          <p:nvPr/>
        </p:nvSpPr>
        <p:spPr>
          <a:xfrm>
            <a:off x="8518561" y="2788068"/>
            <a:ext cx="410818" cy="276999"/>
          </a:xfrm>
          <a:prstGeom prst="rect">
            <a:avLst/>
          </a:prstGeom>
          <a:blipFill rotWithShape="1">
            <a:blip r:embed="rId7">
              <a:alphaModFix/>
            </a:blip>
            <a:stretch>
              <a:fillRect b="0" l="-8822"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15" name="Google Shape;215;p14"/>
          <p:cNvSpPr txBox="1"/>
          <p:nvPr/>
        </p:nvSpPr>
        <p:spPr>
          <a:xfrm>
            <a:off x="603699" y="3543294"/>
            <a:ext cx="3869553" cy="335476"/>
          </a:xfrm>
          <a:prstGeom prst="rect">
            <a:avLst/>
          </a:prstGeom>
          <a:blipFill rotWithShape="1">
            <a:blip r:embed="rId8">
              <a:alphaModFix/>
            </a:blip>
            <a:stretch>
              <a:fillRect b="-10711"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16" name="Google Shape;216;p14"/>
          <p:cNvSpPr txBox="1"/>
          <p:nvPr/>
        </p:nvSpPr>
        <p:spPr>
          <a:xfrm>
            <a:off x="974196" y="2410356"/>
            <a:ext cx="386955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Calculate Output of Each Node Sequentially</a:t>
            </a:r>
            <a:endParaRPr b="0" i="0" sz="1400" u="none" cap="none" strike="noStrike">
              <a:solidFill>
                <a:srgbClr val="000000"/>
              </a:solidFill>
              <a:latin typeface="Arial"/>
              <a:ea typeface="Arial"/>
              <a:cs typeface="Arial"/>
              <a:sym typeface="Arial"/>
            </a:endParaRPr>
          </a:p>
        </p:txBody>
      </p:sp>
      <p:sp>
        <p:nvSpPr>
          <p:cNvPr id="217" name="Google Shape;217;p14"/>
          <p:cNvSpPr txBox="1"/>
          <p:nvPr/>
        </p:nvSpPr>
        <p:spPr>
          <a:xfrm>
            <a:off x="603699" y="3935617"/>
            <a:ext cx="3869553" cy="307777"/>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18" name="Google Shape;218;p14"/>
          <p:cNvSpPr txBox="1"/>
          <p:nvPr/>
        </p:nvSpPr>
        <p:spPr>
          <a:xfrm>
            <a:off x="974195" y="4327940"/>
            <a:ext cx="386955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Eventually We Obtain Model’s Predictions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5" name="Google Shape;225;p15"/>
          <p:cNvSpPr txBox="1"/>
          <p:nvPr/>
        </p:nvSpPr>
        <p:spPr>
          <a:xfrm>
            <a:off x="2865519" y="393366"/>
            <a:ext cx="646095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Calculate Loss</a:t>
            </a:r>
            <a:endParaRPr b="0" i="0" sz="1400" u="none" cap="none" strike="noStrike">
              <a:solidFill>
                <a:srgbClr val="000000"/>
              </a:solidFill>
              <a:latin typeface="Arial"/>
              <a:ea typeface="Arial"/>
              <a:cs typeface="Arial"/>
              <a:sym typeface="Arial"/>
            </a:endParaRPr>
          </a:p>
        </p:txBody>
      </p:sp>
      <p:pic>
        <p:nvPicPr>
          <p:cNvPr id="226" name="Google Shape;226;p15"/>
          <p:cNvPicPr preferRelativeResize="0"/>
          <p:nvPr/>
        </p:nvPicPr>
        <p:blipFill rotWithShape="1">
          <a:blip r:embed="rId3">
            <a:alphaModFix/>
          </a:blip>
          <a:srcRect b="0" l="0" r="0" t="0"/>
          <a:stretch/>
        </p:blipFill>
        <p:spPr>
          <a:xfrm>
            <a:off x="3200397" y="1720850"/>
            <a:ext cx="5791200" cy="4419600"/>
          </a:xfrm>
          <a:prstGeom prst="rect">
            <a:avLst/>
          </a:prstGeom>
          <a:noFill/>
          <a:ln>
            <a:noFill/>
          </a:ln>
        </p:spPr>
      </p:pic>
      <p:sp>
        <p:nvSpPr>
          <p:cNvPr id="227" name="Google Shape;227;p15"/>
          <p:cNvSpPr/>
          <p:nvPr/>
        </p:nvSpPr>
        <p:spPr>
          <a:xfrm>
            <a:off x="5208104" y="3925404"/>
            <a:ext cx="3975652" cy="2305879"/>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nvSpPr>
        <p:spPr>
          <a:xfrm>
            <a:off x="2055613" y="613442"/>
            <a:ext cx="808077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Loss Functions</a:t>
            </a:r>
            <a:endParaRPr b="0" i="0" sz="1400" u="none" cap="none" strike="noStrike">
              <a:solidFill>
                <a:srgbClr val="000000"/>
              </a:solidFill>
              <a:latin typeface="Arial"/>
              <a:ea typeface="Arial"/>
              <a:cs typeface="Arial"/>
              <a:sym typeface="Arial"/>
            </a:endParaRPr>
          </a:p>
        </p:txBody>
      </p:sp>
      <p:pic>
        <p:nvPicPr>
          <p:cNvPr id="234" name="Google Shape;234;p16"/>
          <p:cNvPicPr preferRelativeResize="0"/>
          <p:nvPr/>
        </p:nvPicPr>
        <p:blipFill rotWithShape="1">
          <a:blip r:embed="rId3">
            <a:alphaModFix/>
          </a:blip>
          <a:srcRect b="0" l="0" r="0" t="0"/>
          <a:stretch/>
        </p:blipFill>
        <p:spPr>
          <a:xfrm>
            <a:off x="1291615" y="2856856"/>
            <a:ext cx="3267133" cy="470992"/>
          </a:xfrm>
          <a:prstGeom prst="rect">
            <a:avLst/>
          </a:prstGeom>
          <a:noFill/>
          <a:ln>
            <a:noFill/>
          </a:ln>
        </p:spPr>
      </p:pic>
      <p:sp>
        <p:nvSpPr>
          <p:cNvPr id="235" name="Google Shape;235;p16"/>
          <p:cNvSpPr txBox="1"/>
          <p:nvPr/>
        </p:nvSpPr>
        <p:spPr>
          <a:xfrm>
            <a:off x="974196" y="2410356"/>
            <a:ext cx="4353178"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Quicksand"/>
                <a:ea typeface="Quicksand"/>
                <a:cs typeface="Quicksand"/>
                <a:sym typeface="Quicksand"/>
              </a:rPr>
              <a:t>Cross-Entropy / Log-Loss</a:t>
            </a:r>
            <a:endParaRPr b="0" i="0" sz="1400" u="none" cap="none" strike="noStrike">
              <a:solidFill>
                <a:srgbClr val="000000"/>
              </a:solidFill>
              <a:latin typeface="Arial"/>
              <a:ea typeface="Arial"/>
              <a:cs typeface="Arial"/>
              <a:sym typeface="Arial"/>
            </a:endParaRPr>
          </a:p>
          <a:p>
            <a:pPr indent="-44450" lvl="0" marL="17145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171450" lvl="0" marL="1714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Typical for binary outcomes. Value grows exponentially larger as the predicted probability moves away from the true 0,1 label.</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Multi-category outcomes have an analogous loss function known as categorical cross-entropy.</a:t>
            </a:r>
            <a:endParaRPr b="0" i="0" sz="1400" u="none" cap="none" strike="noStrike">
              <a:solidFill>
                <a:schemeClr val="dk1"/>
              </a:solidFill>
              <a:latin typeface="Quicksand"/>
              <a:ea typeface="Quicksand"/>
              <a:cs typeface="Quicksand"/>
              <a:sym typeface="Quicksand"/>
            </a:endParaRPr>
          </a:p>
        </p:txBody>
      </p:sp>
      <p:sp>
        <p:nvSpPr>
          <p:cNvPr id="236" name="Google Shape;236;p16"/>
          <p:cNvSpPr txBox="1"/>
          <p:nvPr/>
        </p:nvSpPr>
        <p:spPr>
          <a:xfrm>
            <a:off x="6626248" y="4566834"/>
            <a:ext cx="4353178"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Quicksand"/>
                <a:ea typeface="Quicksand"/>
                <a:cs typeface="Quicksand"/>
                <a:sym typeface="Quicksand"/>
              </a:rPr>
              <a:t>MSE / Quadratic / L2 Loss</a:t>
            </a:r>
            <a:endParaRPr b="0" i="0" sz="1400" u="none" cap="none" strike="noStrike">
              <a:solidFill>
                <a:srgbClr val="000000"/>
              </a:solidFill>
              <a:latin typeface="Arial"/>
              <a:ea typeface="Arial"/>
              <a:cs typeface="Arial"/>
              <a:sym typeface="Arial"/>
            </a:endParaRPr>
          </a:p>
          <a:p>
            <a:pPr indent="-44450" lvl="0" marL="17145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171450" lvl="0" marL="1714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Typical for continuous outcomes, larger errors penalized exponentially more. This should look familiar!</a:t>
            </a:r>
            <a:endParaRPr b="0" i="0" sz="1400" u="none" cap="none" strike="noStrike">
              <a:solidFill>
                <a:schemeClr val="dk1"/>
              </a:solidFill>
              <a:latin typeface="Quicksand"/>
              <a:ea typeface="Quicksand"/>
              <a:cs typeface="Quicksand"/>
              <a:sym typeface="Quicksand"/>
            </a:endParaRPr>
          </a:p>
        </p:txBody>
      </p:sp>
      <p:pic>
        <p:nvPicPr>
          <p:cNvPr id="237" name="Google Shape;237;p16"/>
          <p:cNvPicPr preferRelativeResize="0"/>
          <p:nvPr/>
        </p:nvPicPr>
        <p:blipFill rotWithShape="1">
          <a:blip r:embed="rId4">
            <a:alphaModFix/>
          </a:blip>
          <a:srcRect b="0" l="0" r="0" t="0"/>
          <a:stretch/>
        </p:blipFill>
        <p:spPr>
          <a:xfrm>
            <a:off x="7225892" y="5117512"/>
            <a:ext cx="1608338" cy="366814"/>
          </a:xfrm>
          <a:prstGeom prst="rect">
            <a:avLst/>
          </a:prstGeom>
          <a:noFill/>
          <a:ln>
            <a:noFill/>
          </a:ln>
        </p:spPr>
      </p:pic>
      <p:sp>
        <p:nvSpPr>
          <p:cNvPr id="238" name="Google Shape;238;p16"/>
          <p:cNvSpPr txBox="1"/>
          <p:nvPr/>
        </p:nvSpPr>
        <p:spPr>
          <a:xfrm>
            <a:off x="6657641" y="1968967"/>
            <a:ext cx="4353178"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Quicksand"/>
                <a:ea typeface="Quicksand"/>
                <a:cs typeface="Quicksand"/>
                <a:sym typeface="Quicksand"/>
              </a:rPr>
              <a:t>MAE / L1 Loss</a:t>
            </a:r>
            <a:endParaRPr b="0" i="0" sz="1400" u="none" cap="none" strike="noStrike">
              <a:solidFill>
                <a:srgbClr val="000000"/>
              </a:solidFill>
              <a:latin typeface="Arial"/>
              <a:ea typeface="Arial"/>
              <a:cs typeface="Arial"/>
              <a:sym typeface="Arial"/>
            </a:endParaRPr>
          </a:p>
          <a:p>
            <a:pPr indent="-44450" lvl="0" marL="17145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171450" lvl="0" marL="1714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Typical for continuous outcomes. Errors are penalized homogenously, in magnitude and direction. This should look familiar!</a:t>
            </a:r>
            <a:endParaRPr b="0" i="0" sz="1400" u="none" cap="none" strike="noStrike">
              <a:solidFill>
                <a:schemeClr val="dk1"/>
              </a:solidFill>
              <a:latin typeface="Quicksand"/>
              <a:ea typeface="Quicksand"/>
              <a:cs typeface="Quicksand"/>
              <a:sym typeface="Quicksand"/>
            </a:endParaRPr>
          </a:p>
        </p:txBody>
      </p:sp>
      <p:pic>
        <p:nvPicPr>
          <p:cNvPr id="239" name="Google Shape;239;p16"/>
          <p:cNvPicPr preferRelativeResize="0"/>
          <p:nvPr/>
        </p:nvPicPr>
        <p:blipFill rotWithShape="1">
          <a:blip r:embed="rId5">
            <a:alphaModFix/>
          </a:blip>
          <a:srcRect b="0" l="0" r="0" t="0"/>
          <a:stretch/>
        </p:blipFill>
        <p:spPr>
          <a:xfrm>
            <a:off x="7225892" y="2510440"/>
            <a:ext cx="1767574" cy="374739"/>
          </a:xfrm>
          <a:prstGeom prst="rect">
            <a:avLst/>
          </a:prstGeom>
          <a:noFill/>
          <a:ln>
            <a:noFill/>
          </a:ln>
        </p:spPr>
      </p:pic>
      <p:pic>
        <p:nvPicPr>
          <p:cNvPr id="240" name="Google Shape;240;p16"/>
          <p:cNvPicPr preferRelativeResize="0"/>
          <p:nvPr/>
        </p:nvPicPr>
        <p:blipFill rotWithShape="1">
          <a:blip r:embed="rId6">
            <a:alphaModFix/>
          </a:blip>
          <a:srcRect b="0" l="0" r="0" t="0"/>
          <a:stretch/>
        </p:blipFill>
        <p:spPr>
          <a:xfrm>
            <a:off x="2055626" y="5899130"/>
            <a:ext cx="2044700" cy="67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244" name="Shape 244"/>
        <p:cNvGrpSpPr/>
        <p:nvPr/>
      </p:nvGrpSpPr>
      <p:grpSpPr>
        <a:xfrm>
          <a:off x="0" y="0"/>
          <a:ext cx="0" cy="0"/>
          <a:chOff x="0" y="0"/>
          <a:chExt cx="0" cy="0"/>
        </a:xfrm>
      </p:grpSpPr>
      <p:sp>
        <p:nvSpPr>
          <p:cNvPr id="245" name="Google Shape;24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6" name="Google Shape;246;p17"/>
          <p:cNvSpPr txBox="1"/>
          <p:nvPr/>
        </p:nvSpPr>
        <p:spPr>
          <a:xfrm>
            <a:off x="2055613" y="613442"/>
            <a:ext cx="808077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Binary Cross-Entropy Loss</a:t>
            </a:r>
            <a:endParaRPr b="0" i="0" sz="1400" u="none" cap="none" strike="noStrike">
              <a:solidFill>
                <a:srgbClr val="000000"/>
              </a:solidFill>
              <a:latin typeface="Arial"/>
              <a:ea typeface="Arial"/>
              <a:cs typeface="Arial"/>
              <a:sym typeface="Arial"/>
            </a:endParaRPr>
          </a:p>
        </p:txBody>
      </p:sp>
      <p:pic>
        <p:nvPicPr>
          <p:cNvPr id="247" name="Google Shape;247;p17"/>
          <p:cNvPicPr preferRelativeResize="0"/>
          <p:nvPr/>
        </p:nvPicPr>
        <p:blipFill rotWithShape="1">
          <a:blip r:embed="rId3">
            <a:alphaModFix/>
          </a:blip>
          <a:srcRect b="3662" l="0" r="0" t="2921"/>
          <a:stretch/>
        </p:blipFill>
        <p:spPr>
          <a:xfrm>
            <a:off x="1758950" y="4004937"/>
            <a:ext cx="8674100" cy="2491409"/>
          </a:xfrm>
          <a:prstGeom prst="rect">
            <a:avLst/>
          </a:prstGeom>
          <a:noFill/>
          <a:ln>
            <a:noFill/>
          </a:ln>
        </p:spPr>
      </p:pic>
      <p:sp>
        <p:nvSpPr>
          <p:cNvPr id="248" name="Google Shape;248;p17"/>
          <p:cNvSpPr txBox="1"/>
          <p:nvPr/>
        </p:nvSpPr>
        <p:spPr>
          <a:xfrm>
            <a:off x="929424" y="1976448"/>
            <a:ext cx="10136141" cy="18466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Piecemeal Function:</a:t>
            </a:r>
            <a:endParaRPr b="0" i="0" sz="1400" u="none" cap="none" strike="noStrike">
              <a:solidFill>
                <a:srgbClr val="000000"/>
              </a:solidFill>
              <a:latin typeface="Arial"/>
              <a:ea typeface="Arial"/>
              <a:cs typeface="Arial"/>
              <a:sym typeface="Arial"/>
            </a:endParaRPr>
          </a:p>
          <a:p>
            <a:pPr indent="-230187" lvl="1" marL="68897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If ground truth is 1, then loss is -1*log(</a:t>
            </a:r>
            <a:r>
              <a:rPr b="0" i="1" lang="en-US" sz="2000" u="none" cap="none" strike="noStrike">
                <a:solidFill>
                  <a:schemeClr val="dk1"/>
                </a:solidFill>
                <a:latin typeface="Quicksand"/>
                <a:ea typeface="Quicksand"/>
                <a:cs typeface="Quicksand"/>
                <a:sym typeface="Quicksand"/>
              </a:rPr>
              <a:t>p</a:t>
            </a:r>
            <a:r>
              <a:rPr b="0" i="0" lang="en-US" sz="2000" u="none" cap="none" strike="noStrike">
                <a:solidFill>
                  <a:schemeClr val="dk1"/>
                </a:solidFill>
                <a:latin typeface="Quicksand"/>
                <a:ea typeface="Quicksand"/>
                <a:cs typeface="Quicksand"/>
                <a:sym typeface="Quicksand"/>
              </a:rPr>
              <a:t>). As prediction approaches 1, loss approaches 0. As prediction approaches 0, loss grows exponentially.</a:t>
            </a:r>
            <a:endParaRPr b="0" i="0" sz="1400" u="none" cap="none" strike="noStrike">
              <a:solidFill>
                <a:srgbClr val="000000"/>
              </a:solidFill>
              <a:latin typeface="Arial"/>
              <a:ea typeface="Arial"/>
              <a:cs typeface="Arial"/>
              <a:sym typeface="Arial"/>
            </a:endParaRPr>
          </a:p>
          <a:p>
            <a:pPr indent="-230187" lvl="1" marL="68897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If ground truth is 0, then loss is -1*log(1-</a:t>
            </a:r>
            <a:r>
              <a:rPr b="0" i="1" lang="en-US" sz="2000" u="none" cap="none" strike="noStrike">
                <a:solidFill>
                  <a:schemeClr val="dk1"/>
                </a:solidFill>
                <a:latin typeface="Quicksand"/>
                <a:ea typeface="Quicksand"/>
                <a:cs typeface="Quicksand"/>
                <a:sym typeface="Quicksand"/>
              </a:rPr>
              <a:t>p</a:t>
            </a:r>
            <a:r>
              <a:rPr b="0" i="0" lang="en-US" sz="2000" u="none" cap="none" strike="noStrike">
                <a:solidFill>
                  <a:schemeClr val="dk1"/>
                </a:solidFill>
                <a:latin typeface="Quicksand"/>
                <a:ea typeface="Quicksand"/>
                <a:cs typeface="Quicksand"/>
                <a:sym typeface="Quicksand"/>
              </a:rPr>
              <a:t>). As prediction approaches 1, loss rises exponentially. As prediction approaches 0, loss approaches 0. </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pic>
        <p:nvPicPr>
          <p:cNvPr id="249" name="Google Shape;249;p17"/>
          <p:cNvPicPr preferRelativeResize="0"/>
          <p:nvPr/>
        </p:nvPicPr>
        <p:blipFill rotWithShape="1">
          <a:blip r:embed="rId4">
            <a:alphaModFix/>
          </a:blip>
          <a:srcRect b="0" l="0" r="0" t="0"/>
          <a:stretch/>
        </p:blipFill>
        <p:spPr>
          <a:xfrm>
            <a:off x="8348633" y="1727961"/>
            <a:ext cx="3267133" cy="4709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6" name="Google Shape;256;p18"/>
          <p:cNvSpPr txBox="1"/>
          <p:nvPr/>
        </p:nvSpPr>
        <p:spPr>
          <a:xfrm>
            <a:off x="2539315" y="419870"/>
            <a:ext cx="711336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Backpropagation</a:t>
            </a:r>
            <a:endParaRPr b="0" i="0" sz="1400" u="none" cap="none" strike="noStrike">
              <a:solidFill>
                <a:srgbClr val="000000"/>
              </a:solidFill>
              <a:latin typeface="Arial"/>
              <a:ea typeface="Arial"/>
              <a:cs typeface="Arial"/>
              <a:sym typeface="Arial"/>
            </a:endParaRPr>
          </a:p>
        </p:txBody>
      </p:sp>
      <p:pic>
        <p:nvPicPr>
          <p:cNvPr id="257" name="Google Shape;257;p18"/>
          <p:cNvPicPr preferRelativeResize="0"/>
          <p:nvPr/>
        </p:nvPicPr>
        <p:blipFill rotWithShape="1">
          <a:blip r:embed="rId3">
            <a:alphaModFix/>
          </a:blip>
          <a:srcRect b="0" l="0" r="0" t="0"/>
          <a:stretch/>
        </p:blipFill>
        <p:spPr>
          <a:xfrm>
            <a:off x="3200397" y="1720850"/>
            <a:ext cx="5791200" cy="4419600"/>
          </a:xfrm>
          <a:prstGeom prst="rect">
            <a:avLst/>
          </a:prstGeom>
          <a:noFill/>
          <a:ln>
            <a:noFill/>
          </a:ln>
        </p:spPr>
      </p:pic>
      <p:sp>
        <p:nvSpPr>
          <p:cNvPr id="258" name="Google Shape;258;p18"/>
          <p:cNvSpPr/>
          <p:nvPr/>
        </p:nvSpPr>
        <p:spPr>
          <a:xfrm>
            <a:off x="2862470" y="3975652"/>
            <a:ext cx="2464904" cy="1990587"/>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63" name="Shape 263"/>
        <p:cNvGrpSpPr/>
        <p:nvPr/>
      </p:nvGrpSpPr>
      <p:grpSpPr>
        <a:xfrm>
          <a:off x="0" y="0"/>
          <a:ext cx="0" cy="0"/>
          <a:chOff x="0" y="0"/>
          <a:chExt cx="0" cy="0"/>
        </a:xfrm>
      </p:grpSpPr>
      <p:sp>
        <p:nvSpPr>
          <p:cNvPr id="264" name="Google Shape;2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5" name="Google Shape;265;p19"/>
          <p:cNvSpPr txBox="1"/>
          <p:nvPr/>
        </p:nvSpPr>
        <p:spPr>
          <a:xfrm>
            <a:off x="2539315" y="419870"/>
            <a:ext cx="711336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Derivative = “Rate” of Change</a:t>
            </a:r>
            <a:endParaRPr b="0" i="0" sz="1400" u="none" cap="none" strike="noStrike">
              <a:solidFill>
                <a:srgbClr val="000000"/>
              </a:solidFill>
              <a:latin typeface="Arial"/>
              <a:ea typeface="Arial"/>
              <a:cs typeface="Arial"/>
              <a:sym typeface="Arial"/>
            </a:endParaRPr>
          </a:p>
        </p:txBody>
      </p:sp>
      <p:pic>
        <p:nvPicPr>
          <p:cNvPr id="266" name="Google Shape;266;p19"/>
          <p:cNvPicPr preferRelativeResize="0"/>
          <p:nvPr/>
        </p:nvPicPr>
        <p:blipFill rotWithShape="1">
          <a:blip r:embed="rId3">
            <a:alphaModFix/>
          </a:blip>
          <a:srcRect b="0" l="0" r="0" t="0"/>
          <a:stretch/>
        </p:blipFill>
        <p:spPr>
          <a:xfrm>
            <a:off x="1573563" y="2883195"/>
            <a:ext cx="3733800" cy="2171700"/>
          </a:xfrm>
          <a:prstGeom prst="rect">
            <a:avLst/>
          </a:prstGeom>
          <a:noFill/>
          <a:ln>
            <a:noFill/>
          </a:ln>
        </p:spPr>
      </p:pic>
      <p:pic>
        <p:nvPicPr>
          <p:cNvPr id="267" name="Google Shape;267;p19"/>
          <p:cNvPicPr preferRelativeResize="0"/>
          <p:nvPr/>
        </p:nvPicPr>
        <p:blipFill rotWithShape="1">
          <a:blip r:embed="rId4">
            <a:alphaModFix/>
          </a:blip>
          <a:srcRect b="0" l="0" r="0" t="0"/>
          <a:stretch/>
        </p:blipFill>
        <p:spPr>
          <a:xfrm>
            <a:off x="7035248" y="2438695"/>
            <a:ext cx="3733800" cy="261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Today’s Agenda</a:t>
            </a:r>
            <a:endParaRPr b="0" i="0" sz="1400" u="none" cap="none" strike="noStrike">
              <a:solidFill>
                <a:srgbClr val="000000"/>
              </a:solidFill>
              <a:latin typeface="Arial"/>
              <a:ea typeface="Arial"/>
              <a:cs typeface="Arial"/>
              <a:sym typeface="Arial"/>
            </a:endParaRPr>
          </a:p>
        </p:txBody>
      </p:sp>
      <p:sp>
        <p:nvSpPr>
          <p:cNvPr id="103" name="Google Shape;103;p2"/>
          <p:cNvSpPr txBox="1"/>
          <p:nvPr/>
        </p:nvSpPr>
        <p:spPr>
          <a:xfrm>
            <a:off x="890337" y="1940249"/>
            <a:ext cx="10016362" cy="36009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1. Building Blocks of NNs</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Tensors (and relevant mathematical operations)</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Activation Functions</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Loss Functions</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Backpropagation: Derivatives, Gradients &amp; the Chain Rule (with examples)</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Optimizers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2. Building a Linear Classifier</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Overview of Keras and Tensorflow.</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Implementing a linear classifier in Keras (now that we know the components).</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15: Stochastic gradient descent with a two-dimensional error function... |  Download Scientific Diagram" id="274" name="Google Shape;274;p20"/>
          <p:cNvPicPr preferRelativeResize="0"/>
          <p:nvPr/>
        </p:nvPicPr>
        <p:blipFill rotWithShape="1">
          <a:blip r:embed="rId3">
            <a:alphaModFix/>
          </a:blip>
          <a:srcRect b="0" l="0" r="0" t="0"/>
          <a:stretch/>
        </p:blipFill>
        <p:spPr>
          <a:xfrm>
            <a:off x="698496" y="1627551"/>
            <a:ext cx="10795000" cy="4305300"/>
          </a:xfrm>
          <a:prstGeom prst="rect">
            <a:avLst/>
          </a:prstGeom>
          <a:noFill/>
          <a:ln>
            <a:noFill/>
          </a:ln>
        </p:spPr>
      </p:pic>
      <p:sp>
        <p:nvSpPr>
          <p:cNvPr id="275" name="Google Shape;275;p20"/>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Gradient = Derivative in Multiple Dimensions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280" name="Shape 280"/>
        <p:cNvGrpSpPr/>
        <p:nvPr/>
      </p:nvGrpSpPr>
      <p:grpSpPr>
        <a:xfrm>
          <a:off x="0" y="0"/>
          <a:ext cx="0" cy="0"/>
          <a:chOff x="0" y="0"/>
          <a:chExt cx="0" cy="0"/>
        </a:xfrm>
      </p:grpSpPr>
      <p:sp>
        <p:nvSpPr>
          <p:cNvPr id="281" name="Google Shape;28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2" name="Google Shape;282;p21"/>
          <p:cNvSpPr txBox="1"/>
          <p:nvPr/>
        </p:nvSpPr>
        <p:spPr>
          <a:xfrm>
            <a:off x="2539315" y="419870"/>
            <a:ext cx="711336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Gradient Descent</a:t>
            </a:r>
            <a:endParaRPr b="0" i="0" sz="1400" u="none" cap="none" strike="noStrike">
              <a:solidFill>
                <a:srgbClr val="000000"/>
              </a:solidFill>
              <a:latin typeface="Arial"/>
              <a:ea typeface="Arial"/>
              <a:cs typeface="Arial"/>
              <a:sym typeface="Arial"/>
            </a:endParaRPr>
          </a:p>
        </p:txBody>
      </p:sp>
      <p:pic>
        <p:nvPicPr>
          <p:cNvPr id="283" name="Google Shape;283;p21"/>
          <p:cNvPicPr preferRelativeResize="0"/>
          <p:nvPr/>
        </p:nvPicPr>
        <p:blipFill rotWithShape="1">
          <a:blip r:embed="rId3">
            <a:alphaModFix/>
          </a:blip>
          <a:srcRect b="0" l="0" r="0" t="0"/>
          <a:stretch/>
        </p:blipFill>
        <p:spPr>
          <a:xfrm>
            <a:off x="4076766" y="1894922"/>
            <a:ext cx="4038468" cy="39234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9" name="Google Shape;289;p22"/>
          <p:cNvSpPr txBox="1"/>
          <p:nvPr/>
        </p:nvSpPr>
        <p:spPr>
          <a:xfrm>
            <a:off x="1565285" y="1388256"/>
            <a:ext cx="3869700" cy="153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Recall that Each Node’s Output Can be Expressed as a Function of the Prior Nodes’ Outputs</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sp>
        <p:nvSpPr>
          <p:cNvPr id="290" name="Google Shape;290;p22"/>
          <p:cNvSpPr txBox="1"/>
          <p:nvPr/>
        </p:nvSpPr>
        <p:spPr>
          <a:xfrm>
            <a:off x="6311510" y="1713517"/>
            <a:ext cx="4613246"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Start at the final nodes in the network and work backwards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We calculate partial derivatives w.r.t. their inputs / weights.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Then, use those partial derivatives and work backward into earlier layers to get partial derivatives w.r.t. </a:t>
            </a:r>
            <a:r>
              <a:rPr b="0" i="1" lang="en-US" sz="2000" u="none" cap="none" strike="noStrike">
                <a:solidFill>
                  <a:schemeClr val="dk1"/>
                </a:solidFill>
                <a:latin typeface="Quicksand"/>
                <a:ea typeface="Quicksand"/>
                <a:cs typeface="Quicksand"/>
                <a:sym typeface="Quicksand"/>
              </a:rPr>
              <a:t>their </a:t>
            </a:r>
            <a:r>
              <a:rPr b="0" i="0" lang="en-US" sz="2000" u="none" cap="none" strike="noStrike">
                <a:solidFill>
                  <a:schemeClr val="dk1"/>
                </a:solidFill>
                <a:latin typeface="Quicksand"/>
                <a:ea typeface="Quicksand"/>
                <a:cs typeface="Quicksand"/>
                <a:sym typeface="Quicksand"/>
              </a:rPr>
              <a:t>inputs / weights, and so on. </a:t>
            </a:r>
            <a:endParaRPr b="0" i="0" sz="1400" u="none" cap="none" strike="noStrike">
              <a:solidFill>
                <a:schemeClr val="dk1"/>
              </a:solidFill>
              <a:latin typeface="Quicksand"/>
              <a:ea typeface="Quicksand"/>
              <a:cs typeface="Quicksand"/>
              <a:sym typeface="Quicksand"/>
            </a:endParaRPr>
          </a:p>
        </p:txBody>
      </p:sp>
      <p:sp>
        <p:nvSpPr>
          <p:cNvPr id="291" name="Google Shape;291;p22"/>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Derivatives of Loss w.r.t All Parameters</a:t>
            </a:r>
            <a:endParaRPr b="0" i="0" sz="1400" u="none" cap="none" strike="noStrike">
              <a:solidFill>
                <a:srgbClr val="000000"/>
              </a:solidFill>
              <a:latin typeface="Arial"/>
              <a:ea typeface="Arial"/>
              <a:cs typeface="Arial"/>
              <a:sym typeface="Arial"/>
            </a:endParaRPr>
          </a:p>
        </p:txBody>
      </p:sp>
      <p:pic>
        <p:nvPicPr>
          <p:cNvPr descr="The structure of a simple Multi-Layer Feedfoward Neural Network | Download  Scientific Diagram" id="292" name="Google Shape;292;p22"/>
          <p:cNvPicPr preferRelativeResize="0"/>
          <p:nvPr/>
        </p:nvPicPr>
        <p:blipFill rotWithShape="1">
          <a:blip r:embed="rId3">
            <a:alphaModFix/>
          </a:blip>
          <a:srcRect b="1954" l="2209" r="2208" t="1950"/>
          <a:stretch/>
        </p:blipFill>
        <p:spPr>
          <a:xfrm>
            <a:off x="2477300" y="4260581"/>
            <a:ext cx="3141113" cy="2278331"/>
          </a:xfrm>
          <a:prstGeom prst="rect">
            <a:avLst/>
          </a:prstGeom>
          <a:noFill/>
          <a:ln>
            <a:noFill/>
          </a:ln>
        </p:spPr>
      </p:pic>
      <p:cxnSp>
        <p:nvCxnSpPr>
          <p:cNvPr id="293" name="Google Shape;293;p22"/>
          <p:cNvCxnSpPr/>
          <p:nvPr/>
        </p:nvCxnSpPr>
        <p:spPr>
          <a:xfrm rot="10800000">
            <a:off x="2751670" y="4068417"/>
            <a:ext cx="2592371" cy="0"/>
          </a:xfrm>
          <a:prstGeom prst="straightConnector1">
            <a:avLst/>
          </a:prstGeom>
          <a:noFill/>
          <a:ln cap="flat" cmpd="sng" w="38100">
            <a:solidFill>
              <a:srgbClr val="FF0000"/>
            </a:solidFill>
            <a:prstDash val="solid"/>
            <a:miter lim="800000"/>
            <a:headEnd len="sm" w="sm" type="none"/>
            <a:tailEnd len="med" w="med" type="triangle"/>
          </a:ln>
        </p:spPr>
      </p:cxnSp>
      <p:sp>
        <p:nvSpPr>
          <p:cNvPr id="294" name="Google Shape;294;p22"/>
          <p:cNvSpPr txBox="1"/>
          <p:nvPr/>
        </p:nvSpPr>
        <p:spPr>
          <a:xfrm>
            <a:off x="1267235" y="2775060"/>
            <a:ext cx="3869553" cy="317203"/>
          </a:xfrm>
          <a:prstGeom prst="rect">
            <a:avLst/>
          </a:prstGeom>
          <a:blipFill rotWithShape="1">
            <a:blip r:embed="rId4">
              <a:alphaModFix/>
            </a:blip>
            <a:stretch>
              <a:fillRect b="-768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95" name="Google Shape;295;p22"/>
          <p:cNvSpPr txBox="1"/>
          <p:nvPr/>
        </p:nvSpPr>
        <p:spPr>
          <a:xfrm>
            <a:off x="1267235" y="3176154"/>
            <a:ext cx="3869553" cy="335476"/>
          </a:xfrm>
          <a:prstGeom prst="rect">
            <a:avLst/>
          </a:prstGeom>
          <a:blipFill rotWithShape="1">
            <a:blip r:embed="rId5">
              <a:alphaModFix/>
            </a:blip>
            <a:stretch>
              <a:fillRect b="-740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96" name="Google Shape;296;p22"/>
          <p:cNvSpPr txBox="1"/>
          <p:nvPr/>
        </p:nvSpPr>
        <p:spPr>
          <a:xfrm>
            <a:off x="1267235" y="3568477"/>
            <a:ext cx="3869553" cy="307777"/>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301" name="Shape 301"/>
        <p:cNvGrpSpPr/>
        <p:nvPr/>
      </p:nvGrpSpPr>
      <p:grpSpPr>
        <a:xfrm>
          <a:off x="0" y="0"/>
          <a:ext cx="0" cy="0"/>
          <a:chOff x="0" y="0"/>
          <a:chExt cx="0" cy="0"/>
        </a:xfrm>
      </p:grpSpPr>
      <p:sp>
        <p:nvSpPr>
          <p:cNvPr id="302" name="Google Shape;30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3" name="Google Shape;303;p23"/>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Simplifying Gradients: Computation Graph</a:t>
            </a:r>
            <a:endParaRPr b="0" i="0" sz="1400" u="none" cap="none" strike="noStrike">
              <a:solidFill>
                <a:srgbClr val="000000"/>
              </a:solidFill>
              <a:latin typeface="Arial"/>
              <a:ea typeface="Arial"/>
              <a:cs typeface="Arial"/>
              <a:sym typeface="Arial"/>
            </a:endParaRPr>
          </a:p>
        </p:txBody>
      </p:sp>
      <p:sp>
        <p:nvSpPr>
          <p:cNvPr id="304" name="Google Shape;304;p23"/>
          <p:cNvSpPr txBox="1"/>
          <p:nvPr/>
        </p:nvSpPr>
        <p:spPr>
          <a:xfrm>
            <a:off x="1987778" y="1712027"/>
            <a:ext cx="2098817" cy="400110"/>
          </a:xfrm>
          <a:prstGeom prst="rect">
            <a:avLst/>
          </a:prstGeom>
          <a:blipFill rotWithShape="1">
            <a:blip r:embed="rId3">
              <a:alphaModFix/>
            </a:blip>
            <a:stretch>
              <a:fillRect b="-121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05" name="Google Shape;305;p23"/>
          <p:cNvSpPr txBox="1"/>
          <p:nvPr/>
        </p:nvSpPr>
        <p:spPr>
          <a:xfrm>
            <a:off x="8932791" y="3228945"/>
            <a:ext cx="2098817" cy="400110"/>
          </a:xfrm>
          <a:prstGeom prst="rect">
            <a:avLst/>
          </a:prstGeom>
          <a:blipFill rotWithShape="1">
            <a:blip r:embed="rId4">
              <a:alphaModFix/>
            </a:blip>
            <a:stretch>
              <a:fillRect b="-8821"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06" name="Google Shape;306;p23"/>
          <p:cNvSpPr txBox="1"/>
          <p:nvPr/>
        </p:nvSpPr>
        <p:spPr>
          <a:xfrm>
            <a:off x="5811900" y="3237612"/>
            <a:ext cx="2098817" cy="400110"/>
          </a:xfrm>
          <a:prstGeom prst="rect">
            <a:avLst/>
          </a:prstGeom>
          <a:blipFill rotWithShape="1">
            <a:blip r:embed="rId5">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07" name="Google Shape;307;p23"/>
          <p:cNvSpPr txBox="1"/>
          <p:nvPr/>
        </p:nvSpPr>
        <p:spPr>
          <a:xfrm>
            <a:off x="2691009" y="3228945"/>
            <a:ext cx="2098817" cy="400110"/>
          </a:xfrm>
          <a:prstGeom prst="rect">
            <a:avLst/>
          </a:prstGeom>
          <a:blipFill rotWithShape="1">
            <a:blip r:embed="rId6">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08" name="Google Shape;308;p23"/>
          <p:cNvCxnSpPr>
            <a:stCxn id="306" idx="3"/>
            <a:endCxn id="305" idx="1"/>
          </p:cNvCxnSpPr>
          <p:nvPr/>
        </p:nvCxnSpPr>
        <p:spPr>
          <a:xfrm flipH="1" rot="10800000">
            <a:off x="7910717" y="3428967"/>
            <a:ext cx="1022100" cy="8700"/>
          </a:xfrm>
          <a:prstGeom prst="straightConnector1">
            <a:avLst/>
          </a:prstGeom>
          <a:noFill/>
          <a:ln cap="flat" cmpd="sng" w="9525">
            <a:solidFill>
              <a:schemeClr val="dk1"/>
            </a:solidFill>
            <a:prstDash val="solid"/>
            <a:miter lim="800000"/>
            <a:headEnd len="sm" w="sm" type="none"/>
            <a:tailEnd len="med" w="med" type="triangle"/>
          </a:ln>
        </p:spPr>
      </p:cxnSp>
      <p:cxnSp>
        <p:nvCxnSpPr>
          <p:cNvPr id="309" name="Google Shape;309;p23"/>
          <p:cNvCxnSpPr/>
          <p:nvPr/>
        </p:nvCxnSpPr>
        <p:spPr>
          <a:xfrm flipH="1" rot="10800000">
            <a:off x="4789826" y="3420333"/>
            <a:ext cx="1022074" cy="8667"/>
          </a:xfrm>
          <a:prstGeom prst="straightConnector1">
            <a:avLst/>
          </a:prstGeom>
          <a:noFill/>
          <a:ln cap="flat" cmpd="sng" w="9525">
            <a:solidFill>
              <a:schemeClr val="dk1"/>
            </a:solidFill>
            <a:prstDash val="solid"/>
            <a:miter lim="800000"/>
            <a:headEnd len="sm" w="sm" type="none"/>
            <a:tailEnd len="med" w="med" type="triangle"/>
          </a:ln>
        </p:spPr>
      </p:cxnSp>
      <p:sp>
        <p:nvSpPr>
          <p:cNvPr id="310" name="Google Shape;310;p23"/>
          <p:cNvSpPr txBox="1"/>
          <p:nvPr/>
        </p:nvSpPr>
        <p:spPr>
          <a:xfrm>
            <a:off x="834887" y="4029574"/>
            <a:ext cx="837349"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11" name="Google Shape;311;p23"/>
          <p:cNvSpPr txBox="1"/>
          <p:nvPr/>
        </p:nvSpPr>
        <p:spPr>
          <a:xfrm>
            <a:off x="795131" y="2939125"/>
            <a:ext cx="837349" cy="369332"/>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12" name="Google Shape;312;p23"/>
          <p:cNvSpPr txBox="1"/>
          <p:nvPr/>
        </p:nvSpPr>
        <p:spPr>
          <a:xfrm>
            <a:off x="5232934" y="5136130"/>
            <a:ext cx="863066" cy="369332"/>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13" name="Google Shape;313;p23"/>
          <p:cNvCxnSpPr/>
          <p:nvPr/>
        </p:nvCxnSpPr>
        <p:spPr>
          <a:xfrm>
            <a:off x="1559568" y="3137584"/>
            <a:ext cx="1025423" cy="200055"/>
          </a:xfrm>
          <a:prstGeom prst="straightConnector1">
            <a:avLst/>
          </a:prstGeom>
          <a:noFill/>
          <a:ln cap="flat" cmpd="sng" w="9525">
            <a:solidFill>
              <a:schemeClr val="dk1"/>
            </a:solidFill>
            <a:prstDash val="solid"/>
            <a:miter lim="800000"/>
            <a:headEnd len="sm" w="sm" type="none"/>
            <a:tailEnd len="med" w="med" type="triangle"/>
          </a:ln>
        </p:spPr>
      </p:cxnSp>
      <p:cxnSp>
        <p:nvCxnSpPr>
          <p:cNvPr id="314" name="Google Shape;314;p23"/>
          <p:cNvCxnSpPr/>
          <p:nvPr/>
        </p:nvCxnSpPr>
        <p:spPr>
          <a:xfrm flipH="1" rot="10800000">
            <a:off x="1582731" y="3637722"/>
            <a:ext cx="1002260" cy="525309"/>
          </a:xfrm>
          <a:prstGeom prst="straightConnector1">
            <a:avLst/>
          </a:prstGeom>
          <a:noFill/>
          <a:ln cap="flat" cmpd="sng" w="9525">
            <a:solidFill>
              <a:schemeClr val="dk1"/>
            </a:solidFill>
            <a:prstDash val="solid"/>
            <a:miter lim="800000"/>
            <a:headEnd len="sm" w="sm" type="none"/>
            <a:tailEnd len="med" w="med" type="triangle"/>
          </a:ln>
        </p:spPr>
      </p:cxnSp>
      <p:cxnSp>
        <p:nvCxnSpPr>
          <p:cNvPr id="315" name="Google Shape;315;p23"/>
          <p:cNvCxnSpPr/>
          <p:nvPr/>
        </p:nvCxnSpPr>
        <p:spPr>
          <a:xfrm flipH="1" rot="10800000">
            <a:off x="5650376" y="3820443"/>
            <a:ext cx="1037832" cy="132894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320" name="Shape 320"/>
        <p:cNvGrpSpPr/>
        <p:nvPr/>
      </p:nvGrpSpPr>
      <p:grpSpPr>
        <a:xfrm>
          <a:off x="0" y="0"/>
          <a:ext cx="0" cy="0"/>
          <a:chOff x="0" y="0"/>
          <a:chExt cx="0" cy="0"/>
        </a:xfrm>
      </p:grpSpPr>
      <p:sp>
        <p:nvSpPr>
          <p:cNvPr id="321" name="Google Shape;32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2" name="Google Shape;322;p24"/>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Backpropagation = Working Backwards</a:t>
            </a:r>
            <a:endParaRPr b="0" i="0" sz="1400" u="none" cap="none" strike="noStrike">
              <a:solidFill>
                <a:srgbClr val="000000"/>
              </a:solidFill>
              <a:latin typeface="Arial"/>
              <a:ea typeface="Arial"/>
              <a:cs typeface="Arial"/>
              <a:sym typeface="Arial"/>
            </a:endParaRPr>
          </a:p>
        </p:txBody>
      </p:sp>
      <p:sp>
        <p:nvSpPr>
          <p:cNvPr id="323" name="Google Shape;323;p24"/>
          <p:cNvSpPr txBox="1"/>
          <p:nvPr/>
        </p:nvSpPr>
        <p:spPr>
          <a:xfrm>
            <a:off x="1987778" y="1712027"/>
            <a:ext cx="2098817" cy="400110"/>
          </a:xfrm>
          <a:prstGeom prst="rect">
            <a:avLst/>
          </a:prstGeom>
          <a:blipFill rotWithShape="1">
            <a:blip r:embed="rId3">
              <a:alphaModFix/>
            </a:blip>
            <a:stretch>
              <a:fillRect b="-121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24" name="Google Shape;324;p24"/>
          <p:cNvSpPr txBox="1"/>
          <p:nvPr/>
        </p:nvSpPr>
        <p:spPr>
          <a:xfrm>
            <a:off x="8932791" y="3228945"/>
            <a:ext cx="2098817" cy="400110"/>
          </a:xfrm>
          <a:prstGeom prst="rect">
            <a:avLst/>
          </a:prstGeom>
          <a:blipFill rotWithShape="1">
            <a:blip r:embed="rId4">
              <a:alphaModFix/>
            </a:blip>
            <a:stretch>
              <a:fillRect b="-8821"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25" name="Google Shape;325;p24"/>
          <p:cNvSpPr txBox="1"/>
          <p:nvPr/>
        </p:nvSpPr>
        <p:spPr>
          <a:xfrm>
            <a:off x="5811900" y="3237612"/>
            <a:ext cx="2098817" cy="400110"/>
          </a:xfrm>
          <a:prstGeom prst="rect">
            <a:avLst/>
          </a:prstGeom>
          <a:blipFill rotWithShape="1">
            <a:blip r:embed="rId5">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26" name="Google Shape;326;p24"/>
          <p:cNvSpPr txBox="1"/>
          <p:nvPr/>
        </p:nvSpPr>
        <p:spPr>
          <a:xfrm>
            <a:off x="2691009" y="3228945"/>
            <a:ext cx="2098817" cy="400110"/>
          </a:xfrm>
          <a:prstGeom prst="rect">
            <a:avLst/>
          </a:prstGeom>
          <a:blipFill rotWithShape="1">
            <a:blip r:embed="rId6">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27" name="Google Shape;327;p24"/>
          <p:cNvCxnSpPr>
            <a:stCxn id="325" idx="3"/>
            <a:endCxn id="324" idx="1"/>
          </p:cNvCxnSpPr>
          <p:nvPr/>
        </p:nvCxnSpPr>
        <p:spPr>
          <a:xfrm flipH="1" rot="10800000">
            <a:off x="7910717" y="3428967"/>
            <a:ext cx="1022100" cy="8700"/>
          </a:xfrm>
          <a:prstGeom prst="straightConnector1">
            <a:avLst/>
          </a:prstGeom>
          <a:noFill/>
          <a:ln cap="flat" cmpd="sng" w="9525">
            <a:solidFill>
              <a:schemeClr val="dk1"/>
            </a:solidFill>
            <a:prstDash val="solid"/>
            <a:miter lim="800000"/>
            <a:headEnd len="sm" w="sm" type="none"/>
            <a:tailEnd len="med" w="med" type="triangle"/>
          </a:ln>
        </p:spPr>
      </p:cxnSp>
      <p:cxnSp>
        <p:nvCxnSpPr>
          <p:cNvPr id="328" name="Google Shape;328;p24"/>
          <p:cNvCxnSpPr/>
          <p:nvPr/>
        </p:nvCxnSpPr>
        <p:spPr>
          <a:xfrm flipH="1" rot="10800000">
            <a:off x="4789826" y="3420333"/>
            <a:ext cx="1022074" cy="8667"/>
          </a:xfrm>
          <a:prstGeom prst="straightConnector1">
            <a:avLst/>
          </a:prstGeom>
          <a:noFill/>
          <a:ln cap="flat" cmpd="sng" w="9525">
            <a:solidFill>
              <a:schemeClr val="dk1"/>
            </a:solidFill>
            <a:prstDash val="solid"/>
            <a:miter lim="800000"/>
            <a:headEnd len="sm" w="sm" type="none"/>
            <a:tailEnd len="med" w="med" type="triangle"/>
          </a:ln>
        </p:spPr>
      </p:cxnSp>
      <p:sp>
        <p:nvSpPr>
          <p:cNvPr id="329" name="Google Shape;329;p24"/>
          <p:cNvSpPr txBox="1"/>
          <p:nvPr/>
        </p:nvSpPr>
        <p:spPr>
          <a:xfrm>
            <a:off x="834887" y="4029574"/>
            <a:ext cx="837349"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30" name="Google Shape;330;p24"/>
          <p:cNvSpPr txBox="1"/>
          <p:nvPr/>
        </p:nvSpPr>
        <p:spPr>
          <a:xfrm>
            <a:off x="5232934" y="5136130"/>
            <a:ext cx="863066" cy="369332"/>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31" name="Google Shape;331;p24"/>
          <p:cNvCxnSpPr/>
          <p:nvPr/>
        </p:nvCxnSpPr>
        <p:spPr>
          <a:xfrm>
            <a:off x="1559568" y="3137584"/>
            <a:ext cx="1025423" cy="200055"/>
          </a:xfrm>
          <a:prstGeom prst="straightConnector1">
            <a:avLst/>
          </a:prstGeom>
          <a:noFill/>
          <a:ln cap="flat" cmpd="sng" w="9525">
            <a:solidFill>
              <a:schemeClr val="dk1"/>
            </a:solidFill>
            <a:prstDash val="solid"/>
            <a:miter lim="800000"/>
            <a:headEnd len="sm" w="sm" type="none"/>
            <a:tailEnd len="med" w="med" type="triangle"/>
          </a:ln>
        </p:spPr>
      </p:cxnSp>
      <p:cxnSp>
        <p:nvCxnSpPr>
          <p:cNvPr id="332" name="Google Shape;332;p24"/>
          <p:cNvCxnSpPr/>
          <p:nvPr/>
        </p:nvCxnSpPr>
        <p:spPr>
          <a:xfrm flipH="1" rot="10800000">
            <a:off x="1582731" y="3637722"/>
            <a:ext cx="1002260" cy="525309"/>
          </a:xfrm>
          <a:prstGeom prst="straightConnector1">
            <a:avLst/>
          </a:prstGeom>
          <a:noFill/>
          <a:ln cap="flat" cmpd="sng" w="9525">
            <a:solidFill>
              <a:schemeClr val="dk1"/>
            </a:solidFill>
            <a:prstDash val="solid"/>
            <a:miter lim="800000"/>
            <a:headEnd len="sm" w="sm" type="none"/>
            <a:tailEnd len="med" w="med" type="triangle"/>
          </a:ln>
        </p:spPr>
      </p:cxnSp>
      <p:cxnSp>
        <p:nvCxnSpPr>
          <p:cNvPr id="333" name="Google Shape;333;p24"/>
          <p:cNvCxnSpPr/>
          <p:nvPr/>
        </p:nvCxnSpPr>
        <p:spPr>
          <a:xfrm flipH="1" rot="10800000">
            <a:off x="5650376" y="3820443"/>
            <a:ext cx="1037832" cy="1328940"/>
          </a:xfrm>
          <a:prstGeom prst="straightConnector1">
            <a:avLst/>
          </a:prstGeom>
          <a:noFill/>
          <a:ln cap="flat" cmpd="sng" w="9525">
            <a:solidFill>
              <a:schemeClr val="dk1"/>
            </a:solidFill>
            <a:prstDash val="solid"/>
            <a:miter lim="800000"/>
            <a:headEnd len="sm" w="sm" type="none"/>
            <a:tailEnd len="med" w="med" type="triangle"/>
          </a:ln>
        </p:spPr>
      </p:cxnSp>
      <p:sp>
        <p:nvSpPr>
          <p:cNvPr id="334" name="Google Shape;334;p24"/>
          <p:cNvSpPr/>
          <p:nvPr/>
        </p:nvSpPr>
        <p:spPr>
          <a:xfrm>
            <a:off x="8610600" y="2994991"/>
            <a:ext cx="2743200" cy="825452"/>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5" name="Google Shape;335;p24"/>
          <p:cNvSpPr txBox="1"/>
          <p:nvPr/>
        </p:nvSpPr>
        <p:spPr>
          <a:xfrm>
            <a:off x="795131" y="2939125"/>
            <a:ext cx="837349" cy="369332"/>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36" name="Google Shape;336;p24"/>
          <p:cNvSpPr txBox="1"/>
          <p:nvPr/>
        </p:nvSpPr>
        <p:spPr>
          <a:xfrm>
            <a:off x="9003190" y="4441006"/>
            <a:ext cx="1921566" cy="618246"/>
          </a:xfrm>
          <a:prstGeom prst="rect">
            <a:avLst/>
          </a:prstGeom>
          <a:blipFill rotWithShape="1">
            <a:blip r:embed="rId10">
              <a:alphaModFix/>
            </a:blip>
            <a:stretch>
              <a:fillRect b="-5998"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341" name="Shape 341"/>
        <p:cNvGrpSpPr/>
        <p:nvPr/>
      </p:nvGrpSpPr>
      <p:grpSpPr>
        <a:xfrm>
          <a:off x="0" y="0"/>
          <a:ext cx="0" cy="0"/>
          <a:chOff x="0" y="0"/>
          <a:chExt cx="0" cy="0"/>
        </a:xfrm>
      </p:grpSpPr>
      <p:sp>
        <p:nvSpPr>
          <p:cNvPr id="342" name="Google Shape;34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3" name="Google Shape;343;p25"/>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Backpropagation = Work Backwards</a:t>
            </a:r>
            <a:endParaRPr b="0" i="0" sz="1400" u="none" cap="none" strike="noStrike">
              <a:solidFill>
                <a:srgbClr val="000000"/>
              </a:solidFill>
              <a:latin typeface="Arial"/>
              <a:ea typeface="Arial"/>
              <a:cs typeface="Arial"/>
              <a:sym typeface="Arial"/>
            </a:endParaRPr>
          </a:p>
        </p:txBody>
      </p:sp>
      <p:sp>
        <p:nvSpPr>
          <p:cNvPr id="344" name="Google Shape;344;p25"/>
          <p:cNvSpPr txBox="1"/>
          <p:nvPr/>
        </p:nvSpPr>
        <p:spPr>
          <a:xfrm>
            <a:off x="1987778" y="1712027"/>
            <a:ext cx="2098817" cy="400110"/>
          </a:xfrm>
          <a:prstGeom prst="rect">
            <a:avLst/>
          </a:prstGeom>
          <a:blipFill rotWithShape="1">
            <a:blip r:embed="rId3">
              <a:alphaModFix/>
            </a:blip>
            <a:stretch>
              <a:fillRect b="-121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45" name="Google Shape;345;p25"/>
          <p:cNvSpPr txBox="1"/>
          <p:nvPr/>
        </p:nvSpPr>
        <p:spPr>
          <a:xfrm>
            <a:off x="8932791" y="3228945"/>
            <a:ext cx="2098817" cy="400110"/>
          </a:xfrm>
          <a:prstGeom prst="rect">
            <a:avLst/>
          </a:prstGeom>
          <a:blipFill rotWithShape="1">
            <a:blip r:embed="rId4">
              <a:alphaModFix/>
            </a:blip>
            <a:stretch>
              <a:fillRect b="-8821"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46" name="Google Shape;346;p25"/>
          <p:cNvSpPr txBox="1"/>
          <p:nvPr/>
        </p:nvSpPr>
        <p:spPr>
          <a:xfrm>
            <a:off x="5811900" y="3237612"/>
            <a:ext cx="2098817" cy="400110"/>
          </a:xfrm>
          <a:prstGeom prst="rect">
            <a:avLst/>
          </a:prstGeom>
          <a:blipFill rotWithShape="1">
            <a:blip r:embed="rId5">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47" name="Google Shape;347;p25"/>
          <p:cNvSpPr txBox="1"/>
          <p:nvPr/>
        </p:nvSpPr>
        <p:spPr>
          <a:xfrm>
            <a:off x="2691009" y="3228945"/>
            <a:ext cx="2098817" cy="400110"/>
          </a:xfrm>
          <a:prstGeom prst="rect">
            <a:avLst/>
          </a:prstGeom>
          <a:blipFill rotWithShape="1">
            <a:blip r:embed="rId6">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48" name="Google Shape;348;p25"/>
          <p:cNvCxnSpPr>
            <a:stCxn id="346" idx="3"/>
            <a:endCxn id="345" idx="1"/>
          </p:cNvCxnSpPr>
          <p:nvPr/>
        </p:nvCxnSpPr>
        <p:spPr>
          <a:xfrm flipH="1" rot="10800000">
            <a:off x="7910717" y="3428967"/>
            <a:ext cx="1022100" cy="8700"/>
          </a:xfrm>
          <a:prstGeom prst="straightConnector1">
            <a:avLst/>
          </a:prstGeom>
          <a:noFill/>
          <a:ln cap="flat" cmpd="sng" w="9525">
            <a:solidFill>
              <a:schemeClr val="dk1"/>
            </a:solidFill>
            <a:prstDash val="solid"/>
            <a:miter lim="800000"/>
            <a:headEnd len="sm" w="sm" type="none"/>
            <a:tailEnd len="med" w="med" type="triangle"/>
          </a:ln>
        </p:spPr>
      </p:cxnSp>
      <p:cxnSp>
        <p:nvCxnSpPr>
          <p:cNvPr id="349" name="Google Shape;349;p25"/>
          <p:cNvCxnSpPr/>
          <p:nvPr/>
        </p:nvCxnSpPr>
        <p:spPr>
          <a:xfrm flipH="1" rot="10800000">
            <a:off x="4789826" y="3420333"/>
            <a:ext cx="1022074" cy="8667"/>
          </a:xfrm>
          <a:prstGeom prst="straightConnector1">
            <a:avLst/>
          </a:prstGeom>
          <a:noFill/>
          <a:ln cap="flat" cmpd="sng" w="9525">
            <a:solidFill>
              <a:schemeClr val="dk1"/>
            </a:solidFill>
            <a:prstDash val="solid"/>
            <a:miter lim="800000"/>
            <a:headEnd len="sm" w="sm" type="none"/>
            <a:tailEnd len="med" w="med" type="triangle"/>
          </a:ln>
        </p:spPr>
      </p:cxnSp>
      <p:sp>
        <p:nvSpPr>
          <p:cNvPr id="350" name="Google Shape;350;p25"/>
          <p:cNvSpPr txBox="1"/>
          <p:nvPr/>
        </p:nvSpPr>
        <p:spPr>
          <a:xfrm>
            <a:off x="834887" y="4029574"/>
            <a:ext cx="837349"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51" name="Google Shape;351;p25"/>
          <p:cNvSpPr txBox="1"/>
          <p:nvPr/>
        </p:nvSpPr>
        <p:spPr>
          <a:xfrm>
            <a:off x="5232934" y="5136130"/>
            <a:ext cx="863066" cy="369332"/>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52" name="Google Shape;352;p25"/>
          <p:cNvCxnSpPr/>
          <p:nvPr/>
        </p:nvCxnSpPr>
        <p:spPr>
          <a:xfrm>
            <a:off x="1559568" y="3137584"/>
            <a:ext cx="1025423" cy="200055"/>
          </a:xfrm>
          <a:prstGeom prst="straightConnector1">
            <a:avLst/>
          </a:prstGeom>
          <a:noFill/>
          <a:ln cap="flat" cmpd="sng" w="9525">
            <a:solidFill>
              <a:schemeClr val="dk1"/>
            </a:solidFill>
            <a:prstDash val="solid"/>
            <a:miter lim="800000"/>
            <a:headEnd len="sm" w="sm" type="none"/>
            <a:tailEnd len="med" w="med" type="triangle"/>
          </a:ln>
        </p:spPr>
      </p:cxnSp>
      <p:cxnSp>
        <p:nvCxnSpPr>
          <p:cNvPr id="353" name="Google Shape;353;p25"/>
          <p:cNvCxnSpPr/>
          <p:nvPr/>
        </p:nvCxnSpPr>
        <p:spPr>
          <a:xfrm flipH="1" rot="10800000">
            <a:off x="1582731" y="3637722"/>
            <a:ext cx="1002260" cy="525309"/>
          </a:xfrm>
          <a:prstGeom prst="straightConnector1">
            <a:avLst/>
          </a:prstGeom>
          <a:noFill/>
          <a:ln cap="flat" cmpd="sng" w="9525">
            <a:solidFill>
              <a:schemeClr val="dk1"/>
            </a:solidFill>
            <a:prstDash val="solid"/>
            <a:miter lim="800000"/>
            <a:headEnd len="sm" w="sm" type="none"/>
            <a:tailEnd len="med" w="med" type="triangle"/>
          </a:ln>
        </p:spPr>
      </p:cxnSp>
      <p:cxnSp>
        <p:nvCxnSpPr>
          <p:cNvPr id="354" name="Google Shape;354;p25"/>
          <p:cNvCxnSpPr/>
          <p:nvPr/>
        </p:nvCxnSpPr>
        <p:spPr>
          <a:xfrm flipH="1" rot="10800000">
            <a:off x="5650376" y="3820443"/>
            <a:ext cx="1037832" cy="1328940"/>
          </a:xfrm>
          <a:prstGeom prst="straightConnector1">
            <a:avLst/>
          </a:prstGeom>
          <a:noFill/>
          <a:ln cap="flat" cmpd="sng" w="9525">
            <a:solidFill>
              <a:schemeClr val="dk1"/>
            </a:solidFill>
            <a:prstDash val="solid"/>
            <a:miter lim="800000"/>
            <a:headEnd len="sm" w="sm" type="none"/>
            <a:tailEnd len="med" w="med" type="triangle"/>
          </a:ln>
        </p:spPr>
      </p:cxnSp>
      <p:sp>
        <p:nvSpPr>
          <p:cNvPr id="355" name="Google Shape;355;p25"/>
          <p:cNvSpPr/>
          <p:nvPr/>
        </p:nvSpPr>
        <p:spPr>
          <a:xfrm>
            <a:off x="5489708" y="3024941"/>
            <a:ext cx="2743200" cy="825452"/>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6" name="Google Shape;356;p25"/>
          <p:cNvSpPr txBox="1"/>
          <p:nvPr/>
        </p:nvSpPr>
        <p:spPr>
          <a:xfrm>
            <a:off x="795131" y="2939125"/>
            <a:ext cx="837349" cy="369332"/>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57" name="Google Shape;357;p25"/>
          <p:cNvSpPr txBox="1"/>
          <p:nvPr/>
        </p:nvSpPr>
        <p:spPr>
          <a:xfrm>
            <a:off x="6499775" y="4288717"/>
            <a:ext cx="2661610" cy="2224070"/>
          </a:xfrm>
          <a:prstGeom prst="rect">
            <a:avLst/>
          </a:prstGeom>
          <a:blipFill rotWithShape="1">
            <a:blip r:embed="rId10">
              <a:alphaModFix/>
            </a:blip>
            <a:stretch>
              <a:fillRect b="-562"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58" name="Google Shape;358;p25"/>
          <p:cNvSpPr txBox="1"/>
          <p:nvPr/>
        </p:nvSpPr>
        <p:spPr>
          <a:xfrm>
            <a:off x="9904133" y="490936"/>
            <a:ext cx="1921566" cy="618246"/>
          </a:xfrm>
          <a:prstGeom prst="rect">
            <a:avLst/>
          </a:prstGeom>
          <a:blipFill rotWithShape="1">
            <a:blip r:embed="rId11">
              <a:alphaModFix/>
            </a:blip>
            <a:stretch>
              <a:fillRect b="-5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363" name="Shape 363"/>
        <p:cNvGrpSpPr/>
        <p:nvPr/>
      </p:nvGrpSpPr>
      <p:grpSpPr>
        <a:xfrm>
          <a:off x="0" y="0"/>
          <a:ext cx="0" cy="0"/>
          <a:chOff x="0" y="0"/>
          <a:chExt cx="0" cy="0"/>
        </a:xfrm>
      </p:grpSpPr>
      <p:sp>
        <p:nvSpPr>
          <p:cNvPr id="364" name="Google Shape;3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5" name="Google Shape;365;p26"/>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Backpropagation = Work Backwards</a:t>
            </a:r>
            <a:endParaRPr b="0" i="0" sz="1400" u="none" cap="none" strike="noStrike">
              <a:solidFill>
                <a:srgbClr val="000000"/>
              </a:solidFill>
              <a:latin typeface="Arial"/>
              <a:ea typeface="Arial"/>
              <a:cs typeface="Arial"/>
              <a:sym typeface="Arial"/>
            </a:endParaRPr>
          </a:p>
        </p:txBody>
      </p:sp>
      <p:sp>
        <p:nvSpPr>
          <p:cNvPr id="366" name="Google Shape;366;p26"/>
          <p:cNvSpPr txBox="1"/>
          <p:nvPr/>
        </p:nvSpPr>
        <p:spPr>
          <a:xfrm>
            <a:off x="1987778" y="1712027"/>
            <a:ext cx="2098817" cy="400110"/>
          </a:xfrm>
          <a:prstGeom prst="rect">
            <a:avLst/>
          </a:prstGeom>
          <a:blipFill rotWithShape="1">
            <a:blip r:embed="rId3">
              <a:alphaModFix/>
            </a:blip>
            <a:stretch>
              <a:fillRect b="-121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67" name="Google Shape;367;p26"/>
          <p:cNvSpPr txBox="1"/>
          <p:nvPr/>
        </p:nvSpPr>
        <p:spPr>
          <a:xfrm>
            <a:off x="8932791" y="3228945"/>
            <a:ext cx="2098817" cy="400110"/>
          </a:xfrm>
          <a:prstGeom prst="rect">
            <a:avLst/>
          </a:prstGeom>
          <a:blipFill rotWithShape="1">
            <a:blip r:embed="rId4">
              <a:alphaModFix/>
            </a:blip>
            <a:stretch>
              <a:fillRect b="-8821"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68" name="Google Shape;368;p26"/>
          <p:cNvSpPr txBox="1"/>
          <p:nvPr/>
        </p:nvSpPr>
        <p:spPr>
          <a:xfrm>
            <a:off x="5811900" y="3237612"/>
            <a:ext cx="2098817" cy="400110"/>
          </a:xfrm>
          <a:prstGeom prst="rect">
            <a:avLst/>
          </a:prstGeom>
          <a:blipFill rotWithShape="1">
            <a:blip r:embed="rId5">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69" name="Google Shape;369;p26"/>
          <p:cNvSpPr txBox="1"/>
          <p:nvPr/>
        </p:nvSpPr>
        <p:spPr>
          <a:xfrm>
            <a:off x="2691009" y="3228945"/>
            <a:ext cx="2098817" cy="400110"/>
          </a:xfrm>
          <a:prstGeom prst="rect">
            <a:avLst/>
          </a:prstGeom>
          <a:blipFill rotWithShape="1">
            <a:blip r:embed="rId6">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70" name="Google Shape;370;p26"/>
          <p:cNvCxnSpPr>
            <a:stCxn id="368" idx="3"/>
            <a:endCxn id="367" idx="1"/>
          </p:cNvCxnSpPr>
          <p:nvPr/>
        </p:nvCxnSpPr>
        <p:spPr>
          <a:xfrm flipH="1" rot="10800000">
            <a:off x="7910717" y="3428967"/>
            <a:ext cx="1022100" cy="8700"/>
          </a:xfrm>
          <a:prstGeom prst="straightConnector1">
            <a:avLst/>
          </a:prstGeom>
          <a:noFill/>
          <a:ln cap="flat" cmpd="sng" w="9525">
            <a:solidFill>
              <a:schemeClr val="dk1"/>
            </a:solidFill>
            <a:prstDash val="solid"/>
            <a:miter lim="800000"/>
            <a:headEnd len="sm" w="sm" type="none"/>
            <a:tailEnd len="med" w="med" type="triangle"/>
          </a:ln>
        </p:spPr>
      </p:cxnSp>
      <p:cxnSp>
        <p:nvCxnSpPr>
          <p:cNvPr id="371" name="Google Shape;371;p26"/>
          <p:cNvCxnSpPr/>
          <p:nvPr/>
        </p:nvCxnSpPr>
        <p:spPr>
          <a:xfrm flipH="1" rot="10800000">
            <a:off x="4789826" y="3420333"/>
            <a:ext cx="1022074" cy="8667"/>
          </a:xfrm>
          <a:prstGeom prst="straightConnector1">
            <a:avLst/>
          </a:prstGeom>
          <a:noFill/>
          <a:ln cap="flat" cmpd="sng" w="9525">
            <a:solidFill>
              <a:schemeClr val="dk1"/>
            </a:solidFill>
            <a:prstDash val="solid"/>
            <a:miter lim="800000"/>
            <a:headEnd len="sm" w="sm" type="none"/>
            <a:tailEnd len="med" w="med" type="triangle"/>
          </a:ln>
        </p:spPr>
      </p:cxnSp>
      <p:sp>
        <p:nvSpPr>
          <p:cNvPr id="372" name="Google Shape;372;p26"/>
          <p:cNvSpPr txBox="1"/>
          <p:nvPr/>
        </p:nvSpPr>
        <p:spPr>
          <a:xfrm>
            <a:off x="834887" y="4029574"/>
            <a:ext cx="837349"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73" name="Google Shape;373;p26"/>
          <p:cNvSpPr txBox="1"/>
          <p:nvPr/>
        </p:nvSpPr>
        <p:spPr>
          <a:xfrm>
            <a:off x="5232934" y="5136130"/>
            <a:ext cx="863066" cy="369332"/>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74" name="Google Shape;374;p26"/>
          <p:cNvCxnSpPr/>
          <p:nvPr/>
        </p:nvCxnSpPr>
        <p:spPr>
          <a:xfrm>
            <a:off x="1559568" y="3137584"/>
            <a:ext cx="1025423" cy="200055"/>
          </a:xfrm>
          <a:prstGeom prst="straightConnector1">
            <a:avLst/>
          </a:prstGeom>
          <a:noFill/>
          <a:ln cap="flat" cmpd="sng" w="9525">
            <a:solidFill>
              <a:schemeClr val="dk1"/>
            </a:solidFill>
            <a:prstDash val="solid"/>
            <a:miter lim="800000"/>
            <a:headEnd len="sm" w="sm" type="none"/>
            <a:tailEnd len="med" w="med" type="triangle"/>
          </a:ln>
        </p:spPr>
      </p:cxnSp>
      <p:cxnSp>
        <p:nvCxnSpPr>
          <p:cNvPr id="375" name="Google Shape;375;p26"/>
          <p:cNvCxnSpPr/>
          <p:nvPr/>
        </p:nvCxnSpPr>
        <p:spPr>
          <a:xfrm flipH="1" rot="10800000">
            <a:off x="1582731" y="3637722"/>
            <a:ext cx="1002260" cy="525309"/>
          </a:xfrm>
          <a:prstGeom prst="straightConnector1">
            <a:avLst/>
          </a:prstGeom>
          <a:noFill/>
          <a:ln cap="flat" cmpd="sng" w="9525">
            <a:solidFill>
              <a:schemeClr val="dk1"/>
            </a:solidFill>
            <a:prstDash val="solid"/>
            <a:miter lim="800000"/>
            <a:headEnd len="sm" w="sm" type="none"/>
            <a:tailEnd len="med" w="med" type="triangle"/>
          </a:ln>
        </p:spPr>
      </p:cxnSp>
      <p:cxnSp>
        <p:nvCxnSpPr>
          <p:cNvPr id="376" name="Google Shape;376;p26"/>
          <p:cNvCxnSpPr/>
          <p:nvPr/>
        </p:nvCxnSpPr>
        <p:spPr>
          <a:xfrm flipH="1" rot="10800000">
            <a:off x="5650376" y="3820443"/>
            <a:ext cx="1037832" cy="1328940"/>
          </a:xfrm>
          <a:prstGeom prst="straightConnector1">
            <a:avLst/>
          </a:prstGeom>
          <a:noFill/>
          <a:ln cap="flat" cmpd="sng" w="9525">
            <a:solidFill>
              <a:schemeClr val="dk1"/>
            </a:solidFill>
            <a:prstDash val="solid"/>
            <a:miter lim="800000"/>
            <a:headEnd len="sm" w="sm" type="none"/>
            <a:tailEnd len="med" w="med" type="triangle"/>
          </a:ln>
        </p:spPr>
      </p:cxnSp>
      <p:sp>
        <p:nvSpPr>
          <p:cNvPr id="377" name="Google Shape;377;p26"/>
          <p:cNvSpPr/>
          <p:nvPr/>
        </p:nvSpPr>
        <p:spPr>
          <a:xfrm>
            <a:off x="5489708" y="3024941"/>
            <a:ext cx="2743200" cy="825452"/>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8" name="Google Shape;378;p26"/>
          <p:cNvSpPr txBox="1"/>
          <p:nvPr/>
        </p:nvSpPr>
        <p:spPr>
          <a:xfrm>
            <a:off x="795131" y="2939125"/>
            <a:ext cx="837349" cy="369332"/>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79" name="Google Shape;379;p26"/>
          <p:cNvSpPr txBox="1"/>
          <p:nvPr/>
        </p:nvSpPr>
        <p:spPr>
          <a:xfrm>
            <a:off x="6499775" y="4289515"/>
            <a:ext cx="2661610" cy="2224263"/>
          </a:xfrm>
          <a:prstGeom prst="rect">
            <a:avLst/>
          </a:prstGeom>
          <a:blipFill rotWithShape="1">
            <a:blip r:embed="rId10">
              <a:alphaModFix/>
            </a:blip>
            <a:stretch>
              <a:fillRect b="-562"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80" name="Google Shape;380;p26"/>
          <p:cNvSpPr txBox="1"/>
          <p:nvPr/>
        </p:nvSpPr>
        <p:spPr>
          <a:xfrm>
            <a:off x="9904133" y="490936"/>
            <a:ext cx="1921566" cy="618246"/>
          </a:xfrm>
          <a:prstGeom prst="rect">
            <a:avLst/>
          </a:prstGeom>
          <a:blipFill rotWithShape="1">
            <a:blip r:embed="rId11">
              <a:alphaModFix/>
            </a:blip>
            <a:stretch>
              <a:fillRect b="-5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81" name="Google Shape;381;p26"/>
          <p:cNvSpPr txBox="1"/>
          <p:nvPr/>
        </p:nvSpPr>
        <p:spPr>
          <a:xfrm>
            <a:off x="10063162" y="1290660"/>
            <a:ext cx="1603508" cy="618246"/>
          </a:xfrm>
          <a:prstGeom prst="rect">
            <a:avLst/>
          </a:prstGeom>
          <a:blipFill rotWithShape="1">
            <a:blip r:embed="rId12">
              <a:alphaModFix/>
            </a:blip>
            <a:stretch>
              <a:fillRect b="-5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386" name="Shape 386"/>
        <p:cNvGrpSpPr/>
        <p:nvPr/>
      </p:nvGrpSpPr>
      <p:grpSpPr>
        <a:xfrm>
          <a:off x="0" y="0"/>
          <a:ext cx="0" cy="0"/>
          <a:chOff x="0" y="0"/>
          <a:chExt cx="0" cy="0"/>
        </a:xfrm>
      </p:grpSpPr>
      <p:sp>
        <p:nvSpPr>
          <p:cNvPr id="387" name="Google Shape;38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8" name="Google Shape;388;p27"/>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Backpropagation = Work Backwards</a:t>
            </a:r>
            <a:endParaRPr b="0" i="0" sz="1400" u="none" cap="none" strike="noStrike">
              <a:solidFill>
                <a:srgbClr val="000000"/>
              </a:solidFill>
              <a:latin typeface="Arial"/>
              <a:ea typeface="Arial"/>
              <a:cs typeface="Arial"/>
              <a:sym typeface="Arial"/>
            </a:endParaRPr>
          </a:p>
        </p:txBody>
      </p:sp>
      <p:sp>
        <p:nvSpPr>
          <p:cNvPr id="389" name="Google Shape;389;p27"/>
          <p:cNvSpPr txBox="1"/>
          <p:nvPr/>
        </p:nvSpPr>
        <p:spPr>
          <a:xfrm>
            <a:off x="1987778" y="1712027"/>
            <a:ext cx="2098817" cy="400110"/>
          </a:xfrm>
          <a:prstGeom prst="rect">
            <a:avLst/>
          </a:prstGeom>
          <a:blipFill rotWithShape="1">
            <a:blip r:embed="rId3">
              <a:alphaModFix/>
            </a:blip>
            <a:stretch>
              <a:fillRect b="-121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90" name="Google Shape;390;p27"/>
          <p:cNvSpPr txBox="1"/>
          <p:nvPr/>
        </p:nvSpPr>
        <p:spPr>
          <a:xfrm>
            <a:off x="8932791" y="3228945"/>
            <a:ext cx="2098817" cy="400110"/>
          </a:xfrm>
          <a:prstGeom prst="rect">
            <a:avLst/>
          </a:prstGeom>
          <a:blipFill rotWithShape="1">
            <a:blip r:embed="rId4">
              <a:alphaModFix/>
            </a:blip>
            <a:stretch>
              <a:fillRect b="-8821"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91" name="Google Shape;391;p27"/>
          <p:cNvSpPr txBox="1"/>
          <p:nvPr/>
        </p:nvSpPr>
        <p:spPr>
          <a:xfrm>
            <a:off x="5811900" y="3237612"/>
            <a:ext cx="2098817" cy="400110"/>
          </a:xfrm>
          <a:prstGeom prst="rect">
            <a:avLst/>
          </a:prstGeom>
          <a:blipFill rotWithShape="1">
            <a:blip r:embed="rId5">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92" name="Google Shape;392;p27"/>
          <p:cNvSpPr txBox="1"/>
          <p:nvPr/>
        </p:nvSpPr>
        <p:spPr>
          <a:xfrm>
            <a:off x="2691009" y="3228945"/>
            <a:ext cx="2098817" cy="400110"/>
          </a:xfrm>
          <a:prstGeom prst="rect">
            <a:avLst/>
          </a:prstGeom>
          <a:blipFill rotWithShape="1">
            <a:blip r:embed="rId6">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93" name="Google Shape;393;p27"/>
          <p:cNvCxnSpPr>
            <a:stCxn id="391" idx="3"/>
            <a:endCxn id="390" idx="1"/>
          </p:cNvCxnSpPr>
          <p:nvPr/>
        </p:nvCxnSpPr>
        <p:spPr>
          <a:xfrm flipH="1" rot="10800000">
            <a:off x="7910717" y="3428967"/>
            <a:ext cx="1022100" cy="8700"/>
          </a:xfrm>
          <a:prstGeom prst="straightConnector1">
            <a:avLst/>
          </a:prstGeom>
          <a:noFill/>
          <a:ln cap="flat" cmpd="sng" w="9525">
            <a:solidFill>
              <a:schemeClr val="dk1"/>
            </a:solidFill>
            <a:prstDash val="solid"/>
            <a:miter lim="800000"/>
            <a:headEnd len="sm" w="sm" type="none"/>
            <a:tailEnd len="med" w="med" type="triangle"/>
          </a:ln>
        </p:spPr>
      </p:cxnSp>
      <p:cxnSp>
        <p:nvCxnSpPr>
          <p:cNvPr id="394" name="Google Shape;394;p27"/>
          <p:cNvCxnSpPr/>
          <p:nvPr/>
        </p:nvCxnSpPr>
        <p:spPr>
          <a:xfrm flipH="1" rot="10800000">
            <a:off x="4789826" y="3420333"/>
            <a:ext cx="1022074" cy="8667"/>
          </a:xfrm>
          <a:prstGeom prst="straightConnector1">
            <a:avLst/>
          </a:prstGeom>
          <a:noFill/>
          <a:ln cap="flat" cmpd="sng" w="9525">
            <a:solidFill>
              <a:schemeClr val="dk1"/>
            </a:solidFill>
            <a:prstDash val="solid"/>
            <a:miter lim="800000"/>
            <a:headEnd len="sm" w="sm" type="none"/>
            <a:tailEnd len="med" w="med" type="triangle"/>
          </a:ln>
        </p:spPr>
      </p:cxnSp>
      <p:sp>
        <p:nvSpPr>
          <p:cNvPr id="395" name="Google Shape;395;p27"/>
          <p:cNvSpPr txBox="1"/>
          <p:nvPr/>
        </p:nvSpPr>
        <p:spPr>
          <a:xfrm>
            <a:off x="834887" y="4029574"/>
            <a:ext cx="837349"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396" name="Google Shape;396;p27"/>
          <p:cNvSpPr txBox="1"/>
          <p:nvPr/>
        </p:nvSpPr>
        <p:spPr>
          <a:xfrm>
            <a:off x="5232934" y="5136130"/>
            <a:ext cx="863066" cy="369332"/>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397" name="Google Shape;397;p27"/>
          <p:cNvCxnSpPr/>
          <p:nvPr/>
        </p:nvCxnSpPr>
        <p:spPr>
          <a:xfrm>
            <a:off x="1559568" y="3137584"/>
            <a:ext cx="1025423" cy="200055"/>
          </a:xfrm>
          <a:prstGeom prst="straightConnector1">
            <a:avLst/>
          </a:prstGeom>
          <a:noFill/>
          <a:ln cap="flat" cmpd="sng" w="9525">
            <a:solidFill>
              <a:schemeClr val="dk1"/>
            </a:solidFill>
            <a:prstDash val="solid"/>
            <a:miter lim="800000"/>
            <a:headEnd len="sm" w="sm" type="none"/>
            <a:tailEnd len="med" w="med" type="triangle"/>
          </a:ln>
        </p:spPr>
      </p:cxnSp>
      <p:cxnSp>
        <p:nvCxnSpPr>
          <p:cNvPr id="398" name="Google Shape;398;p27"/>
          <p:cNvCxnSpPr/>
          <p:nvPr/>
        </p:nvCxnSpPr>
        <p:spPr>
          <a:xfrm flipH="1" rot="10800000">
            <a:off x="1582731" y="3637722"/>
            <a:ext cx="1002260" cy="525309"/>
          </a:xfrm>
          <a:prstGeom prst="straightConnector1">
            <a:avLst/>
          </a:prstGeom>
          <a:noFill/>
          <a:ln cap="flat" cmpd="sng" w="9525">
            <a:solidFill>
              <a:schemeClr val="dk1"/>
            </a:solidFill>
            <a:prstDash val="solid"/>
            <a:miter lim="800000"/>
            <a:headEnd len="sm" w="sm" type="none"/>
            <a:tailEnd len="med" w="med" type="triangle"/>
          </a:ln>
        </p:spPr>
      </p:cxnSp>
      <p:cxnSp>
        <p:nvCxnSpPr>
          <p:cNvPr id="399" name="Google Shape;399;p27"/>
          <p:cNvCxnSpPr/>
          <p:nvPr/>
        </p:nvCxnSpPr>
        <p:spPr>
          <a:xfrm flipH="1" rot="10800000">
            <a:off x="5650376" y="3820443"/>
            <a:ext cx="1037832" cy="1328940"/>
          </a:xfrm>
          <a:prstGeom prst="straightConnector1">
            <a:avLst/>
          </a:prstGeom>
          <a:noFill/>
          <a:ln cap="flat" cmpd="sng" w="9525">
            <a:solidFill>
              <a:schemeClr val="dk1"/>
            </a:solidFill>
            <a:prstDash val="solid"/>
            <a:miter lim="800000"/>
            <a:headEnd len="sm" w="sm" type="none"/>
            <a:tailEnd len="med" w="med" type="triangle"/>
          </a:ln>
        </p:spPr>
      </p:cxnSp>
      <p:sp>
        <p:nvSpPr>
          <p:cNvPr id="400" name="Google Shape;400;p27"/>
          <p:cNvSpPr/>
          <p:nvPr/>
        </p:nvSpPr>
        <p:spPr>
          <a:xfrm>
            <a:off x="5489708" y="3024941"/>
            <a:ext cx="2743200" cy="825452"/>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1" name="Google Shape;401;p27"/>
          <p:cNvSpPr txBox="1"/>
          <p:nvPr/>
        </p:nvSpPr>
        <p:spPr>
          <a:xfrm>
            <a:off x="795131" y="2939125"/>
            <a:ext cx="837349" cy="369332"/>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02" name="Google Shape;402;p27"/>
          <p:cNvSpPr txBox="1"/>
          <p:nvPr/>
        </p:nvSpPr>
        <p:spPr>
          <a:xfrm>
            <a:off x="2330501" y="4123061"/>
            <a:ext cx="2661610" cy="2224070"/>
          </a:xfrm>
          <a:prstGeom prst="rect">
            <a:avLst/>
          </a:prstGeom>
          <a:blipFill rotWithShape="1">
            <a:blip r:embed="rId10">
              <a:alphaModFix/>
            </a:blip>
            <a:stretch>
              <a:fillRect b="-562"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03" name="Google Shape;403;p27"/>
          <p:cNvSpPr txBox="1"/>
          <p:nvPr/>
        </p:nvSpPr>
        <p:spPr>
          <a:xfrm>
            <a:off x="9904133" y="490936"/>
            <a:ext cx="1921566" cy="618246"/>
          </a:xfrm>
          <a:prstGeom prst="rect">
            <a:avLst/>
          </a:prstGeom>
          <a:blipFill rotWithShape="1">
            <a:blip r:embed="rId11">
              <a:alphaModFix/>
            </a:blip>
            <a:stretch>
              <a:fillRect b="-5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04" name="Google Shape;404;p27"/>
          <p:cNvSpPr txBox="1"/>
          <p:nvPr/>
        </p:nvSpPr>
        <p:spPr>
          <a:xfrm>
            <a:off x="10063162" y="1290660"/>
            <a:ext cx="1603508" cy="618246"/>
          </a:xfrm>
          <a:prstGeom prst="rect">
            <a:avLst/>
          </a:prstGeom>
          <a:blipFill rotWithShape="1">
            <a:blip r:embed="rId12">
              <a:alphaModFix/>
            </a:blip>
            <a:stretch>
              <a:fillRect b="-5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05" name="Google Shape;405;p27"/>
          <p:cNvSpPr txBox="1"/>
          <p:nvPr/>
        </p:nvSpPr>
        <p:spPr>
          <a:xfrm>
            <a:off x="10063162" y="2090384"/>
            <a:ext cx="1603508" cy="618246"/>
          </a:xfrm>
          <a:prstGeom prst="rect">
            <a:avLst/>
          </a:prstGeom>
          <a:blipFill rotWithShape="1">
            <a:blip r:embed="rId13">
              <a:alphaModFix/>
            </a:blip>
            <a:stretch>
              <a:fillRect b="-5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410" name="Shape 410"/>
        <p:cNvGrpSpPr/>
        <p:nvPr/>
      </p:nvGrpSpPr>
      <p:grpSpPr>
        <a:xfrm>
          <a:off x="0" y="0"/>
          <a:ext cx="0" cy="0"/>
          <a:chOff x="0" y="0"/>
          <a:chExt cx="0" cy="0"/>
        </a:xfrm>
      </p:grpSpPr>
      <p:sp>
        <p:nvSpPr>
          <p:cNvPr id="411" name="Google Shape;41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2" name="Google Shape;412;p28"/>
          <p:cNvSpPr txBox="1"/>
          <p:nvPr/>
        </p:nvSpPr>
        <p:spPr>
          <a:xfrm>
            <a:off x="1987778" y="1712027"/>
            <a:ext cx="2098817" cy="400110"/>
          </a:xfrm>
          <a:prstGeom prst="rect">
            <a:avLst/>
          </a:prstGeom>
          <a:blipFill rotWithShape="1">
            <a:blip r:embed="rId3">
              <a:alphaModFix/>
            </a:blip>
            <a:stretch>
              <a:fillRect b="-12117"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13" name="Google Shape;413;p28"/>
          <p:cNvSpPr txBox="1"/>
          <p:nvPr/>
        </p:nvSpPr>
        <p:spPr>
          <a:xfrm>
            <a:off x="8932791" y="3228945"/>
            <a:ext cx="2098817" cy="400110"/>
          </a:xfrm>
          <a:prstGeom prst="rect">
            <a:avLst/>
          </a:prstGeom>
          <a:blipFill rotWithShape="1">
            <a:blip r:embed="rId4">
              <a:alphaModFix/>
            </a:blip>
            <a:stretch>
              <a:fillRect b="-8821"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14" name="Google Shape;414;p28"/>
          <p:cNvSpPr txBox="1"/>
          <p:nvPr/>
        </p:nvSpPr>
        <p:spPr>
          <a:xfrm>
            <a:off x="5811900" y="3237612"/>
            <a:ext cx="2098817" cy="400110"/>
          </a:xfrm>
          <a:prstGeom prst="rect">
            <a:avLst/>
          </a:prstGeom>
          <a:blipFill rotWithShape="1">
            <a:blip r:embed="rId5">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15" name="Google Shape;415;p28"/>
          <p:cNvSpPr txBox="1"/>
          <p:nvPr/>
        </p:nvSpPr>
        <p:spPr>
          <a:xfrm>
            <a:off x="2691009" y="3228945"/>
            <a:ext cx="2098817" cy="400110"/>
          </a:xfrm>
          <a:prstGeom prst="rect">
            <a:avLst/>
          </a:prstGeom>
          <a:blipFill rotWithShape="1">
            <a:blip r:embed="rId6">
              <a:alphaModFix/>
            </a:blip>
            <a:stretch>
              <a:fillRect b="0" l="0" r="0" t="0"/>
            </a:stretch>
          </a:blip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416" name="Google Shape;416;p28"/>
          <p:cNvCxnSpPr>
            <a:stCxn id="414" idx="3"/>
            <a:endCxn id="413" idx="1"/>
          </p:cNvCxnSpPr>
          <p:nvPr/>
        </p:nvCxnSpPr>
        <p:spPr>
          <a:xfrm flipH="1" rot="10800000">
            <a:off x="7910717" y="3428967"/>
            <a:ext cx="1022100" cy="8700"/>
          </a:xfrm>
          <a:prstGeom prst="straightConnector1">
            <a:avLst/>
          </a:prstGeom>
          <a:noFill/>
          <a:ln cap="flat" cmpd="sng" w="9525">
            <a:solidFill>
              <a:schemeClr val="dk1"/>
            </a:solidFill>
            <a:prstDash val="solid"/>
            <a:miter lim="800000"/>
            <a:headEnd len="sm" w="sm" type="none"/>
            <a:tailEnd len="med" w="med" type="triangle"/>
          </a:ln>
        </p:spPr>
      </p:cxnSp>
      <p:cxnSp>
        <p:nvCxnSpPr>
          <p:cNvPr id="417" name="Google Shape;417;p28"/>
          <p:cNvCxnSpPr/>
          <p:nvPr/>
        </p:nvCxnSpPr>
        <p:spPr>
          <a:xfrm flipH="1" rot="10800000">
            <a:off x="4789826" y="3420333"/>
            <a:ext cx="1022074" cy="8667"/>
          </a:xfrm>
          <a:prstGeom prst="straightConnector1">
            <a:avLst/>
          </a:prstGeom>
          <a:noFill/>
          <a:ln cap="flat" cmpd="sng" w="9525">
            <a:solidFill>
              <a:schemeClr val="dk1"/>
            </a:solidFill>
            <a:prstDash val="solid"/>
            <a:miter lim="800000"/>
            <a:headEnd len="sm" w="sm" type="none"/>
            <a:tailEnd len="med" w="med" type="triangle"/>
          </a:ln>
        </p:spPr>
      </p:cxnSp>
      <p:sp>
        <p:nvSpPr>
          <p:cNvPr id="418" name="Google Shape;418;p28"/>
          <p:cNvSpPr txBox="1"/>
          <p:nvPr/>
        </p:nvSpPr>
        <p:spPr>
          <a:xfrm>
            <a:off x="834887" y="4029574"/>
            <a:ext cx="837349"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19" name="Google Shape;419;p28"/>
          <p:cNvSpPr txBox="1"/>
          <p:nvPr/>
        </p:nvSpPr>
        <p:spPr>
          <a:xfrm>
            <a:off x="5232934" y="5136130"/>
            <a:ext cx="863066" cy="369332"/>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420" name="Google Shape;420;p28"/>
          <p:cNvCxnSpPr/>
          <p:nvPr/>
        </p:nvCxnSpPr>
        <p:spPr>
          <a:xfrm>
            <a:off x="1559568" y="3137584"/>
            <a:ext cx="1025423" cy="200055"/>
          </a:xfrm>
          <a:prstGeom prst="straightConnector1">
            <a:avLst/>
          </a:prstGeom>
          <a:noFill/>
          <a:ln cap="flat" cmpd="sng" w="9525">
            <a:solidFill>
              <a:schemeClr val="dk1"/>
            </a:solidFill>
            <a:prstDash val="solid"/>
            <a:miter lim="800000"/>
            <a:headEnd len="sm" w="sm" type="none"/>
            <a:tailEnd len="med" w="med" type="triangle"/>
          </a:ln>
        </p:spPr>
      </p:cxnSp>
      <p:cxnSp>
        <p:nvCxnSpPr>
          <p:cNvPr id="421" name="Google Shape;421;p28"/>
          <p:cNvCxnSpPr/>
          <p:nvPr/>
        </p:nvCxnSpPr>
        <p:spPr>
          <a:xfrm flipH="1" rot="10800000">
            <a:off x="1582731" y="3637722"/>
            <a:ext cx="1002260" cy="525309"/>
          </a:xfrm>
          <a:prstGeom prst="straightConnector1">
            <a:avLst/>
          </a:prstGeom>
          <a:noFill/>
          <a:ln cap="flat" cmpd="sng" w="9525">
            <a:solidFill>
              <a:schemeClr val="dk1"/>
            </a:solidFill>
            <a:prstDash val="solid"/>
            <a:miter lim="800000"/>
            <a:headEnd len="sm" w="sm" type="none"/>
            <a:tailEnd len="med" w="med" type="triangle"/>
          </a:ln>
        </p:spPr>
      </p:cxnSp>
      <p:cxnSp>
        <p:nvCxnSpPr>
          <p:cNvPr id="422" name="Google Shape;422;p28"/>
          <p:cNvCxnSpPr/>
          <p:nvPr/>
        </p:nvCxnSpPr>
        <p:spPr>
          <a:xfrm flipH="1" rot="10800000">
            <a:off x="5650376" y="3820443"/>
            <a:ext cx="1037832" cy="1328940"/>
          </a:xfrm>
          <a:prstGeom prst="straightConnector1">
            <a:avLst/>
          </a:prstGeom>
          <a:noFill/>
          <a:ln cap="flat" cmpd="sng" w="9525">
            <a:solidFill>
              <a:schemeClr val="dk1"/>
            </a:solidFill>
            <a:prstDash val="solid"/>
            <a:miter lim="800000"/>
            <a:headEnd len="sm" w="sm" type="none"/>
            <a:tailEnd len="med" w="med" type="triangle"/>
          </a:ln>
        </p:spPr>
      </p:cxnSp>
      <p:sp>
        <p:nvSpPr>
          <p:cNvPr id="423" name="Google Shape;423;p28"/>
          <p:cNvSpPr/>
          <p:nvPr/>
        </p:nvSpPr>
        <p:spPr>
          <a:xfrm>
            <a:off x="5489708" y="3024941"/>
            <a:ext cx="2743200" cy="825452"/>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4" name="Google Shape;424;p28"/>
          <p:cNvSpPr txBox="1"/>
          <p:nvPr/>
        </p:nvSpPr>
        <p:spPr>
          <a:xfrm>
            <a:off x="795131" y="2939125"/>
            <a:ext cx="837349" cy="369332"/>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25" name="Google Shape;425;p28"/>
          <p:cNvSpPr txBox="1"/>
          <p:nvPr/>
        </p:nvSpPr>
        <p:spPr>
          <a:xfrm>
            <a:off x="2330501" y="4123061"/>
            <a:ext cx="2661610" cy="2224070"/>
          </a:xfrm>
          <a:prstGeom prst="rect">
            <a:avLst/>
          </a:prstGeom>
          <a:blipFill rotWithShape="1">
            <a:blip r:embed="rId10">
              <a:alphaModFix/>
            </a:blip>
            <a:stretch>
              <a:fillRect b="-562"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26" name="Google Shape;426;p28"/>
          <p:cNvSpPr txBox="1"/>
          <p:nvPr/>
        </p:nvSpPr>
        <p:spPr>
          <a:xfrm>
            <a:off x="9904133" y="490936"/>
            <a:ext cx="1921566" cy="618246"/>
          </a:xfrm>
          <a:prstGeom prst="rect">
            <a:avLst/>
          </a:prstGeom>
          <a:blipFill rotWithShape="1">
            <a:blip r:embed="rId11">
              <a:alphaModFix/>
            </a:blip>
            <a:stretch>
              <a:fillRect b="-5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27" name="Google Shape;427;p28"/>
          <p:cNvSpPr txBox="1"/>
          <p:nvPr/>
        </p:nvSpPr>
        <p:spPr>
          <a:xfrm>
            <a:off x="10063162" y="1290660"/>
            <a:ext cx="1603508" cy="618246"/>
          </a:xfrm>
          <a:prstGeom prst="rect">
            <a:avLst/>
          </a:prstGeom>
          <a:blipFill rotWithShape="1">
            <a:blip r:embed="rId12">
              <a:alphaModFix/>
            </a:blip>
            <a:stretch>
              <a:fillRect b="-5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28" name="Google Shape;428;p28"/>
          <p:cNvSpPr txBox="1"/>
          <p:nvPr/>
        </p:nvSpPr>
        <p:spPr>
          <a:xfrm>
            <a:off x="10063162" y="2090384"/>
            <a:ext cx="1603508" cy="618246"/>
          </a:xfrm>
          <a:prstGeom prst="rect">
            <a:avLst/>
          </a:prstGeom>
          <a:blipFill rotWithShape="1">
            <a:blip r:embed="rId13">
              <a:alphaModFix/>
            </a:blip>
            <a:stretch>
              <a:fillRect b="-5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29" name="Google Shape;429;p28"/>
          <p:cNvSpPr txBox="1"/>
          <p:nvPr/>
        </p:nvSpPr>
        <p:spPr>
          <a:xfrm>
            <a:off x="8797643" y="1640330"/>
            <a:ext cx="1349205" cy="618246"/>
          </a:xfrm>
          <a:prstGeom prst="rect">
            <a:avLst/>
          </a:prstGeom>
          <a:blipFill rotWithShape="1">
            <a:blip r:embed="rId14">
              <a:alphaModFix/>
            </a:blip>
            <a:stretch>
              <a:fillRect b="-3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30" name="Google Shape;430;p28"/>
          <p:cNvSpPr txBox="1"/>
          <p:nvPr/>
        </p:nvSpPr>
        <p:spPr>
          <a:xfrm>
            <a:off x="7797117" y="4706390"/>
            <a:ext cx="3869553" cy="15388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We thus update our parameters, a, b, and c, subtracting each’s gradients*epsilon from its current value. Epsilon is the learning rate.</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sp>
        <p:nvSpPr>
          <p:cNvPr id="431" name="Google Shape;431;p28"/>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Backpropagation = Work Backwards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436" name="Shape 436"/>
        <p:cNvGrpSpPr/>
        <p:nvPr/>
      </p:nvGrpSpPr>
      <p:grpSpPr>
        <a:xfrm>
          <a:off x="0" y="0"/>
          <a:ext cx="0" cy="0"/>
          <a:chOff x="0" y="0"/>
          <a:chExt cx="0" cy="0"/>
        </a:xfrm>
      </p:grpSpPr>
      <p:sp>
        <p:nvSpPr>
          <p:cNvPr id="437" name="Google Shape;437;p29"/>
          <p:cNvSpPr txBox="1"/>
          <p:nvPr/>
        </p:nvSpPr>
        <p:spPr>
          <a:xfrm>
            <a:off x="762000" y="359695"/>
            <a:ext cx="10668000" cy="175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Single Node with Sigmoid &amp; Cross-Entropy Loss (i.e., Logistic Regression)</a:t>
            </a:r>
            <a:endParaRPr b="0" i="0" sz="1400" u="none" cap="none" strike="noStrike">
              <a:solidFill>
                <a:srgbClr val="000000"/>
              </a:solidFill>
              <a:latin typeface="Arial"/>
              <a:ea typeface="Arial"/>
              <a:cs typeface="Arial"/>
              <a:sym typeface="Arial"/>
            </a:endParaRPr>
          </a:p>
        </p:txBody>
      </p:sp>
      <p:grpSp>
        <p:nvGrpSpPr>
          <p:cNvPr id="438" name="Google Shape;438;p29"/>
          <p:cNvGrpSpPr/>
          <p:nvPr/>
        </p:nvGrpSpPr>
        <p:grpSpPr>
          <a:xfrm>
            <a:off x="762000" y="2114021"/>
            <a:ext cx="5865026" cy="2464693"/>
            <a:chOff x="1207016" y="1895733"/>
            <a:chExt cx="5865026" cy="2464693"/>
          </a:xfrm>
        </p:grpSpPr>
        <p:sp>
          <p:nvSpPr>
            <p:cNvPr id="439" name="Google Shape;439;p29"/>
            <p:cNvSpPr/>
            <p:nvPr/>
          </p:nvSpPr>
          <p:spPr>
            <a:xfrm>
              <a:off x="3422343" y="2717368"/>
              <a:ext cx="874643" cy="821635"/>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0" name="Google Shape;440;p29"/>
            <p:cNvSpPr txBox="1"/>
            <p:nvPr/>
          </p:nvSpPr>
          <p:spPr>
            <a:xfrm>
              <a:off x="1308895" y="2184664"/>
              <a:ext cx="670887" cy="27699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41" name="Google Shape;441;p29"/>
            <p:cNvSpPr txBox="1"/>
            <p:nvPr/>
          </p:nvSpPr>
          <p:spPr>
            <a:xfrm>
              <a:off x="1364869" y="3792723"/>
              <a:ext cx="670887" cy="27699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442" name="Google Shape;442;p29"/>
            <p:cNvCxnSpPr>
              <a:stCxn id="443" idx="6"/>
              <a:endCxn id="439" idx="2"/>
            </p:cNvCxnSpPr>
            <p:nvPr/>
          </p:nvCxnSpPr>
          <p:spPr>
            <a:xfrm>
              <a:off x="2081659" y="2306551"/>
              <a:ext cx="1340700" cy="821700"/>
            </a:xfrm>
            <a:prstGeom prst="straightConnector1">
              <a:avLst/>
            </a:prstGeom>
            <a:noFill/>
            <a:ln cap="flat" cmpd="sng" w="9525">
              <a:solidFill>
                <a:schemeClr val="dk1"/>
              </a:solidFill>
              <a:prstDash val="solid"/>
              <a:miter lim="800000"/>
              <a:headEnd len="sm" w="sm" type="none"/>
              <a:tailEnd len="med" w="med" type="triangle"/>
            </a:ln>
          </p:spPr>
        </p:cxnSp>
        <p:cxnSp>
          <p:nvCxnSpPr>
            <p:cNvPr id="444" name="Google Shape;444;p29"/>
            <p:cNvCxnSpPr>
              <a:stCxn id="445" idx="6"/>
              <a:endCxn id="439" idx="2"/>
            </p:cNvCxnSpPr>
            <p:nvPr/>
          </p:nvCxnSpPr>
          <p:spPr>
            <a:xfrm flipH="1" rot="10800000">
              <a:off x="2137635" y="3128209"/>
              <a:ext cx="1284600" cy="821400"/>
            </a:xfrm>
            <a:prstGeom prst="straightConnector1">
              <a:avLst/>
            </a:prstGeom>
            <a:noFill/>
            <a:ln cap="flat" cmpd="sng" w="9525">
              <a:solidFill>
                <a:schemeClr val="dk1"/>
              </a:solidFill>
              <a:prstDash val="solid"/>
              <a:miter lim="800000"/>
              <a:headEnd len="sm" w="sm" type="none"/>
              <a:tailEnd len="med" w="med" type="triangle"/>
            </a:ln>
          </p:spPr>
        </p:cxnSp>
        <p:sp>
          <p:nvSpPr>
            <p:cNvPr id="446" name="Google Shape;446;p29"/>
            <p:cNvSpPr txBox="1"/>
            <p:nvPr/>
          </p:nvSpPr>
          <p:spPr>
            <a:xfrm>
              <a:off x="2596755" y="2292386"/>
              <a:ext cx="670887" cy="33855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47" name="Google Shape;447;p29"/>
            <p:cNvSpPr txBox="1"/>
            <p:nvPr/>
          </p:nvSpPr>
          <p:spPr>
            <a:xfrm>
              <a:off x="2596755" y="3535117"/>
              <a:ext cx="670887" cy="338554"/>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48" name="Google Shape;448;p29"/>
            <p:cNvSpPr txBox="1"/>
            <p:nvPr/>
          </p:nvSpPr>
          <p:spPr>
            <a:xfrm>
              <a:off x="3524220" y="2255268"/>
              <a:ext cx="670887" cy="338554"/>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449" name="Google Shape;449;p29"/>
            <p:cNvCxnSpPr>
              <a:stCxn id="439" idx="6"/>
            </p:cNvCxnSpPr>
            <p:nvPr/>
          </p:nvCxnSpPr>
          <p:spPr>
            <a:xfrm>
              <a:off x="4296986" y="3128186"/>
              <a:ext cx="1017000" cy="0"/>
            </a:xfrm>
            <a:prstGeom prst="straightConnector1">
              <a:avLst/>
            </a:prstGeom>
            <a:noFill/>
            <a:ln cap="flat" cmpd="sng" w="9525">
              <a:solidFill>
                <a:schemeClr val="dk1"/>
              </a:solidFill>
              <a:prstDash val="solid"/>
              <a:miter lim="800000"/>
              <a:headEnd len="sm" w="sm" type="none"/>
              <a:tailEnd len="med" w="med" type="triangle"/>
            </a:ln>
          </p:spPr>
        </p:cxnSp>
        <p:sp>
          <p:nvSpPr>
            <p:cNvPr id="443" name="Google Shape;443;p29"/>
            <p:cNvSpPr/>
            <p:nvPr/>
          </p:nvSpPr>
          <p:spPr>
            <a:xfrm>
              <a:off x="1207016" y="1895733"/>
              <a:ext cx="874643" cy="821635"/>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5" name="Google Shape;445;p29"/>
            <p:cNvSpPr/>
            <p:nvPr/>
          </p:nvSpPr>
          <p:spPr>
            <a:xfrm>
              <a:off x="1262992" y="3538791"/>
              <a:ext cx="874643" cy="821635"/>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0" name="Google Shape;450;p29"/>
            <p:cNvSpPr txBox="1"/>
            <p:nvPr/>
          </p:nvSpPr>
          <p:spPr>
            <a:xfrm>
              <a:off x="4444974" y="2937608"/>
              <a:ext cx="2627068" cy="369332"/>
            </a:xfrm>
            <a:prstGeom prst="rect">
              <a:avLst/>
            </a:prstGeom>
            <a:blipFill rotWithShape="1">
              <a:blip r:embed="rId8">
                <a:alphaModFix/>
              </a:blip>
              <a:stretch>
                <a:fillRect b="-666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51" name="Google Shape;451;p29"/>
            <p:cNvSpPr txBox="1"/>
            <p:nvPr/>
          </p:nvSpPr>
          <p:spPr>
            <a:xfrm>
              <a:off x="3396509" y="2926605"/>
              <a:ext cx="874643" cy="369332"/>
            </a:xfrm>
            <a:prstGeom prst="rect">
              <a:avLst/>
            </a:prstGeom>
            <a:blipFill rotWithShape="1">
              <a:blip r:embed="rId9">
                <a:alphaModFix/>
              </a:blip>
              <a:stretch>
                <a:fillRect b="-26662" l="0" r="0" t="-666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grpSp>
      <p:sp>
        <p:nvSpPr>
          <p:cNvPr id="452" name="Google Shape;452;p29"/>
          <p:cNvSpPr txBox="1"/>
          <p:nvPr/>
        </p:nvSpPr>
        <p:spPr>
          <a:xfrm>
            <a:off x="8149502" y="2679951"/>
            <a:ext cx="2381941" cy="665567"/>
          </a:xfrm>
          <a:prstGeom prst="rect">
            <a:avLst/>
          </a:prstGeom>
          <a:blipFill rotWithShape="1">
            <a:blip r:embed="rId10">
              <a:alphaModFix/>
            </a:blip>
            <a:stretch>
              <a:fillRect b="-5656"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53" name="Google Shape;453;p29"/>
          <p:cNvSpPr txBox="1"/>
          <p:nvPr/>
        </p:nvSpPr>
        <p:spPr>
          <a:xfrm>
            <a:off x="8149502" y="3449436"/>
            <a:ext cx="3479903" cy="679032"/>
          </a:xfrm>
          <a:prstGeom prst="rect">
            <a:avLst/>
          </a:prstGeom>
          <a:blipFill rotWithShape="1">
            <a:blip r:embed="rId11">
              <a:alphaModFix/>
            </a:blip>
            <a:stretch>
              <a:fillRect b="-9256"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54" name="Google Shape;454;p29"/>
          <p:cNvSpPr txBox="1"/>
          <p:nvPr/>
        </p:nvSpPr>
        <p:spPr>
          <a:xfrm>
            <a:off x="8149501" y="4241124"/>
            <a:ext cx="3479903" cy="667427"/>
          </a:xfrm>
          <a:prstGeom prst="rect">
            <a:avLst/>
          </a:prstGeom>
          <a:blipFill rotWithShape="1">
            <a:blip r:embed="rId12">
              <a:alphaModFix/>
            </a:blip>
            <a:stretch>
              <a:fillRect b="-943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55" name="Google Shape;455;p29"/>
          <p:cNvSpPr txBox="1"/>
          <p:nvPr/>
        </p:nvSpPr>
        <p:spPr>
          <a:xfrm>
            <a:off x="8149500" y="5013766"/>
            <a:ext cx="3479903" cy="667427"/>
          </a:xfrm>
          <a:prstGeom prst="rect">
            <a:avLst/>
          </a:prstGeom>
          <a:blipFill rotWithShape="1">
            <a:blip r:embed="rId13">
              <a:alphaModFix/>
            </a:blip>
            <a:stretch>
              <a:fillRect b="-9256"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56" name="Google Shape;456;p29"/>
          <p:cNvSpPr txBox="1"/>
          <p:nvPr/>
        </p:nvSpPr>
        <p:spPr>
          <a:xfrm>
            <a:off x="2964663" y="4311888"/>
            <a:ext cx="4167808" cy="2308324"/>
          </a:xfrm>
          <a:prstGeom prst="rect">
            <a:avLst/>
          </a:prstGeom>
          <a:blipFill rotWithShape="1">
            <a:blip r:embed="rId14">
              <a:alphaModFix/>
            </a:blip>
            <a:stretch>
              <a:fillRect b="-3276" l="-910" r="-2125" t="-109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Tensor Processing Units (TPUs) Documentation | Kaggle" id="108" name="Google Shape;108;p3"/>
          <p:cNvPicPr preferRelativeResize="0"/>
          <p:nvPr/>
        </p:nvPicPr>
        <p:blipFill rotWithShape="1">
          <a:blip r:embed="rId3">
            <a:alphaModFix/>
          </a:blip>
          <a:srcRect b="3933" l="0" r="0" t="3933"/>
          <a:stretch/>
        </p:blipFill>
        <p:spPr>
          <a:xfrm>
            <a:off x="0" y="0"/>
            <a:ext cx="12192000" cy="6858000"/>
          </a:xfrm>
          <a:prstGeom prst="rect">
            <a:avLst/>
          </a:prstGeom>
          <a:noFill/>
          <a:ln>
            <a:noFill/>
          </a:ln>
        </p:spPr>
      </p:pic>
      <p:sp>
        <p:nvSpPr>
          <p:cNvPr id="109" name="Google Shape;10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0" name="Google Shape;110;p3"/>
          <p:cNvSpPr txBox="1"/>
          <p:nvPr/>
        </p:nvSpPr>
        <p:spPr>
          <a:xfrm>
            <a:off x="959603" y="487786"/>
            <a:ext cx="646095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TPUs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461" name="Shape 461"/>
        <p:cNvGrpSpPr/>
        <p:nvPr/>
      </p:nvGrpSpPr>
      <p:grpSpPr>
        <a:xfrm>
          <a:off x="0" y="0"/>
          <a:ext cx="0" cy="0"/>
          <a:chOff x="0" y="0"/>
          <a:chExt cx="0" cy="0"/>
        </a:xfrm>
      </p:grpSpPr>
      <p:sp>
        <p:nvSpPr>
          <p:cNvPr id="462" name="Google Shape;462;p30"/>
          <p:cNvSpPr txBox="1"/>
          <p:nvPr/>
        </p:nvSpPr>
        <p:spPr>
          <a:xfrm>
            <a:off x="762000" y="359695"/>
            <a:ext cx="10667999"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Single Node with Sigmoid &amp; Cross-Entropy Loss (i.e., Logistic Regression)</a:t>
            </a:r>
            <a:endParaRPr b="0" i="0" sz="1400" u="none" cap="none" strike="noStrike">
              <a:solidFill>
                <a:srgbClr val="000000"/>
              </a:solidFill>
              <a:latin typeface="Arial"/>
              <a:ea typeface="Arial"/>
              <a:cs typeface="Arial"/>
              <a:sym typeface="Arial"/>
            </a:endParaRPr>
          </a:p>
        </p:txBody>
      </p:sp>
      <p:grpSp>
        <p:nvGrpSpPr>
          <p:cNvPr id="463" name="Google Shape;463;p30"/>
          <p:cNvGrpSpPr/>
          <p:nvPr/>
        </p:nvGrpSpPr>
        <p:grpSpPr>
          <a:xfrm>
            <a:off x="762000" y="2114021"/>
            <a:ext cx="5865026" cy="2464693"/>
            <a:chOff x="1207016" y="1895733"/>
            <a:chExt cx="5865026" cy="2464693"/>
          </a:xfrm>
        </p:grpSpPr>
        <p:sp>
          <p:nvSpPr>
            <p:cNvPr id="464" name="Google Shape;464;p30"/>
            <p:cNvSpPr/>
            <p:nvPr/>
          </p:nvSpPr>
          <p:spPr>
            <a:xfrm>
              <a:off x="3422343" y="2717368"/>
              <a:ext cx="874643" cy="821635"/>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5" name="Google Shape;465;p30"/>
            <p:cNvSpPr txBox="1"/>
            <p:nvPr/>
          </p:nvSpPr>
          <p:spPr>
            <a:xfrm>
              <a:off x="1308895" y="2184664"/>
              <a:ext cx="670887" cy="27699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66" name="Google Shape;466;p30"/>
            <p:cNvSpPr txBox="1"/>
            <p:nvPr/>
          </p:nvSpPr>
          <p:spPr>
            <a:xfrm>
              <a:off x="1364869" y="3792723"/>
              <a:ext cx="670887" cy="27699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467" name="Google Shape;467;p30"/>
            <p:cNvCxnSpPr>
              <a:stCxn id="468" idx="6"/>
              <a:endCxn id="464" idx="2"/>
            </p:cNvCxnSpPr>
            <p:nvPr/>
          </p:nvCxnSpPr>
          <p:spPr>
            <a:xfrm>
              <a:off x="2081659" y="2306551"/>
              <a:ext cx="1340700" cy="821700"/>
            </a:xfrm>
            <a:prstGeom prst="straightConnector1">
              <a:avLst/>
            </a:prstGeom>
            <a:noFill/>
            <a:ln cap="flat" cmpd="sng" w="9525">
              <a:solidFill>
                <a:schemeClr val="dk1"/>
              </a:solidFill>
              <a:prstDash val="solid"/>
              <a:miter lim="800000"/>
              <a:headEnd len="sm" w="sm" type="none"/>
              <a:tailEnd len="med" w="med" type="triangle"/>
            </a:ln>
          </p:spPr>
        </p:cxnSp>
        <p:cxnSp>
          <p:nvCxnSpPr>
            <p:cNvPr id="469" name="Google Shape;469;p30"/>
            <p:cNvCxnSpPr>
              <a:stCxn id="470" idx="6"/>
              <a:endCxn id="464" idx="2"/>
            </p:cNvCxnSpPr>
            <p:nvPr/>
          </p:nvCxnSpPr>
          <p:spPr>
            <a:xfrm flipH="1" rot="10800000">
              <a:off x="2137635" y="3128209"/>
              <a:ext cx="1284600" cy="821400"/>
            </a:xfrm>
            <a:prstGeom prst="straightConnector1">
              <a:avLst/>
            </a:prstGeom>
            <a:noFill/>
            <a:ln cap="flat" cmpd="sng" w="9525">
              <a:solidFill>
                <a:schemeClr val="dk1"/>
              </a:solidFill>
              <a:prstDash val="solid"/>
              <a:miter lim="800000"/>
              <a:headEnd len="sm" w="sm" type="none"/>
              <a:tailEnd len="med" w="med" type="triangle"/>
            </a:ln>
          </p:spPr>
        </p:cxnSp>
        <p:sp>
          <p:nvSpPr>
            <p:cNvPr id="471" name="Google Shape;471;p30"/>
            <p:cNvSpPr txBox="1"/>
            <p:nvPr/>
          </p:nvSpPr>
          <p:spPr>
            <a:xfrm>
              <a:off x="2596755" y="2292386"/>
              <a:ext cx="670887" cy="338554"/>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72" name="Google Shape;472;p30"/>
            <p:cNvSpPr txBox="1"/>
            <p:nvPr/>
          </p:nvSpPr>
          <p:spPr>
            <a:xfrm>
              <a:off x="2596755" y="3535117"/>
              <a:ext cx="670887" cy="338554"/>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73" name="Google Shape;473;p30"/>
            <p:cNvSpPr txBox="1"/>
            <p:nvPr/>
          </p:nvSpPr>
          <p:spPr>
            <a:xfrm>
              <a:off x="3524220" y="2255268"/>
              <a:ext cx="670887" cy="338554"/>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474" name="Google Shape;474;p30"/>
            <p:cNvCxnSpPr>
              <a:stCxn id="464" idx="6"/>
            </p:cNvCxnSpPr>
            <p:nvPr/>
          </p:nvCxnSpPr>
          <p:spPr>
            <a:xfrm>
              <a:off x="4296986" y="3128186"/>
              <a:ext cx="1017000" cy="0"/>
            </a:xfrm>
            <a:prstGeom prst="straightConnector1">
              <a:avLst/>
            </a:prstGeom>
            <a:noFill/>
            <a:ln cap="flat" cmpd="sng" w="9525">
              <a:solidFill>
                <a:schemeClr val="dk1"/>
              </a:solidFill>
              <a:prstDash val="solid"/>
              <a:miter lim="800000"/>
              <a:headEnd len="sm" w="sm" type="none"/>
              <a:tailEnd len="med" w="med" type="triangle"/>
            </a:ln>
          </p:spPr>
        </p:cxnSp>
        <p:sp>
          <p:nvSpPr>
            <p:cNvPr id="468" name="Google Shape;468;p30"/>
            <p:cNvSpPr/>
            <p:nvPr/>
          </p:nvSpPr>
          <p:spPr>
            <a:xfrm>
              <a:off x="1207016" y="1895733"/>
              <a:ext cx="874643" cy="821635"/>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0" name="Google Shape;470;p30"/>
            <p:cNvSpPr/>
            <p:nvPr/>
          </p:nvSpPr>
          <p:spPr>
            <a:xfrm>
              <a:off x="1262992" y="3538791"/>
              <a:ext cx="874643" cy="821635"/>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5" name="Google Shape;475;p30"/>
            <p:cNvSpPr txBox="1"/>
            <p:nvPr/>
          </p:nvSpPr>
          <p:spPr>
            <a:xfrm>
              <a:off x="4444974" y="2937608"/>
              <a:ext cx="2627068" cy="369332"/>
            </a:xfrm>
            <a:prstGeom prst="rect">
              <a:avLst/>
            </a:prstGeom>
            <a:blipFill rotWithShape="1">
              <a:blip r:embed="rId8">
                <a:alphaModFix/>
              </a:blip>
              <a:stretch>
                <a:fillRect b="-666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76" name="Google Shape;476;p30"/>
            <p:cNvSpPr txBox="1"/>
            <p:nvPr/>
          </p:nvSpPr>
          <p:spPr>
            <a:xfrm>
              <a:off x="3396509" y="2926605"/>
              <a:ext cx="874643" cy="369332"/>
            </a:xfrm>
            <a:prstGeom prst="rect">
              <a:avLst/>
            </a:prstGeom>
            <a:blipFill rotWithShape="1">
              <a:blip r:embed="rId9">
                <a:alphaModFix/>
              </a:blip>
              <a:stretch>
                <a:fillRect b="-26662" l="0" r="0" t="-666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grpSp>
      <p:sp>
        <p:nvSpPr>
          <p:cNvPr id="477" name="Google Shape;477;p30"/>
          <p:cNvSpPr txBox="1"/>
          <p:nvPr/>
        </p:nvSpPr>
        <p:spPr>
          <a:xfrm>
            <a:off x="8149502" y="2679951"/>
            <a:ext cx="2381941" cy="665567"/>
          </a:xfrm>
          <a:prstGeom prst="rect">
            <a:avLst/>
          </a:prstGeom>
          <a:blipFill rotWithShape="1">
            <a:blip r:embed="rId10">
              <a:alphaModFix/>
            </a:blip>
            <a:stretch>
              <a:fillRect b="-5656"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78" name="Google Shape;478;p30"/>
          <p:cNvSpPr txBox="1"/>
          <p:nvPr/>
        </p:nvSpPr>
        <p:spPr>
          <a:xfrm>
            <a:off x="8149502" y="3449436"/>
            <a:ext cx="3479903" cy="679032"/>
          </a:xfrm>
          <a:prstGeom prst="rect">
            <a:avLst/>
          </a:prstGeom>
          <a:blipFill rotWithShape="1">
            <a:blip r:embed="rId11">
              <a:alphaModFix/>
            </a:blip>
            <a:stretch>
              <a:fillRect b="-740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79" name="Google Shape;479;p30"/>
          <p:cNvSpPr txBox="1"/>
          <p:nvPr/>
        </p:nvSpPr>
        <p:spPr>
          <a:xfrm>
            <a:off x="2977327" y="4152835"/>
            <a:ext cx="416780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Now we calculate derivative of the sigmoid with respect to its argument, z.</a:t>
            </a:r>
            <a:endParaRPr b="0" i="0" sz="1400" u="none" cap="none" strike="noStrike">
              <a:solidFill>
                <a:srgbClr val="000000"/>
              </a:solidFill>
              <a:latin typeface="Arial"/>
              <a:ea typeface="Arial"/>
              <a:cs typeface="Arial"/>
              <a:sym typeface="Arial"/>
            </a:endParaRPr>
          </a:p>
        </p:txBody>
      </p:sp>
      <p:sp>
        <p:nvSpPr>
          <p:cNvPr id="480" name="Google Shape;480;p30"/>
          <p:cNvSpPr txBox="1"/>
          <p:nvPr/>
        </p:nvSpPr>
        <p:spPr>
          <a:xfrm>
            <a:off x="3304887" y="5073102"/>
            <a:ext cx="4300417" cy="369332"/>
          </a:xfrm>
          <a:prstGeom prst="rect">
            <a:avLst/>
          </a:prstGeom>
          <a:blipFill rotWithShape="1">
            <a:blip r:embed="rId12">
              <a:alphaModFix/>
            </a:blip>
            <a:stretch>
              <a:fillRect b="-13329"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81" name="Google Shape;481;p30"/>
          <p:cNvSpPr txBox="1"/>
          <p:nvPr/>
        </p:nvSpPr>
        <p:spPr>
          <a:xfrm>
            <a:off x="3304887" y="5453455"/>
            <a:ext cx="4300417" cy="369332"/>
          </a:xfrm>
          <a:prstGeom prst="rect">
            <a:avLst/>
          </a:prstGeom>
          <a:blipFill rotWithShape="1">
            <a:blip r:embed="rId13">
              <a:alphaModFix/>
            </a:blip>
            <a:stretch>
              <a:fillRect b="-13329"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82" name="Google Shape;482;p30"/>
          <p:cNvSpPr txBox="1"/>
          <p:nvPr/>
        </p:nvSpPr>
        <p:spPr>
          <a:xfrm>
            <a:off x="3304887" y="5863259"/>
            <a:ext cx="4300417" cy="380810"/>
          </a:xfrm>
          <a:prstGeom prst="rect">
            <a:avLst/>
          </a:prstGeom>
          <a:blipFill rotWithShape="1">
            <a:blip r:embed="rId14">
              <a:alphaModFix/>
            </a:blip>
            <a:stretch>
              <a:fillRect b="-9673"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83" name="Google Shape;483;p30"/>
          <p:cNvSpPr txBox="1"/>
          <p:nvPr/>
        </p:nvSpPr>
        <p:spPr>
          <a:xfrm>
            <a:off x="3304887" y="6261911"/>
            <a:ext cx="4300417" cy="380810"/>
          </a:xfrm>
          <a:prstGeom prst="rect">
            <a:avLst/>
          </a:prstGeom>
          <a:blipFill rotWithShape="1">
            <a:blip r:embed="rId15">
              <a:alphaModFix/>
            </a:blip>
            <a:stretch>
              <a:fillRect b="-18747" l="0" r="0" t="-312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84" name="Google Shape;484;p30"/>
          <p:cNvSpPr txBox="1"/>
          <p:nvPr/>
        </p:nvSpPr>
        <p:spPr>
          <a:xfrm>
            <a:off x="8149501" y="4946553"/>
            <a:ext cx="3479903" cy="618246"/>
          </a:xfrm>
          <a:prstGeom prst="rect">
            <a:avLst/>
          </a:prstGeom>
          <a:blipFill rotWithShape="1">
            <a:blip r:embed="rId16">
              <a:alphaModFix/>
            </a:blip>
            <a:stretch>
              <a:fillRect b="-3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85" name="Google Shape;485;p30"/>
          <p:cNvSpPr txBox="1"/>
          <p:nvPr/>
        </p:nvSpPr>
        <p:spPr>
          <a:xfrm>
            <a:off x="8149501" y="4192248"/>
            <a:ext cx="3479903" cy="679032"/>
          </a:xfrm>
          <a:prstGeom prst="rect">
            <a:avLst/>
          </a:prstGeom>
          <a:blipFill rotWithShape="1">
            <a:blip r:embed="rId17">
              <a:alphaModFix/>
            </a:blip>
            <a:stretch>
              <a:fillRect b="-740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490" name="Shape 490"/>
        <p:cNvGrpSpPr/>
        <p:nvPr/>
      </p:nvGrpSpPr>
      <p:grpSpPr>
        <a:xfrm>
          <a:off x="0" y="0"/>
          <a:ext cx="0" cy="0"/>
          <a:chOff x="0" y="0"/>
          <a:chExt cx="0" cy="0"/>
        </a:xfrm>
      </p:grpSpPr>
      <p:sp>
        <p:nvSpPr>
          <p:cNvPr id="491" name="Google Shape;491;p31"/>
          <p:cNvSpPr txBox="1"/>
          <p:nvPr/>
        </p:nvSpPr>
        <p:spPr>
          <a:xfrm>
            <a:off x="762000" y="359695"/>
            <a:ext cx="10667999"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Single Node with Sigmoid &amp; Cross-Entropy Loss (i.e., Logistic Regression)</a:t>
            </a:r>
            <a:endParaRPr b="0" i="0" sz="1400" u="none" cap="none" strike="noStrike">
              <a:solidFill>
                <a:srgbClr val="000000"/>
              </a:solidFill>
              <a:latin typeface="Arial"/>
              <a:ea typeface="Arial"/>
              <a:cs typeface="Arial"/>
              <a:sym typeface="Arial"/>
            </a:endParaRPr>
          </a:p>
        </p:txBody>
      </p:sp>
      <p:grpSp>
        <p:nvGrpSpPr>
          <p:cNvPr id="492" name="Google Shape;492;p31"/>
          <p:cNvGrpSpPr/>
          <p:nvPr/>
        </p:nvGrpSpPr>
        <p:grpSpPr>
          <a:xfrm>
            <a:off x="762000" y="2114021"/>
            <a:ext cx="6127103" cy="2464693"/>
            <a:chOff x="1207016" y="1895733"/>
            <a:chExt cx="6127103" cy="2464693"/>
          </a:xfrm>
        </p:grpSpPr>
        <p:sp>
          <p:nvSpPr>
            <p:cNvPr id="493" name="Google Shape;493;p31"/>
            <p:cNvSpPr/>
            <p:nvPr/>
          </p:nvSpPr>
          <p:spPr>
            <a:xfrm>
              <a:off x="3422343" y="2717368"/>
              <a:ext cx="874643" cy="821635"/>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4" name="Google Shape;494;p31"/>
            <p:cNvSpPr txBox="1"/>
            <p:nvPr/>
          </p:nvSpPr>
          <p:spPr>
            <a:xfrm>
              <a:off x="1308895" y="2184664"/>
              <a:ext cx="670887" cy="27699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495" name="Google Shape;495;p31"/>
            <p:cNvSpPr txBox="1"/>
            <p:nvPr/>
          </p:nvSpPr>
          <p:spPr>
            <a:xfrm>
              <a:off x="1364869" y="3792723"/>
              <a:ext cx="670887" cy="27699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496" name="Google Shape;496;p31"/>
            <p:cNvCxnSpPr>
              <a:stCxn id="497" idx="6"/>
              <a:endCxn id="493" idx="2"/>
            </p:cNvCxnSpPr>
            <p:nvPr/>
          </p:nvCxnSpPr>
          <p:spPr>
            <a:xfrm>
              <a:off x="2081659" y="2306551"/>
              <a:ext cx="1340700" cy="821700"/>
            </a:xfrm>
            <a:prstGeom prst="straightConnector1">
              <a:avLst/>
            </a:prstGeom>
            <a:noFill/>
            <a:ln cap="flat" cmpd="sng" w="9525">
              <a:solidFill>
                <a:schemeClr val="dk1"/>
              </a:solidFill>
              <a:prstDash val="solid"/>
              <a:miter lim="800000"/>
              <a:headEnd len="sm" w="sm" type="none"/>
              <a:tailEnd len="med" w="med" type="triangle"/>
            </a:ln>
          </p:spPr>
        </p:cxnSp>
        <p:cxnSp>
          <p:nvCxnSpPr>
            <p:cNvPr id="498" name="Google Shape;498;p31"/>
            <p:cNvCxnSpPr>
              <a:stCxn id="499" idx="6"/>
              <a:endCxn id="493" idx="2"/>
            </p:cNvCxnSpPr>
            <p:nvPr/>
          </p:nvCxnSpPr>
          <p:spPr>
            <a:xfrm flipH="1" rot="10800000">
              <a:off x="2137635" y="3128209"/>
              <a:ext cx="1284600" cy="821400"/>
            </a:xfrm>
            <a:prstGeom prst="straightConnector1">
              <a:avLst/>
            </a:prstGeom>
            <a:noFill/>
            <a:ln cap="flat" cmpd="sng" w="9525">
              <a:solidFill>
                <a:schemeClr val="dk1"/>
              </a:solidFill>
              <a:prstDash val="solid"/>
              <a:miter lim="800000"/>
              <a:headEnd len="sm" w="sm" type="none"/>
              <a:tailEnd len="med" w="med" type="triangle"/>
            </a:ln>
          </p:spPr>
        </p:cxnSp>
        <p:sp>
          <p:nvSpPr>
            <p:cNvPr id="500" name="Google Shape;500;p31"/>
            <p:cNvSpPr txBox="1"/>
            <p:nvPr/>
          </p:nvSpPr>
          <p:spPr>
            <a:xfrm>
              <a:off x="2596755" y="2292386"/>
              <a:ext cx="670887" cy="276999"/>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501" name="Google Shape;501;p31"/>
            <p:cNvSpPr txBox="1"/>
            <p:nvPr/>
          </p:nvSpPr>
          <p:spPr>
            <a:xfrm>
              <a:off x="2596755" y="3601377"/>
              <a:ext cx="670887" cy="276999"/>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502" name="Google Shape;502;p31"/>
            <p:cNvSpPr txBox="1"/>
            <p:nvPr/>
          </p:nvSpPr>
          <p:spPr>
            <a:xfrm>
              <a:off x="3524220" y="2255268"/>
              <a:ext cx="670887" cy="276999"/>
            </a:xfrm>
            <a:prstGeom prst="rect">
              <a:avLst/>
            </a:prstGeom>
            <a:blipFill rotWithShape="1">
              <a:blip r:embed="rId7">
                <a:alphaModFix/>
              </a:blip>
              <a:stretch>
                <a:fillRect b="-1304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503" name="Google Shape;503;p31"/>
            <p:cNvCxnSpPr>
              <a:stCxn id="493" idx="6"/>
            </p:cNvCxnSpPr>
            <p:nvPr/>
          </p:nvCxnSpPr>
          <p:spPr>
            <a:xfrm>
              <a:off x="4296986" y="3128186"/>
              <a:ext cx="1017000" cy="0"/>
            </a:xfrm>
            <a:prstGeom prst="straightConnector1">
              <a:avLst/>
            </a:prstGeom>
            <a:noFill/>
            <a:ln cap="flat" cmpd="sng" w="9525">
              <a:solidFill>
                <a:schemeClr val="dk1"/>
              </a:solidFill>
              <a:prstDash val="solid"/>
              <a:miter lim="800000"/>
              <a:headEnd len="sm" w="sm" type="none"/>
              <a:tailEnd len="med" w="med" type="triangle"/>
            </a:ln>
          </p:spPr>
        </p:cxnSp>
        <p:sp>
          <p:nvSpPr>
            <p:cNvPr id="497" name="Google Shape;497;p31"/>
            <p:cNvSpPr/>
            <p:nvPr/>
          </p:nvSpPr>
          <p:spPr>
            <a:xfrm>
              <a:off x="1207016" y="1895733"/>
              <a:ext cx="874643" cy="821635"/>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9" name="Google Shape;499;p31"/>
            <p:cNvSpPr/>
            <p:nvPr/>
          </p:nvSpPr>
          <p:spPr>
            <a:xfrm>
              <a:off x="1262992" y="3538791"/>
              <a:ext cx="874643" cy="821635"/>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4" name="Google Shape;504;p31"/>
            <p:cNvSpPr txBox="1"/>
            <p:nvPr/>
          </p:nvSpPr>
          <p:spPr>
            <a:xfrm>
              <a:off x="4707051" y="2943519"/>
              <a:ext cx="2627068" cy="369332"/>
            </a:xfrm>
            <a:prstGeom prst="rect">
              <a:avLst/>
            </a:prstGeom>
            <a:blipFill rotWithShape="1">
              <a:blip r:embed="rId8">
                <a:alphaModFix/>
              </a:blip>
              <a:stretch>
                <a:fillRect b="-10343"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505" name="Google Shape;505;p31"/>
            <p:cNvSpPr txBox="1"/>
            <p:nvPr/>
          </p:nvSpPr>
          <p:spPr>
            <a:xfrm>
              <a:off x="3396509" y="2926605"/>
              <a:ext cx="874643" cy="369332"/>
            </a:xfrm>
            <a:prstGeom prst="rect">
              <a:avLst/>
            </a:prstGeom>
            <a:blipFill rotWithShape="1">
              <a:blip r:embed="rId9">
                <a:alphaModFix/>
              </a:blip>
              <a:stretch>
                <a:fillRect b="-26662" l="0" r="0" t="-6665"/>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grpSp>
      <p:sp>
        <p:nvSpPr>
          <p:cNvPr id="506" name="Google Shape;506;p31"/>
          <p:cNvSpPr txBox="1"/>
          <p:nvPr/>
        </p:nvSpPr>
        <p:spPr>
          <a:xfrm>
            <a:off x="3750091" y="4132293"/>
            <a:ext cx="4167808" cy="2308324"/>
          </a:xfrm>
          <a:prstGeom prst="rect">
            <a:avLst/>
          </a:prstGeom>
          <a:blipFill rotWithShape="1">
            <a:blip r:embed="rId10">
              <a:alphaModFix/>
            </a:blip>
            <a:stretch>
              <a:fillRect b="-3276" l="0" r="0" t="-109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507" name="Google Shape;507;p31"/>
          <p:cNvSpPr txBox="1"/>
          <p:nvPr/>
        </p:nvSpPr>
        <p:spPr>
          <a:xfrm>
            <a:off x="8340032" y="3142017"/>
            <a:ext cx="3479903" cy="667427"/>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508" name="Google Shape;508;p31"/>
          <p:cNvSpPr txBox="1"/>
          <p:nvPr/>
        </p:nvSpPr>
        <p:spPr>
          <a:xfrm>
            <a:off x="8340032" y="3932750"/>
            <a:ext cx="3479903" cy="667427"/>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509" name="Google Shape;509;p31"/>
          <p:cNvSpPr txBox="1"/>
          <p:nvPr/>
        </p:nvSpPr>
        <p:spPr>
          <a:xfrm>
            <a:off x="8340032" y="4600177"/>
            <a:ext cx="3810619" cy="686278"/>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15" name="Google Shape;515;p32"/>
          <p:cNvSpPr txBox="1"/>
          <p:nvPr/>
        </p:nvSpPr>
        <p:spPr>
          <a:xfrm>
            <a:off x="2055613" y="613442"/>
            <a:ext cx="808077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Keras and Tensorflow</a:t>
            </a:r>
            <a:endParaRPr b="0" i="0" sz="5400" u="none" cap="none" strike="noStrike">
              <a:solidFill>
                <a:schemeClr val="dk1"/>
              </a:solidFill>
              <a:latin typeface="Economica"/>
              <a:ea typeface="Economica"/>
              <a:cs typeface="Economica"/>
              <a:sym typeface="Economica"/>
            </a:endParaRPr>
          </a:p>
        </p:txBody>
      </p:sp>
      <p:sp>
        <p:nvSpPr>
          <p:cNvPr id="516" name="Google Shape;516;p32"/>
          <p:cNvSpPr txBox="1"/>
          <p:nvPr/>
        </p:nvSpPr>
        <p:spPr>
          <a:xfrm>
            <a:off x="890337" y="1940249"/>
            <a:ext cx="10016362" cy="27392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1. Tensorflow</a:t>
            </a:r>
            <a:endParaRPr b="1" i="0" sz="2000" u="none" cap="none" strike="noStrike">
              <a:solidFill>
                <a:schemeClr val="dk1"/>
              </a:solidFill>
              <a:latin typeface="Quicksand"/>
              <a:ea typeface="Quicksand"/>
              <a:cs typeface="Quicksand"/>
              <a:sym typeface="Quicksand"/>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A Python platform for working with tensors, implementing automatic differentiation, providing access to repositories of (well-known) pre-trained models. </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2. Keras</a:t>
            </a:r>
            <a:endParaRPr b="1" i="0" sz="2000" u="none" cap="none" strike="noStrike">
              <a:solidFill>
                <a:schemeClr val="dk1"/>
              </a:solidFill>
              <a:latin typeface="Quicksand"/>
              <a:ea typeface="Quicksand"/>
              <a:cs typeface="Quicksand"/>
              <a:sym typeface="Quicksand"/>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A higher-level API that wraps common usage patterns with Tensorflow functions, pre-defined loss functions, optimization algorithms, etc.</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Keras simplifies data scientists’ interaction with Tensorflow.</a:t>
            </a:r>
            <a:endParaRPr b="0" i="0" sz="1400" u="none" cap="none" strike="noStrike">
              <a:solidFill>
                <a:srgbClr val="000000"/>
              </a:solidFill>
              <a:latin typeface="Arial"/>
              <a:ea typeface="Arial"/>
              <a:cs typeface="Arial"/>
              <a:sym typeface="Arial"/>
            </a:endParaRPr>
          </a:p>
        </p:txBody>
      </p:sp>
      <p:pic>
        <p:nvPicPr>
          <p:cNvPr descr="Top 3 Ways to Write Your Tensorflow Code - Analytics Vidhya" id="517" name="Google Shape;517;p32"/>
          <p:cNvPicPr preferRelativeResize="0"/>
          <p:nvPr/>
        </p:nvPicPr>
        <p:blipFill rotWithShape="1">
          <a:blip r:embed="rId3">
            <a:alphaModFix/>
          </a:blip>
          <a:srcRect b="0" l="0" r="0" t="0"/>
          <a:stretch/>
        </p:blipFill>
        <p:spPr>
          <a:xfrm>
            <a:off x="3917321" y="4969267"/>
            <a:ext cx="4357357" cy="157535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23" name="Google Shape;523;p33"/>
          <p:cNvSpPr txBox="1"/>
          <p:nvPr/>
        </p:nvSpPr>
        <p:spPr>
          <a:xfrm>
            <a:off x="2055613" y="613442"/>
            <a:ext cx="808077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Tensorflow GradientTape: AutoDiff</a:t>
            </a:r>
            <a:endParaRPr b="0" i="0" sz="5400" u="none" cap="none" strike="noStrike">
              <a:solidFill>
                <a:schemeClr val="dk1"/>
              </a:solidFill>
              <a:latin typeface="Economica"/>
              <a:ea typeface="Economica"/>
              <a:cs typeface="Economica"/>
              <a:sym typeface="Economica"/>
            </a:endParaRPr>
          </a:p>
        </p:txBody>
      </p:sp>
      <p:sp>
        <p:nvSpPr>
          <p:cNvPr id="524" name="Google Shape;524;p33"/>
          <p:cNvSpPr txBox="1"/>
          <p:nvPr/>
        </p:nvSpPr>
        <p:spPr>
          <a:xfrm>
            <a:off x="890337" y="1940249"/>
            <a:ext cx="10016362" cy="20005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1. Gradient Tape</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A Tensorflow function that automates the calculation of derivatives.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It constructs a computation graph in the background and implements codified rules for calculating derivatives of functions.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You could technically use gradient tape to implement a gradient descent algorithm for many optimization problems.</a:t>
            </a:r>
            <a:endParaRPr b="0" i="0" sz="1400" u="none" cap="none" strike="noStrike">
              <a:solidFill>
                <a:srgbClr val="000000"/>
              </a:solidFill>
              <a:latin typeface="Arial"/>
              <a:ea typeface="Arial"/>
              <a:cs typeface="Arial"/>
              <a:sym typeface="Arial"/>
            </a:endParaRPr>
          </a:p>
        </p:txBody>
      </p:sp>
      <p:pic>
        <p:nvPicPr>
          <p:cNvPr descr="Audio Cassette Design Decal image 1" id="525" name="Google Shape;525;p33"/>
          <p:cNvPicPr preferRelativeResize="0"/>
          <p:nvPr/>
        </p:nvPicPr>
        <p:blipFill rotWithShape="1">
          <a:blip r:embed="rId3">
            <a:alphaModFix/>
          </a:blip>
          <a:srcRect b="19999" l="0" r="0" t="19710"/>
          <a:stretch/>
        </p:blipFill>
        <p:spPr>
          <a:xfrm>
            <a:off x="3971983" y="4033340"/>
            <a:ext cx="3853070" cy="23230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31" name="Google Shape;531;p34"/>
          <p:cNvSpPr txBox="1"/>
          <p:nvPr/>
        </p:nvSpPr>
        <p:spPr>
          <a:xfrm>
            <a:off x="2055613" y="613442"/>
            <a:ext cx="808077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The Layer</a:t>
            </a:r>
            <a:endParaRPr b="0" i="0" sz="1400" u="none" cap="none" strike="noStrike">
              <a:solidFill>
                <a:srgbClr val="000000"/>
              </a:solidFill>
              <a:latin typeface="Arial"/>
              <a:ea typeface="Arial"/>
              <a:cs typeface="Arial"/>
              <a:sym typeface="Arial"/>
            </a:endParaRPr>
          </a:p>
        </p:txBody>
      </p:sp>
      <p:sp>
        <p:nvSpPr>
          <p:cNvPr id="532" name="Google Shape;532;p34"/>
          <p:cNvSpPr txBox="1"/>
          <p:nvPr/>
        </p:nvSpPr>
        <p:spPr>
          <a:xfrm>
            <a:off x="890337" y="1940249"/>
            <a:ext cx="10016362" cy="22775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Layers are the Key Building Block of NNs in Keras</a:t>
            </a:r>
            <a:endParaRPr b="1" i="0" sz="2000" u="none" cap="none" strike="noStrike">
              <a:solidFill>
                <a:schemeClr val="dk1"/>
              </a:solidFill>
              <a:latin typeface="Quicksand"/>
              <a:ea typeface="Quicksand"/>
              <a:cs typeface="Quicksand"/>
              <a:sym typeface="Quicksand"/>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There are a few subclasses of the Layers class: e.g., Dense is the one we have seen so far – layers.Dense(), but we also have convolutional layers, max-pooling layers, recurrent layers, and so on. There are many pre-defined layers in Keras. See: </a:t>
            </a:r>
            <a:r>
              <a:rPr b="0" i="0" lang="en-US" sz="1800" u="sng" cap="none" strike="noStrike">
                <a:solidFill>
                  <a:schemeClr val="dk1"/>
                </a:solidFill>
                <a:latin typeface="Quicksand"/>
                <a:ea typeface="Quicksand"/>
                <a:cs typeface="Quicksand"/>
                <a:sym typeface="Quicksand"/>
                <a:hlinkClick r:id="rId3">
                  <a:extLst>
                    <a:ext uri="{A12FA001-AC4F-418D-AE19-62706E023703}">
                      <ahyp:hlinkClr val="tx"/>
                    </a:ext>
                  </a:extLst>
                </a:hlinkClick>
              </a:rPr>
              <a:t>https://keras.io/api/layers/</a:t>
            </a:r>
            <a:r>
              <a:rPr b="0" i="0" lang="en-US" sz="1800" u="none" cap="none" strike="noStrike">
                <a:solidFill>
                  <a:schemeClr val="dk1"/>
                </a:solidFill>
                <a:latin typeface="Quicksand"/>
                <a:ea typeface="Quicksand"/>
                <a:cs typeface="Quicksand"/>
                <a:sym typeface="Quicksand"/>
              </a:rPr>
              <a:t>.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These are different architectural components that can be mixed and matched in different ways to create different network topologies.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It is also possible to construct custom layers.</a:t>
            </a:r>
            <a:endParaRPr b="0" i="0" sz="1400" u="none" cap="none" strike="noStrike">
              <a:solidFill>
                <a:srgbClr val="000000"/>
              </a:solidFill>
              <a:latin typeface="Arial"/>
              <a:ea typeface="Arial"/>
              <a:cs typeface="Arial"/>
              <a:sym typeface="Arial"/>
            </a:endParaRPr>
          </a:p>
        </p:txBody>
      </p:sp>
      <p:pic>
        <p:nvPicPr>
          <p:cNvPr descr="Layers of a Convolutional Neural Network | by Meghna Asthana | Analytics  Vidhya | Medium" id="533" name="Google Shape;533;p34"/>
          <p:cNvPicPr preferRelativeResize="0"/>
          <p:nvPr/>
        </p:nvPicPr>
        <p:blipFill rotWithShape="1">
          <a:blip r:embed="rId4">
            <a:alphaModFix/>
          </a:blip>
          <a:srcRect b="0" l="0" r="0" t="0"/>
          <a:stretch/>
        </p:blipFill>
        <p:spPr>
          <a:xfrm>
            <a:off x="3505626" y="4454180"/>
            <a:ext cx="4785784" cy="187269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40" name="Google Shape;540;p35"/>
          <p:cNvSpPr txBox="1"/>
          <p:nvPr/>
        </p:nvSpPr>
        <p:spPr>
          <a:xfrm>
            <a:off x="2055613" y="613442"/>
            <a:ext cx="808077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Sequential vs. Functional API</a:t>
            </a:r>
            <a:endParaRPr b="0" i="0" sz="1400" u="none" cap="none" strike="noStrike">
              <a:solidFill>
                <a:srgbClr val="000000"/>
              </a:solidFill>
              <a:latin typeface="Arial"/>
              <a:ea typeface="Arial"/>
              <a:cs typeface="Arial"/>
              <a:sym typeface="Arial"/>
            </a:endParaRPr>
          </a:p>
        </p:txBody>
      </p:sp>
      <p:sp>
        <p:nvSpPr>
          <p:cNvPr id="541" name="Google Shape;541;p35"/>
          <p:cNvSpPr txBox="1"/>
          <p:nvPr/>
        </p:nvSpPr>
        <p:spPr>
          <a:xfrm>
            <a:off x="890337" y="1940249"/>
            <a:ext cx="10016362"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We Have Only Used Sequential API So Far</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Sequential is easy to work with but is also very inflexible. Can only really handle basic feed-forward networks. It automatically figures out the shape of each layer’s output tensor and specifies the next layer’s input shape accordingly. </a:t>
            </a:r>
            <a:endParaRPr b="0" i="0" sz="1400" u="none" cap="none" strike="noStrike">
              <a:solidFill>
                <a:srgbClr val="000000"/>
              </a:solidFill>
              <a:latin typeface="Arial"/>
              <a:ea typeface="Arial"/>
              <a:cs typeface="Arial"/>
              <a:sym typeface="Arial"/>
            </a:endParaRPr>
          </a:p>
          <a:p>
            <a:pPr indent="-57150" lvl="1" marL="6286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Functional API Let’s You Construct Any Topology You Want</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But – we will look at the difference in how each API is used, syntactically. </a:t>
            </a:r>
            <a:endParaRPr b="0" i="0" sz="1400" u="none" cap="none" strike="noStrike">
              <a:solidFill>
                <a:srgbClr val="000000"/>
              </a:solidFill>
              <a:latin typeface="Arial"/>
              <a:ea typeface="Arial"/>
              <a:cs typeface="Arial"/>
              <a:sym typeface="Arial"/>
            </a:endParaRPr>
          </a:p>
          <a:p>
            <a:pPr indent="-57150" lvl="1" marL="6286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p:txBody>
      </p:sp>
      <p:grpSp>
        <p:nvGrpSpPr>
          <p:cNvPr id="542" name="Google Shape;542;p35"/>
          <p:cNvGrpSpPr/>
          <p:nvPr/>
        </p:nvGrpSpPr>
        <p:grpSpPr>
          <a:xfrm>
            <a:off x="2223686" y="4759939"/>
            <a:ext cx="7912701" cy="1965743"/>
            <a:chOff x="2223686" y="4759939"/>
            <a:chExt cx="7912701" cy="1965743"/>
          </a:xfrm>
        </p:grpSpPr>
        <p:grpSp>
          <p:nvGrpSpPr>
            <p:cNvPr id="543" name="Google Shape;543;p35"/>
            <p:cNvGrpSpPr/>
            <p:nvPr/>
          </p:nvGrpSpPr>
          <p:grpSpPr>
            <a:xfrm>
              <a:off x="2880987" y="5102819"/>
              <a:ext cx="6676372" cy="1127668"/>
              <a:chOff x="2880987" y="5411244"/>
              <a:chExt cx="6676372" cy="1127668"/>
            </a:xfrm>
          </p:grpSpPr>
          <p:sp>
            <p:nvSpPr>
              <p:cNvPr id="544" name="Google Shape;544;p35"/>
              <p:cNvSpPr/>
              <p:nvPr/>
            </p:nvSpPr>
            <p:spPr>
              <a:xfrm>
                <a:off x="2918564" y="5411244"/>
                <a:ext cx="6538587" cy="1127668"/>
              </a:xfrm>
              <a:prstGeom prst="rtTriangle">
                <a:avLst/>
              </a:prstGeom>
              <a:solidFill>
                <a:schemeClr val="accent1">
                  <a:alpha val="2588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45" name="Google Shape;545;p35"/>
              <p:cNvCxnSpPr/>
              <p:nvPr/>
            </p:nvCxnSpPr>
            <p:spPr>
              <a:xfrm>
                <a:off x="2880987" y="6538912"/>
                <a:ext cx="6676372" cy="0"/>
              </a:xfrm>
              <a:prstGeom prst="straightConnector1">
                <a:avLst/>
              </a:prstGeom>
              <a:noFill/>
              <a:ln cap="flat" cmpd="sng" w="57150">
                <a:solidFill>
                  <a:schemeClr val="dk1"/>
                </a:solidFill>
                <a:prstDash val="solid"/>
                <a:miter lim="800000"/>
                <a:headEnd len="med" w="med" type="triangle"/>
                <a:tailEnd len="med" w="med" type="triangle"/>
              </a:ln>
            </p:spPr>
          </p:cxnSp>
          <p:sp>
            <p:nvSpPr>
              <p:cNvPr id="546" name="Google Shape;546;p35"/>
              <p:cNvSpPr/>
              <p:nvPr/>
            </p:nvSpPr>
            <p:spPr>
              <a:xfrm flipH="1">
                <a:off x="2926559" y="5411244"/>
                <a:ext cx="6530591" cy="1127668"/>
              </a:xfrm>
              <a:prstGeom prst="rtTriangle">
                <a:avLst/>
              </a:prstGeom>
              <a:solidFill>
                <a:schemeClr val="accent6">
                  <a:alpha val="2588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547" name="Google Shape;547;p35"/>
            <p:cNvSpPr txBox="1"/>
            <p:nvPr/>
          </p:nvSpPr>
          <p:spPr>
            <a:xfrm>
              <a:off x="8730641" y="6356350"/>
              <a:ext cx="140574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Economica"/>
                  <a:ea typeface="Economica"/>
                  <a:cs typeface="Economica"/>
                  <a:sym typeface="Economica"/>
                </a:rPr>
                <a:t>Functional API</a:t>
              </a:r>
              <a:endParaRPr b="0" i="0" sz="1400" u="none" cap="none" strike="noStrike">
                <a:solidFill>
                  <a:srgbClr val="000000"/>
                </a:solidFill>
                <a:latin typeface="Arial"/>
                <a:ea typeface="Arial"/>
                <a:cs typeface="Arial"/>
                <a:sym typeface="Arial"/>
              </a:endParaRPr>
            </a:p>
          </p:txBody>
        </p:sp>
        <p:sp>
          <p:nvSpPr>
            <p:cNvPr id="548" name="Google Shape;548;p35"/>
            <p:cNvSpPr txBox="1"/>
            <p:nvPr/>
          </p:nvSpPr>
          <p:spPr>
            <a:xfrm>
              <a:off x="2223686" y="6345880"/>
              <a:ext cx="140574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Economica"/>
                  <a:ea typeface="Economica"/>
                  <a:cs typeface="Economica"/>
                  <a:sym typeface="Economica"/>
                </a:rPr>
                <a:t>Sequential API</a:t>
              </a:r>
              <a:endParaRPr b="0" i="0" sz="1400" u="none" cap="none" strike="noStrike">
                <a:solidFill>
                  <a:srgbClr val="000000"/>
                </a:solidFill>
                <a:latin typeface="Arial"/>
                <a:ea typeface="Arial"/>
                <a:cs typeface="Arial"/>
                <a:sym typeface="Arial"/>
              </a:endParaRPr>
            </a:p>
          </p:txBody>
        </p:sp>
        <p:sp>
          <p:nvSpPr>
            <p:cNvPr id="549" name="Google Shape;549;p35"/>
            <p:cNvSpPr txBox="1"/>
            <p:nvPr/>
          </p:nvSpPr>
          <p:spPr>
            <a:xfrm rot="-547292">
              <a:off x="7832420" y="4960113"/>
              <a:ext cx="1796441"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Economica"/>
                  <a:ea typeface="Economica"/>
                  <a:cs typeface="Economica"/>
                  <a:sym typeface="Economica"/>
                </a:rPr>
                <a:t>Architectural Flexibility</a:t>
              </a:r>
              <a:endParaRPr b="0" i="0" sz="1400" u="none" cap="none" strike="noStrike">
                <a:solidFill>
                  <a:srgbClr val="000000"/>
                </a:solidFill>
                <a:latin typeface="Arial"/>
                <a:ea typeface="Arial"/>
                <a:cs typeface="Arial"/>
                <a:sym typeface="Arial"/>
              </a:endParaRPr>
            </a:p>
          </p:txBody>
        </p:sp>
        <p:sp>
          <p:nvSpPr>
            <p:cNvPr id="550" name="Google Shape;550;p35"/>
            <p:cNvSpPr txBox="1"/>
            <p:nvPr/>
          </p:nvSpPr>
          <p:spPr>
            <a:xfrm rot="579577">
              <a:off x="2563045" y="4908692"/>
              <a:ext cx="1796441"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Economica"/>
                  <a:ea typeface="Economica"/>
                  <a:cs typeface="Economica"/>
                  <a:sym typeface="Economica"/>
                </a:rPr>
                <a:t>Syntactic Simplicity</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6"/>
          <p:cNvSpPr/>
          <p:nvPr/>
        </p:nvSpPr>
        <p:spPr>
          <a:xfrm>
            <a:off x="145774" y="6228522"/>
            <a:ext cx="11847443" cy="62947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6" name="Google Shape;55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The mostly complete chart of Neural Networks, explained | by Andrew Tch |  Towards Data Science" id="557" name="Google Shape;557;p36"/>
          <p:cNvPicPr preferRelativeResize="0"/>
          <p:nvPr/>
        </p:nvPicPr>
        <p:blipFill rotWithShape="1">
          <a:blip r:embed="rId3">
            <a:alphaModFix/>
          </a:blip>
          <a:srcRect b="0" l="0" r="0" t="0"/>
          <a:stretch/>
        </p:blipFill>
        <p:spPr>
          <a:xfrm rot="-5400000">
            <a:off x="2817191" y="-1678609"/>
            <a:ext cx="6829287" cy="1024393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63" name="Google Shape;563;p37"/>
          <p:cNvSpPr txBox="1"/>
          <p:nvPr/>
        </p:nvSpPr>
        <p:spPr>
          <a:xfrm>
            <a:off x="2055613" y="613442"/>
            <a:ext cx="808077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Optimizers</a:t>
            </a:r>
            <a:endParaRPr b="0" i="0" sz="1400" u="none" cap="none" strike="noStrike">
              <a:solidFill>
                <a:srgbClr val="000000"/>
              </a:solidFill>
              <a:latin typeface="Arial"/>
              <a:ea typeface="Arial"/>
              <a:cs typeface="Arial"/>
              <a:sym typeface="Arial"/>
            </a:endParaRPr>
          </a:p>
        </p:txBody>
      </p:sp>
      <p:sp>
        <p:nvSpPr>
          <p:cNvPr id="564" name="Google Shape;564;p37"/>
          <p:cNvSpPr txBox="1"/>
          <p:nvPr/>
        </p:nvSpPr>
        <p:spPr>
          <a:xfrm>
            <a:off x="890337" y="1940249"/>
            <a:ext cx="10016362"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Keras Supports 8 Optimizers</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SGD = Stochastic Gradient Descent</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Momentum</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Ftrl (2010) = Follow the Regularized Leader</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Adagrad and Adadelta (2012) = Adaptive Gradient Descent</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RMSprop (~2012) = Root Mean Squared propagation</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Adam (2015) = Adadelta / RMSProp with Momentum.</a:t>
            </a:r>
            <a:endParaRPr b="0" i="0" sz="1400" u="none" cap="none" strike="noStrike">
              <a:solidFill>
                <a:srgbClr val="000000"/>
              </a:solidFill>
              <a:latin typeface="Arial"/>
              <a:ea typeface="Arial"/>
              <a:cs typeface="Arial"/>
              <a:sym typeface="Arial"/>
            </a:endParaRPr>
          </a:p>
          <a:p>
            <a:pPr indent="-171450" lvl="2" marL="10858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Adamax, Nadam are extensions to Adam. </a:t>
            </a:r>
            <a:endParaRPr b="0" i="0" sz="1400" u="none" cap="none" strike="noStrike">
              <a:solidFill>
                <a:srgbClr val="000000"/>
              </a:solidFill>
              <a:latin typeface="Arial"/>
              <a:ea typeface="Arial"/>
              <a:cs typeface="Arial"/>
              <a:sym typeface="Arial"/>
            </a:endParaRPr>
          </a:p>
        </p:txBody>
      </p:sp>
      <p:pic>
        <p:nvPicPr>
          <p:cNvPr descr="An Introduction To Surrogate Optimization: Intuition, illustration, case  study, and the code | by Shuai Guo | Towards Data Science" id="565" name="Google Shape;565;p37"/>
          <p:cNvPicPr preferRelativeResize="0"/>
          <p:nvPr/>
        </p:nvPicPr>
        <p:blipFill rotWithShape="1">
          <a:blip r:embed="rId3">
            <a:alphaModFix/>
          </a:blip>
          <a:srcRect b="0" l="0" r="0" t="0"/>
          <a:stretch/>
        </p:blipFill>
        <p:spPr>
          <a:xfrm>
            <a:off x="7327726" y="2990673"/>
            <a:ext cx="4328525" cy="30082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8"/>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SGD: Gradient Descent</a:t>
            </a:r>
            <a:endParaRPr b="0" i="0" sz="1400" u="none" cap="none" strike="noStrike">
              <a:solidFill>
                <a:srgbClr val="000000"/>
              </a:solidFill>
              <a:latin typeface="Arial"/>
              <a:ea typeface="Arial"/>
              <a:cs typeface="Arial"/>
              <a:sym typeface="Arial"/>
            </a:endParaRPr>
          </a:p>
        </p:txBody>
      </p:sp>
      <p:sp>
        <p:nvSpPr>
          <p:cNvPr id="571" name="Google Shape;571;p38"/>
          <p:cNvSpPr txBox="1"/>
          <p:nvPr/>
        </p:nvSpPr>
        <p:spPr>
          <a:xfrm>
            <a:off x="890337" y="1940249"/>
            <a:ext cx="10016362" cy="45550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Types of GD</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Batch GD = Use all the available training data in each pass. </a:t>
            </a:r>
            <a:endParaRPr b="0" i="0" sz="1400" u="none" cap="none" strike="noStrike">
              <a:solidFill>
                <a:srgbClr val="000000"/>
              </a:solidFill>
              <a:latin typeface="Arial"/>
              <a:ea typeface="Arial"/>
              <a:cs typeface="Arial"/>
              <a:sym typeface="Arial"/>
            </a:endParaRPr>
          </a:p>
          <a:p>
            <a:pPr indent="-171450" lvl="2" marL="10858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Works well if the loss surface is smooth and lacks any saddle points / valleys.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Stochastic GD = Mini-batch with batch size = 1. </a:t>
            </a:r>
            <a:endParaRPr b="0" i="0" sz="1400" u="none" cap="none" strike="noStrike">
              <a:solidFill>
                <a:srgbClr val="000000"/>
              </a:solidFill>
              <a:latin typeface="Arial"/>
              <a:ea typeface="Arial"/>
              <a:cs typeface="Arial"/>
              <a:sym typeface="Arial"/>
            </a:endParaRPr>
          </a:p>
          <a:p>
            <a:pPr indent="-171450" lvl="2" marL="10858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If troughs / saddles exist, we move past them as our exploration of gradients for the model will vary withe a given observation that we are considering in an iteration. </a:t>
            </a:r>
            <a:endParaRPr b="0" i="0" sz="1400" u="none" cap="none" strike="noStrike">
              <a:solidFill>
                <a:srgbClr val="000000"/>
              </a:solidFill>
              <a:latin typeface="Arial"/>
              <a:ea typeface="Arial"/>
              <a:cs typeface="Arial"/>
              <a:sym typeface="Arial"/>
            </a:endParaRPr>
          </a:p>
          <a:p>
            <a:pPr indent="-171450" lvl="2" marL="10858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Computationally quite burdensome but performs well on non-linear problems (eventually).</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Mini-batch GD = What we have been doing so far (randomly split the data in each epoch, into folds, and then cycle over the folds for training).</a:t>
            </a:r>
            <a:endParaRPr b="0" i="0" sz="1400" u="none" cap="none" strike="noStrike">
              <a:solidFill>
                <a:srgbClr val="000000"/>
              </a:solidFill>
              <a:latin typeface="Arial"/>
              <a:ea typeface="Arial"/>
              <a:cs typeface="Arial"/>
              <a:sym typeface="Arial"/>
            </a:endParaRPr>
          </a:p>
          <a:p>
            <a:pPr indent="-171450" lvl="2" marL="10858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This is a happy-medium between batch and stochastic GD.</a:t>
            </a:r>
            <a:endParaRPr b="0" i="0" sz="1400" u="none" cap="none" strike="noStrike">
              <a:solidFill>
                <a:srgbClr val="000000"/>
              </a:solidFill>
              <a:latin typeface="Arial"/>
              <a:ea typeface="Arial"/>
              <a:cs typeface="Arial"/>
              <a:sym typeface="Arial"/>
            </a:endParaRPr>
          </a:p>
          <a:p>
            <a:pPr indent="-57150" lvl="2" marL="10858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Quicksand"/>
                <a:ea typeface="Quicksand"/>
                <a:cs typeface="Quicksand"/>
                <a:sym typeface="Quicksand"/>
              </a:rPr>
              <a:t>Role of Batch Size</a:t>
            </a:r>
            <a:endParaRPr b="1" i="0" sz="1100" u="none" cap="none" strike="noStrike">
              <a:solidFill>
                <a:schemeClr val="dk1"/>
              </a:solidFill>
              <a:latin typeface="Quicksand"/>
              <a:ea typeface="Quicksand"/>
              <a:cs typeface="Quicksand"/>
              <a:sym typeface="Quicksand"/>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Empirically has been observed that smaller batches yield less overfitting (because of implicit noise in the training process – variance of the gradients obtained will go up).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57150" lvl="1" marL="6286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77" name="Google Shape;577;p39"/>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Batch (All) vs. Stochastic (1)</a:t>
            </a:r>
            <a:endParaRPr b="0" i="0" sz="1400" u="none" cap="none" strike="noStrike">
              <a:solidFill>
                <a:srgbClr val="000000"/>
              </a:solidFill>
              <a:latin typeface="Arial"/>
              <a:ea typeface="Arial"/>
              <a:cs typeface="Arial"/>
              <a:sym typeface="Arial"/>
            </a:endParaRPr>
          </a:p>
        </p:txBody>
      </p:sp>
      <p:sp>
        <p:nvSpPr>
          <p:cNvPr id="578" name="Google Shape;578;p39"/>
          <p:cNvSpPr txBox="1"/>
          <p:nvPr/>
        </p:nvSpPr>
        <p:spPr>
          <a:xfrm>
            <a:off x="802655" y="1843950"/>
            <a:ext cx="1001636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Same Convergence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If you have a convex surface, either approach will converge to the global optimum (no guarantee your problem is convex of course). Always converges at least to a local minimum.</a:t>
            </a:r>
            <a:endParaRPr b="0" i="0" sz="1400" u="none" cap="none" strike="noStrike">
              <a:solidFill>
                <a:srgbClr val="000000"/>
              </a:solidFill>
              <a:latin typeface="Arial"/>
              <a:ea typeface="Arial"/>
              <a:cs typeface="Arial"/>
              <a:sym typeface="Arial"/>
            </a:endParaRPr>
          </a:p>
          <a:p>
            <a:pPr indent="-57150" lvl="2" marL="10858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Quicksand"/>
                <a:ea typeface="Quicksand"/>
                <a:cs typeface="Quicksand"/>
                <a:sym typeface="Quicksand"/>
              </a:rPr>
              <a:t>Tradeoffs</a:t>
            </a:r>
            <a:endParaRPr b="1" i="0" sz="1100" u="none" cap="none" strike="noStrike">
              <a:solidFill>
                <a:schemeClr val="dk1"/>
              </a:solidFill>
              <a:latin typeface="Quicksand"/>
              <a:ea typeface="Quicksand"/>
              <a:cs typeface="Quicksand"/>
              <a:sym typeface="Quicksand"/>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Batch, each step is slower, more computationally burdensome, but convergence with fewer iterations; Need to be able to hold the entire dataset in memory.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SGD makes noisier updates, and requires more iterations to converge, but a single iteration is quick. Only need one observation in memory at a time.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57150" lvl="1" marL="6286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p:txBody>
      </p:sp>
      <p:pic>
        <p:nvPicPr>
          <p:cNvPr id="579" name="Google Shape;579;p39"/>
          <p:cNvPicPr preferRelativeResize="0"/>
          <p:nvPr/>
        </p:nvPicPr>
        <p:blipFill rotWithShape="1">
          <a:blip r:embed="rId3">
            <a:alphaModFix/>
          </a:blip>
          <a:srcRect b="0" l="0" r="0" t="0"/>
          <a:stretch/>
        </p:blipFill>
        <p:spPr>
          <a:xfrm>
            <a:off x="4724398" y="4542061"/>
            <a:ext cx="2743201" cy="2179414"/>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Tensors</a:t>
            </a:r>
            <a:endParaRPr b="0" i="0" sz="1400" u="none" cap="none" strike="noStrike">
              <a:solidFill>
                <a:srgbClr val="000000"/>
              </a:solidFill>
              <a:latin typeface="Arial"/>
              <a:ea typeface="Arial"/>
              <a:cs typeface="Arial"/>
              <a:sym typeface="Arial"/>
            </a:endParaRPr>
          </a:p>
        </p:txBody>
      </p:sp>
      <p:pic>
        <p:nvPicPr>
          <p:cNvPr descr="The Shape of Tensor. Tensors are the primary data structures… | by Schartz  Rehan | Medium" id="116" name="Google Shape;116;p4"/>
          <p:cNvPicPr preferRelativeResize="0"/>
          <p:nvPr/>
        </p:nvPicPr>
        <p:blipFill rotWithShape="1">
          <a:blip r:embed="rId3">
            <a:alphaModFix/>
          </a:blip>
          <a:srcRect b="0" l="0" r="0" t="0"/>
          <a:stretch/>
        </p:blipFill>
        <p:spPr>
          <a:xfrm>
            <a:off x="2624674" y="1755837"/>
            <a:ext cx="6942651" cy="3698770"/>
          </a:xfrm>
          <a:prstGeom prst="rect">
            <a:avLst/>
          </a:prstGeom>
          <a:noFill/>
          <a:ln>
            <a:noFill/>
          </a:ln>
        </p:spPr>
      </p:pic>
      <p:sp>
        <p:nvSpPr>
          <p:cNvPr id="117" name="Google Shape;117;p4"/>
          <p:cNvSpPr txBox="1"/>
          <p:nvPr/>
        </p:nvSpPr>
        <p:spPr>
          <a:xfrm>
            <a:off x="2983264" y="5832696"/>
            <a:ext cx="622547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Economica"/>
                <a:ea typeface="Economica"/>
                <a:cs typeface="Economica"/>
                <a:sym typeface="Economica"/>
              </a:rPr>
              <a:t>Question: </a:t>
            </a:r>
            <a:r>
              <a:rPr b="0" i="0" lang="en-US" sz="2000" u="none" cap="none" strike="noStrike">
                <a:solidFill>
                  <a:schemeClr val="dk1"/>
                </a:solidFill>
                <a:latin typeface="Calibri"/>
                <a:ea typeface="Calibri"/>
                <a:cs typeface="Calibri"/>
                <a:sym typeface="Calibri"/>
              </a:rPr>
              <a:t>What sort of data (give an example) would be stored in a rank-3 tensor? How about a rank-4 tensor?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85" name="Google Shape;585;p40"/>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Momentum</a:t>
            </a:r>
            <a:endParaRPr b="0" i="0" sz="1400" u="none" cap="none" strike="noStrike">
              <a:solidFill>
                <a:srgbClr val="000000"/>
              </a:solidFill>
              <a:latin typeface="Arial"/>
              <a:ea typeface="Arial"/>
              <a:cs typeface="Arial"/>
              <a:sym typeface="Arial"/>
            </a:endParaRPr>
          </a:p>
        </p:txBody>
      </p:sp>
      <p:sp>
        <p:nvSpPr>
          <p:cNvPr id="586" name="Google Shape;586;p40"/>
          <p:cNvSpPr txBox="1"/>
          <p:nvPr/>
        </p:nvSpPr>
        <p:spPr>
          <a:xfrm>
            <a:off x="802655" y="1843950"/>
            <a:ext cx="10016362" cy="17851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Getting Past Local Minima</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SGD gets stuck in local minima; the idea of momentum is to make updates be a function of current gradient*learning rate, as well as some fraction (decay) of the update you made last iteration.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This reduces updates to parameters where the gradients are flipping sign and amplifies updates to gradients that are going in a consistent direction (steeply descending). </a:t>
            </a:r>
            <a:endParaRPr b="0" i="0" sz="1400" u="none" cap="none" strike="noStrike">
              <a:solidFill>
                <a:srgbClr val="000000"/>
              </a:solidFill>
              <a:latin typeface="Arial"/>
              <a:ea typeface="Arial"/>
              <a:cs typeface="Arial"/>
              <a:sym typeface="Arial"/>
            </a:endParaRPr>
          </a:p>
          <a:p>
            <a:pPr indent="-57150" lvl="1" marL="6286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p:txBody>
      </p:sp>
      <p:pic>
        <p:nvPicPr>
          <p:cNvPr id="587" name="Google Shape;587;p40"/>
          <p:cNvPicPr preferRelativeResize="0"/>
          <p:nvPr/>
        </p:nvPicPr>
        <p:blipFill rotWithShape="1">
          <a:blip r:embed="rId3">
            <a:alphaModFix/>
          </a:blip>
          <a:srcRect b="0" l="0" r="0" t="0"/>
          <a:stretch/>
        </p:blipFill>
        <p:spPr>
          <a:xfrm>
            <a:off x="2241549" y="3629054"/>
            <a:ext cx="7708900" cy="3086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93" name="Google Shape;593;p41"/>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FTRL</a:t>
            </a:r>
            <a:endParaRPr b="0" i="0" sz="1400" u="none" cap="none" strike="noStrike">
              <a:solidFill>
                <a:srgbClr val="000000"/>
              </a:solidFill>
              <a:latin typeface="Arial"/>
              <a:ea typeface="Arial"/>
              <a:cs typeface="Arial"/>
              <a:sym typeface="Arial"/>
            </a:endParaRPr>
          </a:p>
        </p:txBody>
      </p:sp>
      <p:sp>
        <p:nvSpPr>
          <p:cNvPr id="594" name="Google Shape;594;p41"/>
          <p:cNvSpPr txBox="1"/>
          <p:nvPr/>
        </p:nvSpPr>
        <p:spPr>
          <a:xfrm>
            <a:off x="802655" y="1843950"/>
            <a:ext cx="10016362"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Google Developed in 2010…</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This is an optimization technique that is used in “online” learning; it’s typically used in situations where your model training is happening continuously as new data arrives, and where drift might therefore happen.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It works well in situations where you have a ton of sparse features.</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Was originally used for predicting conversion in online advertising systems. </a:t>
            </a:r>
            <a:endParaRPr b="0" i="0" sz="1400" u="none" cap="none" strike="noStrike">
              <a:solidFill>
                <a:srgbClr val="000000"/>
              </a:solidFill>
              <a:latin typeface="Arial"/>
              <a:ea typeface="Arial"/>
              <a:cs typeface="Arial"/>
              <a:sym typeface="Arial"/>
            </a:endParaRPr>
          </a:p>
          <a:p>
            <a:pPr indent="-57150" lvl="1" marL="6286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p:txBody>
      </p:sp>
      <p:pic>
        <p:nvPicPr>
          <p:cNvPr descr="Follow The Leader Ducks&amp;quot; Greeting Card by videogamegenius | Redbubble" id="595" name="Google Shape;595;p41"/>
          <p:cNvPicPr preferRelativeResize="0"/>
          <p:nvPr/>
        </p:nvPicPr>
        <p:blipFill rotWithShape="1">
          <a:blip r:embed="rId3">
            <a:alphaModFix/>
          </a:blip>
          <a:srcRect b="21277" l="0" r="0" t="20639"/>
          <a:stretch/>
        </p:blipFill>
        <p:spPr>
          <a:xfrm>
            <a:off x="4348748" y="3650106"/>
            <a:ext cx="3494501" cy="270624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01" name="Google Shape;601;p42"/>
          <p:cNvSpPr txBox="1"/>
          <p:nvPr/>
        </p:nvSpPr>
        <p:spPr>
          <a:xfrm>
            <a:off x="2436930" y="532426"/>
            <a:ext cx="7318139"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Adagrad &amp; Adadelta (RMS Prop)</a:t>
            </a:r>
            <a:endParaRPr b="0" i="0" sz="1400" u="none" cap="none" strike="noStrike">
              <a:solidFill>
                <a:srgbClr val="000000"/>
              </a:solidFill>
              <a:latin typeface="Arial"/>
              <a:ea typeface="Arial"/>
              <a:cs typeface="Arial"/>
              <a:sym typeface="Arial"/>
            </a:endParaRPr>
          </a:p>
        </p:txBody>
      </p:sp>
      <p:sp>
        <p:nvSpPr>
          <p:cNvPr id="602" name="Google Shape;602;p42"/>
          <p:cNvSpPr txBox="1"/>
          <p:nvPr/>
        </p:nvSpPr>
        <p:spPr>
          <a:xfrm>
            <a:off x="802655" y="1843950"/>
            <a:ext cx="10016362"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Adaptive Gradient Descent (Variable Learning Rate)</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We implicitly apply a high learning rate for features we have been updating very little so far (speed up movement through saddle points, for example).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We implicitly apply a low learning rate for features we have been updating a lot so far.</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Technically learning rate is removed from the process, every update is a function of past updates.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Adadelta</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Same idea but we use a sliding window of previous updates to determine magnitude of current updates (rather than all prior updates).</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RMSProp is conceptually very similar but was independently developed (around the same time).</a:t>
            </a:r>
            <a:endParaRPr b="0" i="0" sz="1400" u="none" cap="none" strike="noStrike">
              <a:solidFill>
                <a:srgbClr val="000000"/>
              </a:solidFill>
              <a:latin typeface="Arial"/>
              <a:ea typeface="Arial"/>
              <a:cs typeface="Arial"/>
              <a:sym typeface="Arial"/>
            </a:endParaRPr>
          </a:p>
          <a:p>
            <a:pPr indent="-57150" lvl="0" marL="1714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57150" lvl="1" marL="6286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09" name="Google Shape;609;p43"/>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Recap</a:t>
            </a:r>
            <a:endParaRPr b="0" i="0" sz="1400" u="none" cap="none" strike="noStrike">
              <a:solidFill>
                <a:srgbClr val="000000"/>
              </a:solidFill>
              <a:latin typeface="Arial"/>
              <a:ea typeface="Arial"/>
              <a:cs typeface="Arial"/>
              <a:sym typeface="Arial"/>
            </a:endParaRPr>
          </a:p>
        </p:txBody>
      </p:sp>
      <p:sp>
        <p:nvSpPr>
          <p:cNvPr id="610" name="Google Shape;610;p43"/>
          <p:cNvSpPr txBox="1"/>
          <p:nvPr/>
        </p:nvSpPr>
        <p:spPr>
          <a:xfrm>
            <a:off x="1087814" y="1348800"/>
            <a:ext cx="10016362" cy="55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Building Blocks of NNs</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Tensors and Tensor Operations</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Activation Functions</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Loss Functions</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Backpropagation: Derivatives, Gradients &amp; the Chain Rule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Procedure of Minibatch Stochastic Gradient Descent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225425" lvl="1" marL="687388"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Grab a batch of observations (samples)</a:t>
            </a:r>
            <a:endParaRPr b="0" i="0" sz="1400" u="none" cap="none" strike="noStrike">
              <a:solidFill>
                <a:srgbClr val="000000"/>
              </a:solidFill>
              <a:latin typeface="Arial"/>
              <a:ea typeface="Arial"/>
              <a:cs typeface="Arial"/>
              <a:sym typeface="Arial"/>
            </a:endParaRPr>
          </a:p>
          <a:p>
            <a:pPr indent="-225425" lvl="1" marL="687388"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Predict their labels using current weights / bias terms.</a:t>
            </a:r>
            <a:endParaRPr b="0" i="0" sz="1400" u="none" cap="none" strike="noStrike">
              <a:solidFill>
                <a:srgbClr val="000000"/>
              </a:solidFill>
              <a:latin typeface="Arial"/>
              <a:ea typeface="Arial"/>
              <a:cs typeface="Arial"/>
              <a:sym typeface="Arial"/>
            </a:endParaRPr>
          </a:p>
          <a:p>
            <a:pPr indent="-225425" lvl="1" marL="687388"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Calculate loss value. </a:t>
            </a:r>
            <a:endParaRPr b="0" i="0" sz="1400" u="none" cap="none" strike="noStrike">
              <a:solidFill>
                <a:srgbClr val="000000"/>
              </a:solidFill>
              <a:latin typeface="Arial"/>
              <a:ea typeface="Arial"/>
              <a:cs typeface="Arial"/>
              <a:sym typeface="Arial"/>
            </a:endParaRPr>
          </a:p>
          <a:p>
            <a:pPr indent="-225425" lvl="1" marL="687388"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Calculate gradient of loss w.r.t. all weight / bias terms. </a:t>
            </a:r>
            <a:endParaRPr b="0" i="0" sz="1400" u="none" cap="none" strike="noStrike">
              <a:solidFill>
                <a:srgbClr val="000000"/>
              </a:solidFill>
              <a:latin typeface="Arial"/>
              <a:ea typeface="Arial"/>
              <a:cs typeface="Arial"/>
              <a:sym typeface="Arial"/>
            </a:endParaRPr>
          </a:p>
          <a:p>
            <a:pPr indent="-225425" lvl="1" marL="687388"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Update each weight by subtracting its gradient*learning rate</a:t>
            </a:r>
            <a:endParaRPr b="0" i="0" sz="1400" u="none" cap="none" strike="noStrike">
              <a:solidFill>
                <a:srgbClr val="000000"/>
              </a:solidFill>
              <a:latin typeface="Arial"/>
              <a:ea typeface="Arial"/>
              <a:cs typeface="Arial"/>
              <a:sym typeface="Arial"/>
            </a:endParaRPr>
          </a:p>
          <a:p>
            <a:pPr indent="-225425" lvl="1" marL="687388"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Cycle over the whole training dataset (each cycle is an epoch) repeatedly, until loss is small.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57150" lvl="1" marL="6286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Quicksand"/>
              <a:ea typeface="Quicksand"/>
              <a:cs typeface="Quicksand"/>
              <a:sym typeface="Quicksand"/>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4" name="Google Shape;124;p5"/>
          <p:cNvSpPr txBox="1"/>
          <p:nvPr/>
        </p:nvSpPr>
        <p:spPr>
          <a:xfrm>
            <a:off x="2865519" y="393366"/>
            <a:ext cx="6460957"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Forward Pass</a:t>
            </a:r>
            <a:endParaRPr b="0" i="0" sz="1400" u="none" cap="none" strike="noStrike">
              <a:solidFill>
                <a:srgbClr val="000000"/>
              </a:solidFill>
              <a:latin typeface="Arial"/>
              <a:ea typeface="Arial"/>
              <a:cs typeface="Arial"/>
              <a:sym typeface="Arial"/>
            </a:endParaRPr>
          </a:p>
        </p:txBody>
      </p:sp>
      <p:pic>
        <p:nvPicPr>
          <p:cNvPr id="125" name="Google Shape;125;p5"/>
          <p:cNvPicPr preferRelativeResize="0"/>
          <p:nvPr/>
        </p:nvPicPr>
        <p:blipFill rotWithShape="1">
          <a:blip r:embed="rId3">
            <a:alphaModFix/>
          </a:blip>
          <a:srcRect b="0" l="0" r="0" t="0"/>
          <a:stretch/>
        </p:blipFill>
        <p:spPr>
          <a:xfrm>
            <a:off x="3200397" y="1720850"/>
            <a:ext cx="5791200" cy="4419600"/>
          </a:xfrm>
          <a:prstGeom prst="rect">
            <a:avLst/>
          </a:prstGeom>
          <a:noFill/>
          <a:ln>
            <a:noFill/>
          </a:ln>
        </p:spPr>
      </p:pic>
      <p:sp>
        <p:nvSpPr>
          <p:cNvPr id="126" name="Google Shape;126;p5"/>
          <p:cNvSpPr/>
          <p:nvPr/>
        </p:nvSpPr>
        <p:spPr>
          <a:xfrm>
            <a:off x="3419061" y="1616764"/>
            <a:ext cx="3975652" cy="2305879"/>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5F9"/>
        </a:solidFill>
      </p:bgPr>
    </p:bg>
    <p:spTree>
      <p:nvGrpSpPr>
        <p:cNvPr id="131" name="Shape 131"/>
        <p:cNvGrpSpPr/>
        <p:nvPr/>
      </p:nvGrpSpPr>
      <p:grpSpPr>
        <a:xfrm>
          <a:off x="0" y="0"/>
          <a:ext cx="0" cy="0"/>
          <a:chOff x="0" y="0"/>
          <a:chExt cx="0" cy="0"/>
        </a:xfrm>
      </p:grpSpPr>
      <p:sp>
        <p:nvSpPr>
          <p:cNvPr id="132" name="Google Shape;1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3" name="Google Shape;133;p6"/>
          <p:cNvSpPr txBox="1"/>
          <p:nvPr/>
        </p:nvSpPr>
        <p:spPr>
          <a:xfrm>
            <a:off x="2649625" y="758297"/>
            <a:ext cx="733257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Neuron / Network Components</a:t>
            </a:r>
            <a:endParaRPr b="0" i="0" sz="1400" u="none" cap="none" strike="noStrike">
              <a:solidFill>
                <a:srgbClr val="000000"/>
              </a:solidFill>
              <a:latin typeface="Arial"/>
              <a:ea typeface="Arial"/>
              <a:cs typeface="Arial"/>
              <a:sym typeface="Arial"/>
            </a:endParaRPr>
          </a:p>
        </p:txBody>
      </p:sp>
      <p:pic>
        <p:nvPicPr>
          <p:cNvPr descr="The Essential Guide to Neural Network Architectures" id="134" name="Google Shape;134;p6"/>
          <p:cNvPicPr preferRelativeResize="0"/>
          <p:nvPr/>
        </p:nvPicPr>
        <p:blipFill rotWithShape="1">
          <a:blip r:embed="rId3">
            <a:alphaModFix/>
          </a:blip>
          <a:srcRect b="16052" l="0" r="0" t="8483"/>
          <a:stretch/>
        </p:blipFill>
        <p:spPr>
          <a:xfrm>
            <a:off x="2095418" y="1899488"/>
            <a:ext cx="8001164" cy="4090308"/>
          </a:xfrm>
          <a:prstGeom prst="rect">
            <a:avLst/>
          </a:prstGeom>
          <a:noFill/>
          <a:ln>
            <a:noFill/>
          </a:ln>
        </p:spPr>
      </p:pic>
      <p:sp>
        <p:nvSpPr>
          <p:cNvPr id="135" name="Google Shape;135;p6"/>
          <p:cNvSpPr txBox="1"/>
          <p:nvPr/>
        </p:nvSpPr>
        <p:spPr>
          <a:xfrm>
            <a:off x="5696647" y="5330262"/>
            <a:ext cx="6225470"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Economica"/>
                <a:ea typeface="Economica"/>
                <a:cs typeface="Economica"/>
                <a:sym typeface="Economica"/>
              </a:rPr>
              <a:t>Question: </a:t>
            </a:r>
            <a:r>
              <a:rPr b="0" i="0" lang="en-US" sz="2000" u="none" cap="none" strike="noStrike">
                <a:solidFill>
                  <a:schemeClr val="dk1"/>
                </a:solidFill>
                <a:latin typeface="Calibri"/>
                <a:ea typeface="Calibri"/>
                <a:cs typeface="Calibri"/>
                <a:sym typeface="Calibri"/>
              </a:rPr>
              <a:t>Which of these values are constants? </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Which are trainable parameters?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5F9"/>
        </a:solidFill>
      </p:bgPr>
    </p:bg>
    <p:spTree>
      <p:nvGrpSpPr>
        <p:cNvPr id="140" name="Shape 140"/>
        <p:cNvGrpSpPr/>
        <p:nvPr/>
      </p:nvGrpSpPr>
      <p:grpSpPr>
        <a:xfrm>
          <a:off x="0" y="0"/>
          <a:ext cx="0" cy="0"/>
          <a:chOff x="0" y="0"/>
          <a:chExt cx="0" cy="0"/>
        </a:xfrm>
      </p:grpSpPr>
      <p:sp>
        <p:nvSpPr>
          <p:cNvPr id="141" name="Google Shape;14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2" name="Google Shape;142;p7"/>
          <p:cNvSpPr txBox="1"/>
          <p:nvPr/>
        </p:nvSpPr>
        <p:spPr>
          <a:xfrm>
            <a:off x="2649625" y="758297"/>
            <a:ext cx="733257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Neuron / Network Components</a:t>
            </a:r>
            <a:endParaRPr b="0" i="0" sz="1400" u="none" cap="none" strike="noStrike">
              <a:solidFill>
                <a:srgbClr val="000000"/>
              </a:solidFill>
              <a:latin typeface="Arial"/>
              <a:ea typeface="Arial"/>
              <a:cs typeface="Arial"/>
              <a:sym typeface="Arial"/>
            </a:endParaRPr>
          </a:p>
        </p:txBody>
      </p:sp>
      <p:pic>
        <p:nvPicPr>
          <p:cNvPr descr="The Essential Guide to Neural Network Architectures" id="143" name="Google Shape;143;p7"/>
          <p:cNvPicPr preferRelativeResize="0"/>
          <p:nvPr/>
        </p:nvPicPr>
        <p:blipFill rotWithShape="1">
          <a:blip r:embed="rId3">
            <a:alphaModFix/>
          </a:blip>
          <a:srcRect b="16052" l="0" r="0" t="8483"/>
          <a:stretch/>
        </p:blipFill>
        <p:spPr>
          <a:xfrm>
            <a:off x="2095418" y="1899488"/>
            <a:ext cx="8001164" cy="4090308"/>
          </a:xfrm>
          <a:prstGeom prst="rect">
            <a:avLst/>
          </a:prstGeom>
          <a:noFill/>
          <a:ln>
            <a:noFill/>
          </a:ln>
        </p:spPr>
      </p:pic>
      <p:sp>
        <p:nvSpPr>
          <p:cNvPr id="144" name="Google Shape;144;p7"/>
          <p:cNvSpPr txBox="1"/>
          <p:nvPr/>
        </p:nvSpPr>
        <p:spPr>
          <a:xfrm>
            <a:off x="5696647" y="5330262"/>
            <a:ext cx="6225470" cy="10772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Economica"/>
                <a:ea typeface="Economica"/>
                <a:cs typeface="Economica"/>
                <a:sym typeface="Economica"/>
              </a:rPr>
              <a:t>Question: </a:t>
            </a:r>
            <a:r>
              <a:rPr b="0" i="1" lang="en-US" sz="2000" u="none" cap="none" strike="noStrike">
                <a:solidFill>
                  <a:schemeClr val="dk1"/>
                </a:solidFill>
                <a:latin typeface="Calibri"/>
                <a:ea typeface="Calibri"/>
                <a:cs typeface="Calibri"/>
                <a:sym typeface="Calibri"/>
              </a:rPr>
              <a:t>What rank tensor are x, w and b here?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What will the shape of y be?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What is the order of operations in a forward pass?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nvSpPr>
        <p:spPr>
          <a:xfrm>
            <a:off x="1742653" y="633011"/>
            <a:ext cx="8706694"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Multiplication</a:t>
            </a:r>
            <a:endParaRPr b="0" i="0" sz="1400" u="none" cap="none" strike="noStrike">
              <a:solidFill>
                <a:srgbClr val="000000"/>
              </a:solidFill>
              <a:latin typeface="Arial"/>
              <a:ea typeface="Arial"/>
              <a:cs typeface="Arial"/>
              <a:sym typeface="Arial"/>
            </a:endParaRPr>
          </a:p>
        </p:txBody>
      </p:sp>
      <p:pic>
        <p:nvPicPr>
          <p:cNvPr id="150" name="Google Shape;150;p8"/>
          <p:cNvPicPr preferRelativeResize="0"/>
          <p:nvPr/>
        </p:nvPicPr>
        <p:blipFill rotWithShape="1">
          <a:blip r:embed="rId3">
            <a:alphaModFix/>
          </a:blip>
          <a:srcRect b="0" l="0" r="0" t="0"/>
          <a:stretch/>
        </p:blipFill>
        <p:spPr>
          <a:xfrm>
            <a:off x="6096000" y="1775262"/>
            <a:ext cx="5395558" cy="4536882"/>
          </a:xfrm>
          <a:prstGeom prst="rect">
            <a:avLst/>
          </a:prstGeom>
          <a:noFill/>
          <a:ln>
            <a:noFill/>
          </a:ln>
          <a:effectLst>
            <a:outerShdw blurRad="292100" rotWithShape="0" algn="tl" dir="2700000" dist="139700">
              <a:srgbClr val="333333">
                <a:alpha val="64313"/>
              </a:srgbClr>
            </a:outerShdw>
          </a:effectLst>
        </p:spPr>
      </p:pic>
      <p:sp>
        <p:nvSpPr>
          <p:cNvPr id="151" name="Google Shape;151;p8"/>
          <p:cNvSpPr txBox="1"/>
          <p:nvPr/>
        </p:nvSpPr>
        <p:spPr>
          <a:xfrm>
            <a:off x="856936" y="2093314"/>
            <a:ext cx="3869553" cy="36625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Conformity of Shapes</a:t>
            </a:r>
            <a:endParaRPr b="0" i="0" sz="1400" u="none" cap="none" strike="noStrike">
              <a:solidFill>
                <a:srgbClr val="000000"/>
              </a:solidFill>
              <a:latin typeface="Arial"/>
              <a:ea typeface="Arial"/>
              <a:cs typeface="Arial"/>
              <a:sym typeface="Arial"/>
            </a:endParaRPr>
          </a:p>
          <a:p>
            <a:pPr indent="-176212" lvl="1" marL="6350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NCOL(X) == NROW(W)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Elements of Resulting Tensor are the Dot Product of X’s Rows and Y’s Columns</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Z[2,2] = X[2,:] · Y[:,2]</a:t>
            </a:r>
            <a:endParaRPr b="0" i="0" sz="1400" u="none" cap="none" strike="noStrike">
              <a:solidFill>
                <a:srgbClr val="000000"/>
              </a:solidFill>
              <a:latin typeface="Arial"/>
              <a:ea typeface="Arial"/>
              <a:cs typeface="Arial"/>
              <a:sym typeface="Arial"/>
            </a:endParaRPr>
          </a:p>
          <a:p>
            <a:pPr indent="-44450" lvl="1" marL="62865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We Use This for Multiplication Step</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x*w calculations.</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sp>
        <p:nvSpPr>
          <p:cNvPr id="152" name="Google Shape;152;p8"/>
          <p:cNvSpPr txBox="1"/>
          <p:nvPr/>
        </p:nvSpPr>
        <p:spPr>
          <a:xfrm>
            <a:off x="129249" y="1204136"/>
            <a:ext cx="3869553" cy="307777"/>
          </a:xfrm>
          <a:prstGeom prst="rect">
            <a:avLst/>
          </a:prstGeom>
          <a:blipFill rotWithShape="1">
            <a:blip r:embed="rId4">
              <a:alphaModFix/>
            </a:blip>
            <a:stretch>
              <a:fillRect b="-7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nvSpPr>
        <p:spPr>
          <a:xfrm>
            <a:off x="2075144" y="586938"/>
            <a:ext cx="8041709"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Economica"/>
                <a:ea typeface="Economica"/>
                <a:cs typeface="Economica"/>
                <a:sym typeface="Economica"/>
              </a:rPr>
              <a:t>Matrix Addition (Broadcast)</a:t>
            </a:r>
            <a:endParaRPr b="0" i="0" sz="1400" u="none" cap="none" strike="noStrike">
              <a:solidFill>
                <a:srgbClr val="000000"/>
              </a:solidFill>
              <a:latin typeface="Arial"/>
              <a:ea typeface="Arial"/>
              <a:cs typeface="Arial"/>
              <a:sym typeface="Arial"/>
            </a:endParaRPr>
          </a:p>
        </p:txBody>
      </p:sp>
      <p:sp>
        <p:nvSpPr>
          <p:cNvPr id="159" name="Google Shape;159;p9"/>
          <p:cNvSpPr txBox="1"/>
          <p:nvPr/>
        </p:nvSpPr>
        <p:spPr>
          <a:xfrm>
            <a:off x="929424" y="1976448"/>
            <a:ext cx="3869553" cy="42780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Shape of the Two Tensors Needs to Conform</a:t>
            </a:r>
            <a:endParaRPr b="0" i="0" sz="1400" u="none" cap="none" strike="noStrike">
              <a:solidFill>
                <a:srgbClr val="000000"/>
              </a:solidFill>
              <a:latin typeface="Arial"/>
              <a:ea typeface="Arial"/>
              <a:cs typeface="Arial"/>
              <a:sym typeface="Arial"/>
            </a:endParaRPr>
          </a:p>
          <a:p>
            <a:pPr indent="-230187" lvl="1" marL="688975"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A + B will only work if A is cleanly divisible by B (or vice versa)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Sum Element-wise</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Quicksand"/>
                <a:ea typeface="Quicksand"/>
                <a:cs typeface="Quicksand"/>
                <a:sym typeface="Quicksand"/>
              </a:rPr>
              <a:t>Replicate B until it matches A’s dimensions, then perform element-wise addition.</a:t>
            </a:r>
            <a:endParaRPr b="0" i="0" sz="1400" u="none" cap="none" strike="noStrike">
              <a:solidFill>
                <a:srgbClr val="000000"/>
              </a:solidFill>
              <a:latin typeface="Arial"/>
              <a:ea typeface="Arial"/>
              <a:cs typeface="Arial"/>
              <a:sym typeface="Arial"/>
            </a:endParaRPr>
          </a:p>
          <a:p>
            <a:pPr indent="-44450" lvl="1" marL="62865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Quicksand"/>
                <a:ea typeface="Quicksand"/>
                <a:cs typeface="Quicksand"/>
                <a:sym typeface="Quicksand"/>
              </a:rPr>
              <a:t>We Use This for the Addition Step</a:t>
            </a:r>
            <a:endParaRPr b="0" i="0" sz="1400" u="none" cap="none" strike="noStrike">
              <a:solidFill>
                <a:schemeClr val="dk1"/>
              </a:solidFill>
              <a:latin typeface="Quicksand"/>
              <a:ea typeface="Quicksand"/>
              <a:cs typeface="Quicksand"/>
              <a:sym typeface="Quicksand"/>
            </a:endParaRPr>
          </a:p>
          <a:p>
            <a:pPr indent="-171450" lvl="1" marL="6286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Add x*w and b (bias) </a:t>
            </a:r>
            <a:endParaRPr b="0" i="0" sz="1400" u="none" cap="none" strike="noStrike">
              <a:solidFill>
                <a:srgbClr val="000000"/>
              </a:solidFill>
              <a:latin typeface="Arial"/>
              <a:ea typeface="Arial"/>
              <a:cs typeface="Arial"/>
              <a:sym typeface="Arial"/>
            </a:endParaRPr>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Quicksand"/>
              <a:ea typeface="Quicksand"/>
              <a:cs typeface="Quicksand"/>
              <a:sym typeface="Quicksand"/>
            </a:endParaRPr>
          </a:p>
        </p:txBody>
      </p:sp>
      <p:pic>
        <p:nvPicPr>
          <p:cNvPr descr="Computation on Arrays: Broadcasting | Python Data Science Handbook" id="160" name="Google Shape;160;p9"/>
          <p:cNvPicPr preferRelativeResize="0"/>
          <p:nvPr/>
        </p:nvPicPr>
        <p:blipFill rotWithShape="1">
          <a:blip r:embed="rId3">
            <a:alphaModFix/>
          </a:blip>
          <a:srcRect b="0" l="0" r="0" t="0"/>
          <a:stretch/>
        </p:blipFill>
        <p:spPr>
          <a:xfrm>
            <a:off x="5776176" y="1831966"/>
            <a:ext cx="5486400" cy="4114800"/>
          </a:xfrm>
          <a:prstGeom prst="rect">
            <a:avLst/>
          </a:prstGeom>
          <a:noFill/>
          <a:ln>
            <a:noFill/>
          </a:ln>
        </p:spPr>
      </p:pic>
      <p:sp>
        <p:nvSpPr>
          <p:cNvPr id="161" name="Google Shape;161;p9"/>
          <p:cNvSpPr txBox="1"/>
          <p:nvPr/>
        </p:nvSpPr>
        <p:spPr>
          <a:xfrm>
            <a:off x="129249" y="1204136"/>
            <a:ext cx="3869553" cy="307777"/>
          </a:xfrm>
          <a:prstGeom prst="rect">
            <a:avLst/>
          </a:prstGeom>
          <a:blipFill rotWithShape="1">
            <a:blip r:embed="rId4">
              <a:alphaModFix/>
            </a:blip>
            <a:stretch>
              <a:fillRect b="-799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2019-12-28T13:51:56Z</dcterms:created>
  <dc:creator>Gordon Burtch</dc:creator>
</cp:coreProperties>
</file>