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76" r:id="rId9"/>
    <p:sldId id="266" r:id="rId10"/>
    <p:sldId id="267" r:id="rId11"/>
    <p:sldId id="273" r:id="rId12"/>
    <p:sldId id="274" r:id="rId13"/>
    <p:sldId id="275" r:id="rId14"/>
  </p:sldIdLst>
  <p:sldSz cx="12192000" cy="6858000"/>
  <p:notesSz cx="6858000" cy="9144000"/>
  <p:embeddedFontLst>
    <p:embeddedFont>
      <p:font typeface="Economica" panose="02000506040000020004" pitchFamily="2" charset="77"/>
      <p:regular r:id="rId16"/>
      <p:bold r:id="rId17"/>
      <p:italic r:id="rId18"/>
      <p:boldItalic r:id="rId19"/>
    </p:embeddedFont>
    <p:embeddedFont>
      <p:font typeface="Quicksand" pitchFamily="2" charset="77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CtrfbZFXRrmv5GpDwfTHlXuLh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372D1-F9C1-48B9-90D7-9A1CC5A1757B}">
  <a:tblStyle styleId="{602372D1-F9C1-48B9-90D7-9A1CC5A175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89"/>
  </p:normalViewPr>
  <p:slideViewPr>
    <p:cSldViewPr snapToGrid="0">
      <p:cViewPr varScale="1">
        <p:scale>
          <a:sx n="115" d="100"/>
          <a:sy n="115" d="100"/>
        </p:scale>
        <p:origin x="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skipgram on the right. One word to surrounding context words (we map input word to </a:t>
            </a:r>
            <a:endParaRPr/>
          </a:p>
        </p:txBody>
      </p:sp>
      <p:sp>
        <p:nvSpPr>
          <p:cNvPr id="175" name="Google Shape;17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skipgram on the right. One word to surrounding context words (we map input word to </a:t>
            </a:r>
            <a:endParaRPr/>
          </a:p>
        </p:txBody>
      </p:sp>
      <p:sp>
        <p:nvSpPr>
          <p:cNvPr id="222" name="Google Shape;22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skipgram on the right. One word to surrounding context words (we map input word to </a:t>
            </a:r>
            <a:endParaRPr/>
          </a:p>
        </p:txBody>
      </p:sp>
      <p:sp>
        <p:nvSpPr>
          <p:cNvPr id="230" name="Google Shape;23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8" name="Google Shape;23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All text vect</a:t>
            </a:r>
            <a:r>
              <a:rPr lang="en-US" b="1"/>
              <a:t>orization techniques generally work the same way.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 b="1"/>
              <a:t>We throw out words we don’t want, standardize the rest.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 b="1"/>
              <a:t>We then tokenize the text (split into lists of characters, words, or word-groups.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 b="1"/>
              <a:t>We then convert each token into some numeric vector representation (many ways we might do this).</a:t>
            </a: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Available pre-trained embedding layers (e.g., trained on Wikipedia page data), but you can also fit these models on your own corpus of text, to learn context-specific embeddings.</a:t>
            </a:r>
            <a:endParaRPr/>
          </a:p>
        </p:txBody>
      </p:sp>
      <p:sp>
        <p:nvSpPr>
          <p:cNvPr id="150" name="Google Shape;150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EB1377C0-1EBA-F4DC-3D7D-4D0BCE05F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:notes">
            <a:extLst>
              <a:ext uri="{FF2B5EF4-FFF2-40B4-BE49-F238E27FC236}">
                <a16:creationId xmlns:a16="http://schemas.microsoft.com/office/drawing/2014/main" id="{717D4B64-CA52-0270-2BC4-430FF4CCFC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31:notes">
            <a:extLst>
              <a:ext uri="{FF2B5EF4-FFF2-40B4-BE49-F238E27FC236}">
                <a16:creationId xmlns:a16="http://schemas.microsoft.com/office/drawing/2014/main" id="{65D86672-F3D3-49F3-8D28-2840D5F5E6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Available pre-trained embedding layers (e.g., trained on Wikipedia page data), but you can also fit these models on your own corpus of text, to learn context-specific embeddings.</a:t>
            </a:r>
            <a:endParaRPr/>
          </a:p>
        </p:txBody>
      </p:sp>
      <p:sp>
        <p:nvSpPr>
          <p:cNvPr id="150" name="Google Shape;150;p31:notes">
            <a:extLst>
              <a:ext uri="{FF2B5EF4-FFF2-40B4-BE49-F238E27FC236}">
                <a16:creationId xmlns:a16="http://schemas.microsoft.com/office/drawing/2014/main" id="{CC7D396F-2102-6EB0-09CB-946DA367C55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71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skipgram on the right. One word to surrounding context words (we map input word to </a:t>
            </a:r>
            <a:endParaRPr/>
          </a:p>
        </p:txBody>
      </p:sp>
      <p:sp>
        <p:nvSpPr>
          <p:cNvPr id="166" name="Google Shape;16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9"/>
          <p:cNvSpPr txBox="1"/>
          <p:nvPr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© Gordon Burtch, 2025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20"/>
          <p:cNvSpPr txBox="1"/>
          <p:nvPr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© Gordon Burtch, 2025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2865521" y="1385048"/>
            <a:ext cx="6460957" cy="1657524"/>
            <a:chOff x="2971800" y="2588206"/>
            <a:chExt cx="6460957" cy="1657524"/>
          </a:xfrm>
        </p:grpSpPr>
        <p:sp>
          <p:nvSpPr>
            <p:cNvPr id="90" name="Google Shape;90;p1"/>
            <p:cNvSpPr txBox="1"/>
            <p:nvPr/>
          </p:nvSpPr>
          <p:spPr>
            <a:xfrm>
              <a:off x="2971800" y="2828835"/>
              <a:ext cx="64609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lang="en-US" sz="7200" b="0" i="0" u="none" strike="noStrike" cap="none">
                  <a:solidFill>
                    <a:schemeClr val="dk1"/>
                  </a:solidFill>
                  <a:latin typeface="Economica"/>
                  <a:ea typeface="Economica"/>
                  <a:cs typeface="Economica"/>
                  <a:sym typeface="Economica"/>
                </a:rPr>
                <a:t>Intro to Neural Nets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" name="Google Shape;91;p1"/>
            <p:cNvGrpSpPr/>
            <p:nvPr/>
          </p:nvGrpSpPr>
          <p:grpSpPr>
            <a:xfrm>
              <a:off x="3164307" y="2588206"/>
              <a:ext cx="1213182" cy="661736"/>
              <a:chOff x="3132555" y="2419542"/>
              <a:chExt cx="1651279" cy="1070810"/>
            </a:xfrm>
          </p:grpSpPr>
          <p:cxnSp>
            <p:nvCxnSpPr>
              <p:cNvPr id="92" name="Google Shape;92;p1"/>
              <p:cNvCxnSpPr/>
              <p:nvPr/>
            </p:nvCxnSpPr>
            <p:spPr>
              <a:xfrm>
                <a:off x="3132555" y="2419542"/>
                <a:ext cx="1651279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3" name="Google Shape;93;p1"/>
              <p:cNvCxnSpPr/>
              <p:nvPr/>
            </p:nvCxnSpPr>
            <p:spPr>
              <a:xfrm rot="10800000">
                <a:off x="3132555" y="2419542"/>
                <a:ext cx="0" cy="107081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94" name="Google Shape;94;p1"/>
            <p:cNvGrpSpPr/>
            <p:nvPr/>
          </p:nvGrpSpPr>
          <p:grpSpPr>
            <a:xfrm rot="10800000">
              <a:off x="8071184" y="3583994"/>
              <a:ext cx="1092868" cy="661736"/>
              <a:chOff x="3269088" y="2458482"/>
              <a:chExt cx="1388919" cy="1070810"/>
            </a:xfrm>
          </p:grpSpPr>
          <p:cxnSp>
            <p:nvCxnSpPr>
              <p:cNvPr id="95" name="Google Shape;95;p1"/>
              <p:cNvCxnSpPr/>
              <p:nvPr/>
            </p:nvCxnSpPr>
            <p:spPr>
              <a:xfrm>
                <a:off x="3269088" y="2458484"/>
                <a:ext cx="1388919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1"/>
              <p:cNvCxnSpPr/>
              <p:nvPr/>
            </p:nvCxnSpPr>
            <p:spPr>
              <a:xfrm rot="10800000">
                <a:off x="3269088" y="2458482"/>
                <a:ext cx="0" cy="107081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97" name="Google Shape;97;p1"/>
          <p:cNvSpPr txBox="1"/>
          <p:nvPr/>
        </p:nvSpPr>
        <p:spPr>
          <a:xfrm>
            <a:off x="3598446" y="3429000"/>
            <a:ext cx="499510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RNNs for 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Pre-Trained Embeddings: Limitation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72620" y="1950155"/>
            <a:ext cx="10093751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 of Sample Words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Both GloVe and Word2Vec are limited to words you’ve seen before in training. They cannot handle new words. Those words thus get omitted / dropped, or you need to do something different.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FastText</a:t>
            </a:r>
            <a:endParaRPr sz="2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 extension to Word2Vec which learns character n-grams of words. So, instead of embedding words, we embed portions of words (e.g., a 3-gram character representation would break up the word ‘coffee’ into ‘cof’, ‘off’, ‘ffe’, … and then learn vector embeddings of each.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1" descr="A Visual Guide to FastText Word Embedding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1602" y="5000195"/>
            <a:ext cx="3848796" cy="153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RNN for Audio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772620" y="1950155"/>
            <a:ext cx="10093751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Same Sequence Concepts Work for Audio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Audio files are just sequences of numeric values (amplitude), possibly two if it was recorded in stereo.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Once we recognize this, we realize we can predict things about audio sequences too!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26" name="Google Shape;22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7050" y="3429000"/>
            <a:ext cx="35179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CNN-RNN for Video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772620" y="1950155"/>
            <a:ext cx="1009375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Hybrid Topology for Image Sequences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Use CNN’s to detect features at a given input.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feed those feature maps into an RNN architecture, like LSTM.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 can use this topology to predict things about videos.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 might pre-process frames using a pre-trained CNN and pass feature maps as sequences to an RNN.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34" name="Google Shape;234;p13" descr="Introduction to Video Classification and Human Activity Recogni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1000" y="3770489"/>
            <a:ext cx="5130000" cy="2836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/>
        </p:nvSpPr>
        <p:spPr>
          <a:xfrm>
            <a:off x="1750621" y="2828835"/>
            <a:ext cx="869075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Today’s 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890337" y="1940249"/>
            <a:ext cx="10016362" cy="412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Background on NLP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Cases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Quick review on bag of words approaches, 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TextVectorization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implements basic standardization and punctuation</a:t>
            </a:r>
            <a:b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removal. It assumes 1-grams, then one-hot encodes.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No stemming or stop word removal, by default.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Sequence vs. Bag-of-Words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Architectures for Sequences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Bidirectional LSTM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" descr="Build an Effective Meeting Agenda Template | WorkPatter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7836" y="2540000"/>
            <a:ext cx="6434164" cy="3382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Quick Review of NLP Concepts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025803" y="1819294"/>
            <a:ext cx="9438997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Pre-processing 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Lower-casing, stop word removal, stemming, removing punctuation, stripping rare tokens, etc.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Tokenization (this may be chars, words, sentences, etc.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 encoding / indexing the tokens.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I may or may not leverage sequence information.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what is a bag of words approach? What are n-grams?</a:t>
            </a:r>
            <a:endParaRPr sz="14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" name="Google Shape;118;p3"/>
          <p:cNvGraphicFramePr/>
          <p:nvPr/>
        </p:nvGraphicFramePr>
        <p:xfrm>
          <a:off x="2664178" y="3652820"/>
          <a:ext cx="6863625" cy="2801900"/>
        </p:xfrm>
        <a:graphic>
          <a:graphicData uri="http://schemas.openxmlformats.org/drawingml/2006/table">
            <a:tbl>
              <a:tblPr>
                <a:noFill/>
                <a:tableStyleId>{602372D1-F9C1-48B9-90D7-9A1CC5A1757B}</a:tableStyleId>
              </a:tblPr>
              <a:tblGrid>
                <a:gridCol w="98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0" i="0" u="none" strike="noStrike" cap="none">
                        <a:solidFill>
                          <a:schemeClr val="dk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Database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SQL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Index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Regression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Likelihood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linear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D1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24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21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9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D3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16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D4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D5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43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31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D6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18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7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6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D7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D8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22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D9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34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27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Quicksand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25</a:t>
                      </a:r>
                      <a:endParaRPr sz="1400" u="none" strike="noStrike" cap="none"/>
                    </a:p>
                  </a:txBody>
                  <a:tcPr marL="112550" marR="112550" marT="56275" marB="56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838200" y="3764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23"/>
              <a:buFont typeface="Economica"/>
              <a:buNone/>
            </a:pPr>
            <a:r>
              <a:rPr lang="en-US" sz="4923">
                <a:latin typeface="Economica"/>
                <a:ea typeface="Economica"/>
                <a:cs typeface="Economica"/>
                <a:sym typeface="Economica"/>
              </a:rPr>
              <a:t>Weighting Term-Documents: TF-IDF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b="1"/>
              <a:t>Not all phrases are of equal importance…</a:t>
            </a:r>
            <a:endParaRPr/>
          </a:p>
          <a:p>
            <a:pPr marL="347663" lvl="1" indent="-236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E.g., David less important than Beckham</a:t>
            </a:r>
            <a:endParaRPr/>
          </a:p>
          <a:p>
            <a:pPr marL="347663" lvl="1" indent="-236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If a term occurs all the time, observing its presence is less informative</a:t>
            </a:r>
            <a:endParaRPr/>
          </a:p>
          <a:p>
            <a:pPr marL="228600" lvl="0" indent="-5511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954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b="1"/>
              <a:t>Inverse-document frequency (IDF) helps address this.  </a:t>
            </a:r>
            <a:endParaRPr/>
          </a:p>
          <a:p>
            <a:pPr marL="685800" lvl="1" indent="-84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62"/>
          </a:p>
          <a:p>
            <a:pPr marL="685800" lvl="1" indent="-84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62"/>
          </a:p>
          <a:p>
            <a:pPr marL="685800" lvl="1" indent="-8400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62"/>
          </a:p>
          <a:p>
            <a:pPr marL="685800" lvl="1" indent="-2286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Term ‘weighting’ is then calculated as Term Frequency (TF) x IDF</a:t>
            </a:r>
            <a:endParaRPr/>
          </a:p>
          <a:p>
            <a:pPr marL="685800" lvl="1" indent="-2286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n</a:t>
            </a:r>
            <a:r>
              <a:rPr lang="en-US" sz="1900" baseline="-25000"/>
              <a:t>j</a:t>
            </a:r>
            <a:r>
              <a:rPr lang="en-US" sz="1900"/>
              <a:t>= # of docs containing the term, N = total # of docs</a:t>
            </a:r>
            <a:endParaRPr/>
          </a:p>
          <a:p>
            <a:pPr marL="685800" lvl="1" indent="-2286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A term is deemed important if it has a high TF and/or a high IDF.</a:t>
            </a:r>
            <a:endParaRPr/>
          </a:p>
          <a:p>
            <a:pPr marL="685800" lvl="1" indent="-2286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As TF goes up, the word is more common generally. As IDF goes up, it means very few documents contain this term.</a:t>
            </a:r>
            <a:endParaRPr/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98525" y="4001294"/>
            <a:ext cx="2194950" cy="286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TextVectorization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1014515" y="1826371"/>
            <a:ext cx="4878285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Pre-processing 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Standardization, tokenization (words),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one-hot-encoding / vectorization.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Keras TextVectorization() layer achieves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steps quickly.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Customization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work with n-grams, and do other sorts of pre-processing, using arguments.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as part of TF Dataset pipeline (more efficient)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as a layer in your Keras model.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1029" y="2051847"/>
            <a:ext cx="4295342" cy="410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38200" y="37641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23"/>
              <a:buFont typeface="Economica"/>
              <a:buNone/>
            </a:pPr>
            <a:r>
              <a:rPr lang="en-US" sz="4923">
                <a:latin typeface="Economica"/>
                <a:ea typeface="Economica"/>
                <a:cs typeface="Economica"/>
                <a:sym typeface="Economica"/>
              </a:rPr>
              <a:t>Bidirectional LSTM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/>
              <a:t>We Saw This Last Time</a:t>
            </a:r>
            <a:endParaRPr/>
          </a:p>
          <a:p>
            <a:pPr marL="347663" lvl="1" indent="-2365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Take each sequence as input data, as well as a flipped/reversed copy.</a:t>
            </a:r>
            <a:endParaRPr/>
          </a:p>
          <a:p>
            <a:pPr marL="347663" lvl="1" indent="-2365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Was state of the art for text processing until relatively recently (transformers now dominate).</a:t>
            </a:r>
            <a:endParaRPr/>
          </a:p>
          <a:p>
            <a:pPr marL="347663" lvl="1" indent="-11588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/>
              <a:t>Instead of Time Series We Pass…</a:t>
            </a:r>
            <a:endParaRPr/>
          </a:p>
          <a:p>
            <a:pPr marL="347663" lvl="1" indent="-2365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Sequences of one-hot-encodings of terms.</a:t>
            </a:r>
            <a:endParaRPr/>
          </a:p>
          <a:p>
            <a:pPr marL="347663" lvl="1" indent="-23653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Sequences of pre-trained vector embeddings </a:t>
            </a:r>
            <a:br>
              <a:rPr lang="en-US" sz="1900"/>
            </a:br>
            <a:r>
              <a:rPr lang="en-US" sz="1900"/>
              <a:t>of terms.</a:t>
            </a:r>
            <a:endParaRPr/>
          </a:p>
          <a:p>
            <a:pPr marL="347663" lvl="1" indent="-11588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/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1452" y="3429000"/>
            <a:ext cx="3213098" cy="2834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Embedding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 txBox="1"/>
          <p:nvPr/>
        </p:nvSpPr>
        <p:spPr>
          <a:xfrm>
            <a:off x="1049123" y="1984024"/>
            <a:ext cx="106659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With Hot Encodings, Model Will Still Struggle to Figure </a:t>
            </a:r>
            <a:b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Out Semantics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Despite having sequence, the model is “told” that the tokens are orthogonal / independent of one another in their meanings. But that’s not true!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Textual Embedding Layer First Provides Dimensionality Reduction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Represent words into a lower dimensional space – similar vector = similar meaning.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 Embedding layer is a lookup table that maps tokens to vectors. For each token in the vocabulary, the network learns a vector representation. The vectors are initially random, and the network updates them in training to learn representations that help in prediction (just like with convolution filters!).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 practice, it is learning semantic relationships…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much better for an RNN than a hot encoding,</a:t>
            </a:r>
            <a:b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because 120 values (for example) is &lt;&lt; 20,000!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1" descr="The amazing power of word vectors | the morning pap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9103" y="106252"/>
            <a:ext cx="3638750" cy="22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BBB15C14-99BB-0F90-AB0E-D150AA3C9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>
            <a:extLst>
              <a:ext uri="{FF2B5EF4-FFF2-40B4-BE49-F238E27FC236}">
                <a16:creationId xmlns:a16="http://schemas.microsoft.com/office/drawing/2014/main" id="{265B7E73-2908-BF51-412F-3E125F5EE6D7}"/>
              </a:ext>
            </a:extLst>
          </p:cNvPr>
          <p:cNvSpPr txBox="1"/>
          <p:nvPr/>
        </p:nvSpPr>
        <p:spPr>
          <a:xfrm>
            <a:off x="1325629" y="356839"/>
            <a:ext cx="954074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dirty="0">
                <a:solidFill>
                  <a:schemeClr val="dk1"/>
                </a:solidFill>
                <a:latin typeface="Economica"/>
                <a:sym typeface="Economica"/>
              </a:rPr>
              <a:t>Numeric (Vector) Representations of Text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B74B6-85B5-6227-B741-53A5F47B7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03" y="2044504"/>
            <a:ext cx="3303365" cy="3713356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FC771ED-40F9-E3B8-8B47-13B69170F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896" y="2310565"/>
            <a:ext cx="6492659" cy="318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67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/>
        </p:nvSpPr>
        <p:spPr>
          <a:xfrm>
            <a:off x="1325629" y="639657"/>
            <a:ext cx="954074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Pre-Trained Embeddings: Word2Vec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772620" y="1950155"/>
            <a:ext cx="1009375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Word2Vec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Two types: CBoW and Skipgram</a:t>
            </a:r>
            <a:endParaRPr sz="2000" b="0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Construct training examples and labels.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620" y="3352986"/>
            <a:ext cx="4415802" cy="252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35006" y="2025940"/>
            <a:ext cx="5574686" cy="3686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1041</Words>
  <Application>Microsoft Macintosh PowerPoint</Application>
  <PresentationFormat>Widescreen</PresentationFormat>
  <Paragraphs>173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Economica</vt:lpstr>
      <vt:lpstr>Arial</vt:lpstr>
      <vt:lpstr>Quicksand</vt:lpstr>
      <vt:lpstr>Calibri</vt:lpstr>
      <vt:lpstr>Office Theme</vt:lpstr>
      <vt:lpstr>PowerPoint Presentation</vt:lpstr>
      <vt:lpstr>PowerPoint Presentation</vt:lpstr>
      <vt:lpstr>PowerPoint Presentation</vt:lpstr>
      <vt:lpstr>Weighting Term-Documents: TF-IDF</vt:lpstr>
      <vt:lpstr>PowerPoint Presentation</vt:lpstr>
      <vt:lpstr>Bidirectional LSTM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Burtch</dc:creator>
  <cp:lastModifiedBy>Burtch, Gordon</cp:lastModifiedBy>
  <cp:revision>5</cp:revision>
  <dcterms:created xsi:type="dcterms:W3CDTF">2019-12-28T13:51:56Z</dcterms:created>
  <dcterms:modified xsi:type="dcterms:W3CDTF">2025-04-08T19:46:57Z</dcterms:modified>
</cp:coreProperties>
</file>