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87" r:id="rId3"/>
    <p:sldId id="259" r:id="rId4"/>
    <p:sldId id="290" r:id="rId5"/>
    <p:sldId id="260" r:id="rId6"/>
    <p:sldId id="261" r:id="rId7"/>
    <p:sldId id="262" r:id="rId8"/>
    <p:sldId id="265" r:id="rId9"/>
    <p:sldId id="266" r:id="rId10"/>
    <p:sldId id="263" r:id="rId11"/>
    <p:sldId id="264" r:id="rId12"/>
    <p:sldId id="292" r:id="rId13"/>
    <p:sldId id="267" r:id="rId14"/>
    <p:sldId id="268" r:id="rId15"/>
    <p:sldId id="269" r:id="rId16"/>
    <p:sldId id="270" r:id="rId17"/>
    <p:sldId id="291" r:id="rId18"/>
    <p:sldId id="289" r:id="rId19"/>
    <p:sldId id="279" r:id="rId20"/>
    <p:sldId id="278" r:id="rId21"/>
    <p:sldId id="284" r:id="rId22"/>
    <p:sldId id="288" r:id="rId23"/>
    <p:sldId id="272"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5" autoAdjust="0"/>
    <p:restoredTop sz="94660"/>
  </p:normalViewPr>
  <p:slideViewPr>
    <p:cSldViewPr snapToGrid="0">
      <p:cViewPr varScale="1">
        <p:scale>
          <a:sx n="81" d="100"/>
          <a:sy n="81" d="100"/>
        </p:scale>
        <p:origin x="70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3563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6/11/2022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534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6/11/2022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400710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039322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6/11/2022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39823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6/11/2022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2125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6/11/2022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96525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6/11/2022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79644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6/11/2022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43860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8A87A34-81AB-432B-8DAE-1953F412C126}" type="datetimeFigureOut">
              <a:rPr lang="en-US" smtClean="0"/>
              <a:t>6/11/2022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4371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8A87A34-81AB-432B-8DAE-1953F412C126}" type="datetimeFigureOut">
              <a:rPr lang="en-US" smtClean="0"/>
              <a:pPr/>
              <a:t>6/11/2022</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46183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93830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8A87A34-81AB-432B-8DAE-1953F412C126}" type="datetimeFigureOut">
              <a:rPr lang="en-US" smtClean="0"/>
              <a:pPr/>
              <a:t>6/11/2022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D22F896-40B5-4ADD-8801-0D06FADFA09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7964579"/>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7C2F6-ED99-4781-8C9C-DD54AAED4FC9}"/>
              </a:ext>
            </a:extLst>
          </p:cNvPr>
          <p:cNvSpPr>
            <a:spLocks noGrp="1"/>
          </p:cNvSpPr>
          <p:nvPr>
            <p:ph type="ctrTitle"/>
          </p:nvPr>
        </p:nvSpPr>
        <p:spPr>
          <a:xfrm>
            <a:off x="2912883" y="141403"/>
            <a:ext cx="4304907" cy="803635"/>
          </a:xfrm>
        </p:spPr>
        <p:txBody>
          <a:bodyPr>
            <a:normAutofit fontScale="90000"/>
          </a:bodyPr>
          <a:lstStyle/>
          <a:p>
            <a:r>
              <a:rPr lang="en-US" dirty="0"/>
              <a:t> GROUP 20</a:t>
            </a:r>
          </a:p>
        </p:txBody>
      </p:sp>
      <p:sp>
        <p:nvSpPr>
          <p:cNvPr id="3" name="Subtitle 2">
            <a:extLst>
              <a:ext uri="{FF2B5EF4-FFF2-40B4-BE49-F238E27FC236}">
                <a16:creationId xmlns:a16="http://schemas.microsoft.com/office/drawing/2014/main" id="{64F04328-1A76-498C-88AA-6B924790ED76}"/>
              </a:ext>
            </a:extLst>
          </p:cNvPr>
          <p:cNvSpPr>
            <a:spLocks noGrp="1"/>
          </p:cNvSpPr>
          <p:nvPr>
            <p:ph type="subTitle" idx="1"/>
          </p:nvPr>
        </p:nvSpPr>
        <p:spPr>
          <a:xfrm>
            <a:off x="440687" y="945038"/>
            <a:ext cx="11644476" cy="5912962"/>
          </a:xfrm>
        </p:spPr>
        <p:txBody>
          <a:bodyPr/>
          <a:lstStyle/>
          <a:p>
            <a:r>
              <a:rPr lang="en-US" dirty="0"/>
              <a:t>DESIGN OF A 16 BIT MICROPROCESSOR</a:t>
            </a:r>
          </a:p>
          <a:p>
            <a:pPr algn="l"/>
            <a:r>
              <a:rPr lang="en-US" dirty="0"/>
              <a:t>GROUP MEMBERS              INDEX NUMBERS</a:t>
            </a:r>
          </a:p>
          <a:p>
            <a:pPr algn="l"/>
            <a:r>
              <a:rPr lang="en-US" dirty="0"/>
              <a:t>DE-ROY EKOW SAGOE      8246219</a:t>
            </a:r>
          </a:p>
          <a:p>
            <a:pPr algn="l"/>
            <a:r>
              <a:rPr lang="en-US" dirty="0"/>
              <a:t>NANA SAM YEBOAH          8248119</a:t>
            </a:r>
          </a:p>
          <a:p>
            <a:pPr algn="l"/>
            <a:r>
              <a:rPr lang="en-US" dirty="0"/>
              <a:t>ADDAE DANIEL ARTHUR      8226019</a:t>
            </a:r>
          </a:p>
          <a:p>
            <a:pPr algn="l"/>
            <a:r>
              <a:rPr lang="en-US" dirty="0"/>
              <a:t>DZAM KOFI WORLASI        8235219</a:t>
            </a:r>
          </a:p>
          <a:p>
            <a:pPr algn="l"/>
            <a:r>
              <a:rPr lang="en-US" dirty="0"/>
              <a:t>WINSTON NENE SACKEY    8246119</a:t>
            </a:r>
          </a:p>
          <a:p>
            <a:pPr algn="l"/>
            <a:r>
              <a:rPr lang="en-US" dirty="0"/>
              <a:t>FREDERICK YAW NTIAMOAH-SARPONG  8242919</a:t>
            </a:r>
          </a:p>
          <a:p>
            <a:pPr algn="l"/>
            <a:r>
              <a:rPr lang="en-US" dirty="0"/>
              <a:t>JOEL BANKAM                   8231619</a:t>
            </a:r>
          </a:p>
          <a:p>
            <a:pPr algn="l"/>
            <a:r>
              <a:rPr lang="en-US" dirty="0"/>
              <a:t>NIMAKO CALEB GYAMFI   8242619</a:t>
            </a:r>
          </a:p>
          <a:p>
            <a:pPr algn="l"/>
            <a:endParaRPr lang="en-US" dirty="0"/>
          </a:p>
        </p:txBody>
      </p:sp>
    </p:spTree>
    <p:extLst>
      <p:ext uri="{BB962C8B-B14F-4D97-AF65-F5344CB8AC3E}">
        <p14:creationId xmlns:p14="http://schemas.microsoft.com/office/powerpoint/2010/main" val="2196606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A9D3A-B262-4733-853A-8C2E33856B9B}"/>
              </a:ext>
            </a:extLst>
          </p:cNvPr>
          <p:cNvSpPr>
            <a:spLocks noGrp="1"/>
          </p:cNvSpPr>
          <p:nvPr>
            <p:ph type="title"/>
          </p:nvPr>
        </p:nvSpPr>
        <p:spPr>
          <a:xfrm>
            <a:off x="254748" y="503462"/>
            <a:ext cx="10364451" cy="1596177"/>
          </a:xfrm>
        </p:spPr>
        <p:txBody>
          <a:bodyPr/>
          <a:lstStyle/>
          <a:p>
            <a:r>
              <a:rPr lang="en-US" dirty="0"/>
              <a:t>Store instruction</a:t>
            </a:r>
          </a:p>
        </p:txBody>
      </p:sp>
      <p:sp>
        <p:nvSpPr>
          <p:cNvPr id="3" name="Content Placeholder 2">
            <a:extLst>
              <a:ext uri="{FF2B5EF4-FFF2-40B4-BE49-F238E27FC236}">
                <a16:creationId xmlns:a16="http://schemas.microsoft.com/office/drawing/2014/main" id="{72A2342E-FDD5-41BA-B309-0B8A8857473C}"/>
              </a:ext>
            </a:extLst>
          </p:cNvPr>
          <p:cNvSpPr>
            <a:spLocks noGrp="1"/>
          </p:cNvSpPr>
          <p:nvPr>
            <p:ph sz="quarter" idx="13"/>
          </p:nvPr>
        </p:nvSpPr>
        <p:spPr/>
        <p:txBody>
          <a:bodyPr/>
          <a:lstStyle/>
          <a:p>
            <a:r>
              <a:rPr lang="en-US" dirty="0"/>
              <a:t>With the execution of the store instruction, data is picked from any of the 16 registers and is put in memory.</a:t>
            </a:r>
          </a:p>
          <a:p>
            <a:r>
              <a:rPr lang="en-US" dirty="0"/>
              <a:t>Instruction format</a:t>
            </a:r>
          </a:p>
          <a:p>
            <a:endParaRPr lang="en-US" dirty="0"/>
          </a:p>
          <a:p>
            <a:endParaRPr lang="en-US" dirty="0"/>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710992959"/>
              </p:ext>
            </p:extLst>
          </p:nvPr>
        </p:nvGraphicFramePr>
        <p:xfrm>
          <a:off x="1150551" y="4079145"/>
          <a:ext cx="8128000" cy="2021840"/>
        </p:xfrm>
        <a:graphic>
          <a:graphicData uri="http://schemas.openxmlformats.org/drawingml/2006/table">
            <a:tbl>
              <a:tblPr firstRow="1" bandRow="1">
                <a:tableStyleId>{7DF18680-E054-41AD-8BC1-D1AEF772440D}</a:tableStyleId>
              </a:tblPr>
              <a:tblGrid>
                <a:gridCol w="2032000">
                  <a:extLst>
                    <a:ext uri="{9D8B030D-6E8A-4147-A177-3AD203B41FA5}">
                      <a16:colId xmlns:a16="http://schemas.microsoft.com/office/drawing/2014/main" val="1034410626"/>
                    </a:ext>
                  </a:extLst>
                </a:gridCol>
                <a:gridCol w="2032000">
                  <a:extLst>
                    <a:ext uri="{9D8B030D-6E8A-4147-A177-3AD203B41FA5}">
                      <a16:colId xmlns:a16="http://schemas.microsoft.com/office/drawing/2014/main" val="2676391902"/>
                    </a:ext>
                  </a:extLst>
                </a:gridCol>
                <a:gridCol w="2032000">
                  <a:extLst>
                    <a:ext uri="{9D8B030D-6E8A-4147-A177-3AD203B41FA5}">
                      <a16:colId xmlns:a16="http://schemas.microsoft.com/office/drawing/2014/main" val="3096929337"/>
                    </a:ext>
                  </a:extLst>
                </a:gridCol>
                <a:gridCol w="2032000">
                  <a:extLst>
                    <a:ext uri="{9D8B030D-6E8A-4147-A177-3AD203B41FA5}">
                      <a16:colId xmlns:a16="http://schemas.microsoft.com/office/drawing/2014/main" val="1432827849"/>
                    </a:ext>
                  </a:extLst>
                </a:gridCol>
              </a:tblGrid>
              <a:tr h="370840">
                <a:tc rowSpan="2">
                  <a:txBody>
                    <a:bodyPr/>
                    <a:lstStyle/>
                    <a:p>
                      <a:pPr algn="ctr"/>
                      <a:endParaRPr lang="en-US" dirty="0"/>
                    </a:p>
                    <a:p>
                      <a:pPr algn="ctr"/>
                      <a:r>
                        <a:rPr lang="en-US" dirty="0"/>
                        <a:t>Opcode</a:t>
                      </a: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Memory</a:t>
                      </a:r>
                      <a:r>
                        <a:rPr lang="en-US" baseline="0" dirty="0"/>
                        <a:t> address</a:t>
                      </a:r>
                      <a:endParaRPr lang="en-US" dirty="0"/>
                    </a:p>
                    <a:p>
                      <a:endParaRPr lang="en-US" dirty="0"/>
                    </a:p>
                  </a:txBody>
                  <a:tcPr/>
                </a:tc>
                <a:tc hMerge="1">
                  <a:txBody>
                    <a:bodyPr/>
                    <a:lstStyle/>
                    <a:p>
                      <a:endParaRPr lang="en-US"/>
                    </a:p>
                  </a:txBody>
                  <a:tcPr/>
                </a:tc>
                <a:tc rowSpan="2">
                  <a:txBody>
                    <a:bodyPr/>
                    <a:lstStyle/>
                    <a:p>
                      <a:pPr algn="ctr"/>
                      <a:endParaRPr lang="en-US" dirty="0"/>
                    </a:p>
                    <a:p>
                      <a:pPr algn="ctr"/>
                      <a:r>
                        <a:rPr lang="en-US" dirty="0"/>
                        <a:t>Rs1</a:t>
                      </a:r>
                    </a:p>
                  </a:txBody>
                  <a:tcPr/>
                </a:tc>
                <a:extLst>
                  <a:ext uri="{0D108BD9-81ED-4DB2-BD59-A6C34878D82A}">
                    <a16:rowId xmlns:a16="http://schemas.microsoft.com/office/drawing/2014/main" val="1171897712"/>
                  </a:ext>
                </a:extLst>
              </a:tr>
              <a:tr h="370840">
                <a:tc vMerge="1">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Offset</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Rs2</a:t>
                      </a:r>
                    </a:p>
                    <a:p>
                      <a:endParaRPr lang="en-US" dirty="0"/>
                    </a:p>
                  </a:txBody>
                  <a:tcPr/>
                </a:tc>
                <a:tc vMerge="1">
                  <a:txBody>
                    <a:bodyPr/>
                    <a:lstStyle/>
                    <a:p>
                      <a:endParaRPr lang="en-US" dirty="0"/>
                    </a:p>
                  </a:txBody>
                  <a:tcPr/>
                </a:tc>
                <a:extLst>
                  <a:ext uri="{0D108BD9-81ED-4DB2-BD59-A6C34878D82A}">
                    <a16:rowId xmlns:a16="http://schemas.microsoft.com/office/drawing/2014/main" val="3047568790"/>
                  </a:ext>
                </a:extLst>
              </a:tr>
              <a:tr h="370840">
                <a:tc>
                  <a:txBody>
                    <a:bodyPr/>
                    <a:lstStyle/>
                    <a:p>
                      <a:r>
                        <a:rPr lang="en-US" dirty="0"/>
                        <a:t>4 bits</a:t>
                      </a:r>
                    </a:p>
                  </a:txBody>
                  <a:tcPr/>
                </a:tc>
                <a:tc>
                  <a:txBody>
                    <a:bodyPr/>
                    <a:lstStyle/>
                    <a:p>
                      <a:r>
                        <a:rPr lang="en-US" dirty="0"/>
                        <a:t>4 bits</a:t>
                      </a:r>
                    </a:p>
                  </a:txBody>
                  <a:tcPr/>
                </a:tc>
                <a:tc>
                  <a:txBody>
                    <a:bodyPr/>
                    <a:lstStyle/>
                    <a:p>
                      <a:r>
                        <a:rPr lang="en-US" dirty="0"/>
                        <a:t>4 bits</a:t>
                      </a:r>
                    </a:p>
                  </a:txBody>
                  <a:tcPr/>
                </a:tc>
                <a:tc>
                  <a:txBody>
                    <a:bodyPr/>
                    <a:lstStyle/>
                    <a:p>
                      <a:r>
                        <a:rPr lang="en-US" dirty="0"/>
                        <a:t>4 bits</a:t>
                      </a:r>
                    </a:p>
                  </a:txBody>
                  <a:tcPr/>
                </a:tc>
                <a:extLst>
                  <a:ext uri="{0D108BD9-81ED-4DB2-BD59-A6C34878D82A}">
                    <a16:rowId xmlns:a16="http://schemas.microsoft.com/office/drawing/2014/main" val="3365479311"/>
                  </a:ext>
                </a:extLst>
              </a:tr>
              <a:tr h="370840">
                <a:tc>
                  <a:txBody>
                    <a:bodyPr/>
                    <a:lstStyle/>
                    <a:p>
                      <a:r>
                        <a:rPr lang="en-US" dirty="0"/>
                        <a:t>15:12</a:t>
                      </a:r>
                    </a:p>
                  </a:txBody>
                  <a:tcPr/>
                </a:tc>
                <a:tc>
                  <a:txBody>
                    <a:bodyPr/>
                    <a:lstStyle/>
                    <a:p>
                      <a:r>
                        <a:rPr lang="en-US" dirty="0"/>
                        <a:t>11:8</a:t>
                      </a:r>
                    </a:p>
                  </a:txBody>
                  <a:tcPr/>
                </a:tc>
                <a:tc>
                  <a:txBody>
                    <a:bodyPr/>
                    <a:lstStyle/>
                    <a:p>
                      <a:r>
                        <a:rPr lang="en-US" dirty="0"/>
                        <a:t>7:4</a:t>
                      </a:r>
                    </a:p>
                  </a:txBody>
                  <a:tcPr/>
                </a:tc>
                <a:tc>
                  <a:txBody>
                    <a:bodyPr/>
                    <a:lstStyle/>
                    <a:p>
                      <a:r>
                        <a:rPr lang="en-US" dirty="0"/>
                        <a:t>3:0</a:t>
                      </a:r>
                    </a:p>
                  </a:txBody>
                  <a:tcPr/>
                </a:tc>
                <a:extLst>
                  <a:ext uri="{0D108BD9-81ED-4DB2-BD59-A6C34878D82A}">
                    <a16:rowId xmlns:a16="http://schemas.microsoft.com/office/drawing/2014/main" val="4150605438"/>
                  </a:ext>
                </a:extLst>
              </a:tr>
            </a:tbl>
          </a:graphicData>
        </a:graphic>
      </p:graphicFrame>
    </p:spTree>
    <p:extLst>
      <p:ext uri="{BB962C8B-B14F-4D97-AF65-F5344CB8AC3E}">
        <p14:creationId xmlns:p14="http://schemas.microsoft.com/office/powerpoint/2010/main" val="1105405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14E84-45B4-4EC7-B184-C741DD03C8DB}"/>
              </a:ext>
            </a:extLst>
          </p:cNvPr>
          <p:cNvSpPr>
            <a:spLocks noGrp="1"/>
          </p:cNvSpPr>
          <p:nvPr>
            <p:ph type="title"/>
          </p:nvPr>
        </p:nvSpPr>
        <p:spPr>
          <a:xfrm>
            <a:off x="1515817" y="-395925"/>
            <a:ext cx="10364451" cy="1169773"/>
          </a:xfrm>
        </p:spPr>
        <p:txBody>
          <a:bodyPr/>
          <a:lstStyle/>
          <a:p>
            <a:r>
              <a:rPr lang="en-US" dirty="0"/>
              <a:t>Data path for store instruction</a:t>
            </a:r>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611156" y="773848"/>
            <a:ext cx="10946106" cy="5969873"/>
          </a:xfrm>
        </p:spPr>
      </p:pic>
    </p:spTree>
    <p:extLst>
      <p:ext uri="{BB962C8B-B14F-4D97-AF65-F5344CB8AC3E}">
        <p14:creationId xmlns:p14="http://schemas.microsoft.com/office/powerpoint/2010/main" val="1661843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CEBB0E0-FDA7-4AE3-8934-FFFA3FEFFF59}"/>
              </a:ext>
            </a:extLst>
          </p:cNvPr>
          <p:cNvSpPr>
            <a:spLocks noGrp="1"/>
          </p:cNvSpPr>
          <p:nvPr>
            <p:ph type="title"/>
          </p:nvPr>
        </p:nvSpPr>
        <p:spPr/>
        <p:txBody>
          <a:bodyPr/>
          <a:lstStyle/>
          <a:p>
            <a:r>
              <a:rPr lang="en-US" dirty="0"/>
              <a:t>I-type instructions</a:t>
            </a:r>
            <a:endParaRPr lang="en-GH" dirty="0"/>
          </a:p>
        </p:txBody>
      </p:sp>
      <p:graphicFrame>
        <p:nvGraphicFramePr>
          <p:cNvPr id="16" name="Content Placeholder 15">
            <a:extLst>
              <a:ext uri="{FF2B5EF4-FFF2-40B4-BE49-F238E27FC236}">
                <a16:creationId xmlns:a16="http://schemas.microsoft.com/office/drawing/2014/main" id="{777C57AD-F994-44DC-8BEA-D8645B8D4C26}"/>
              </a:ext>
            </a:extLst>
          </p:cNvPr>
          <p:cNvGraphicFramePr>
            <a:graphicFrameLocks noGrp="1"/>
          </p:cNvGraphicFramePr>
          <p:nvPr>
            <p:ph idx="1"/>
            <p:extLst>
              <p:ext uri="{D42A27DB-BD31-4B8C-83A1-F6EECF244321}">
                <p14:modId xmlns:p14="http://schemas.microsoft.com/office/powerpoint/2010/main" val="4243829049"/>
              </p:ext>
            </p:extLst>
          </p:nvPr>
        </p:nvGraphicFramePr>
        <p:xfrm>
          <a:off x="1096963" y="1846263"/>
          <a:ext cx="10058400" cy="1483360"/>
        </p:xfrm>
        <a:graphic>
          <a:graphicData uri="http://schemas.openxmlformats.org/drawingml/2006/table">
            <a:tbl>
              <a:tblPr firstRow="1" bandRow="1">
                <a:tableStyleId>{7DF18680-E054-41AD-8BC1-D1AEF772440D}</a:tableStyleId>
              </a:tblPr>
              <a:tblGrid>
                <a:gridCol w="2011680">
                  <a:extLst>
                    <a:ext uri="{9D8B030D-6E8A-4147-A177-3AD203B41FA5}">
                      <a16:colId xmlns:a16="http://schemas.microsoft.com/office/drawing/2014/main" val="745416452"/>
                    </a:ext>
                  </a:extLst>
                </a:gridCol>
                <a:gridCol w="2011680">
                  <a:extLst>
                    <a:ext uri="{9D8B030D-6E8A-4147-A177-3AD203B41FA5}">
                      <a16:colId xmlns:a16="http://schemas.microsoft.com/office/drawing/2014/main" val="3251177283"/>
                    </a:ext>
                  </a:extLst>
                </a:gridCol>
                <a:gridCol w="2011680">
                  <a:extLst>
                    <a:ext uri="{9D8B030D-6E8A-4147-A177-3AD203B41FA5}">
                      <a16:colId xmlns:a16="http://schemas.microsoft.com/office/drawing/2014/main" val="3020402619"/>
                    </a:ext>
                  </a:extLst>
                </a:gridCol>
                <a:gridCol w="2011680">
                  <a:extLst>
                    <a:ext uri="{9D8B030D-6E8A-4147-A177-3AD203B41FA5}">
                      <a16:colId xmlns:a16="http://schemas.microsoft.com/office/drawing/2014/main" val="2574630508"/>
                    </a:ext>
                  </a:extLst>
                </a:gridCol>
                <a:gridCol w="2011680">
                  <a:extLst>
                    <a:ext uri="{9D8B030D-6E8A-4147-A177-3AD203B41FA5}">
                      <a16:colId xmlns:a16="http://schemas.microsoft.com/office/drawing/2014/main" val="915380784"/>
                    </a:ext>
                  </a:extLst>
                </a:gridCol>
              </a:tblGrid>
              <a:tr h="370840">
                <a:tc>
                  <a:txBody>
                    <a:bodyPr/>
                    <a:lstStyle/>
                    <a:p>
                      <a:r>
                        <a:rPr lang="en-US" dirty="0"/>
                        <a:t>operation</a:t>
                      </a:r>
                      <a:endParaRPr lang="en-GH" dirty="0"/>
                    </a:p>
                  </a:txBody>
                  <a:tcPr/>
                </a:tc>
                <a:tc>
                  <a:txBody>
                    <a:bodyPr/>
                    <a:lstStyle/>
                    <a:p>
                      <a:r>
                        <a:rPr lang="en-US" dirty="0"/>
                        <a:t>Opcode</a:t>
                      </a:r>
                      <a:endParaRPr lang="en-GH" dirty="0"/>
                    </a:p>
                  </a:txBody>
                  <a:tcPr/>
                </a:tc>
                <a:tc>
                  <a:txBody>
                    <a:bodyPr/>
                    <a:lstStyle/>
                    <a:p>
                      <a:r>
                        <a:rPr lang="en-US" dirty="0"/>
                        <a:t>Rd</a:t>
                      </a:r>
                      <a:endParaRPr lang="en-GH" dirty="0"/>
                    </a:p>
                  </a:txBody>
                  <a:tcPr/>
                </a:tc>
                <a:tc>
                  <a:txBody>
                    <a:bodyPr/>
                    <a:lstStyle/>
                    <a:p>
                      <a:r>
                        <a:rPr lang="en-US" dirty="0"/>
                        <a:t>Rs1</a:t>
                      </a:r>
                      <a:endParaRPr lang="en-GH" dirty="0"/>
                    </a:p>
                  </a:txBody>
                  <a:tcPr/>
                </a:tc>
                <a:tc>
                  <a:txBody>
                    <a:bodyPr/>
                    <a:lstStyle/>
                    <a:p>
                      <a:r>
                        <a:rPr lang="en-US" dirty="0"/>
                        <a:t>Rs2</a:t>
                      </a:r>
                      <a:endParaRPr lang="en-GH" dirty="0"/>
                    </a:p>
                  </a:txBody>
                  <a:tcPr/>
                </a:tc>
                <a:extLst>
                  <a:ext uri="{0D108BD9-81ED-4DB2-BD59-A6C34878D82A}">
                    <a16:rowId xmlns:a16="http://schemas.microsoft.com/office/drawing/2014/main" val="4044919004"/>
                  </a:ext>
                </a:extLst>
              </a:tr>
              <a:tr h="370840">
                <a:tc>
                  <a:txBody>
                    <a:bodyPr/>
                    <a:lstStyle/>
                    <a:p>
                      <a:r>
                        <a:rPr lang="en-US" dirty="0" err="1"/>
                        <a:t>Reg,imm</a:t>
                      </a:r>
                      <a:endParaRPr lang="en-GH" dirty="0"/>
                    </a:p>
                  </a:txBody>
                  <a:tcPr/>
                </a:tc>
                <a:tc>
                  <a:txBody>
                    <a:bodyPr/>
                    <a:lstStyle/>
                    <a:p>
                      <a:r>
                        <a:rPr lang="en-US" dirty="0"/>
                        <a:t>1101</a:t>
                      </a:r>
                      <a:endParaRPr lang="en-GH" dirty="0"/>
                    </a:p>
                  </a:txBody>
                  <a:tcPr/>
                </a:tc>
                <a:tc>
                  <a:txBody>
                    <a:bodyPr/>
                    <a:lstStyle/>
                    <a:p>
                      <a:r>
                        <a:rPr lang="en-US" dirty="0"/>
                        <a:t>4 bits</a:t>
                      </a:r>
                      <a:endParaRPr lang="en-GH" dirty="0"/>
                    </a:p>
                  </a:txBody>
                  <a:tcPr/>
                </a:tc>
                <a:tc>
                  <a:txBody>
                    <a:bodyPr/>
                    <a:lstStyle/>
                    <a:p>
                      <a:r>
                        <a:rPr lang="en-US" dirty="0"/>
                        <a:t>x</a:t>
                      </a:r>
                      <a:endParaRPr lang="en-GH" dirty="0"/>
                    </a:p>
                  </a:txBody>
                  <a:tcPr/>
                </a:tc>
                <a:tc>
                  <a:txBody>
                    <a:bodyPr/>
                    <a:lstStyle/>
                    <a:p>
                      <a:r>
                        <a:rPr lang="en-US" dirty="0"/>
                        <a:t>x</a:t>
                      </a:r>
                      <a:endParaRPr lang="en-GH" dirty="0"/>
                    </a:p>
                  </a:txBody>
                  <a:tcPr/>
                </a:tc>
                <a:extLst>
                  <a:ext uri="{0D108BD9-81ED-4DB2-BD59-A6C34878D82A}">
                    <a16:rowId xmlns:a16="http://schemas.microsoft.com/office/drawing/2014/main" val="327136230"/>
                  </a:ext>
                </a:extLst>
              </a:tr>
              <a:tr h="370840">
                <a:tc>
                  <a:txBody>
                    <a:bodyPr/>
                    <a:lstStyle/>
                    <a:p>
                      <a:r>
                        <a:rPr lang="en-US" dirty="0" err="1"/>
                        <a:t>Mem,imm</a:t>
                      </a:r>
                      <a:endParaRPr lang="en-GH" dirty="0"/>
                    </a:p>
                  </a:txBody>
                  <a:tcPr/>
                </a:tc>
                <a:tc>
                  <a:txBody>
                    <a:bodyPr/>
                    <a:lstStyle/>
                    <a:p>
                      <a:r>
                        <a:rPr lang="en-US" dirty="0"/>
                        <a:t>1110</a:t>
                      </a:r>
                      <a:endParaRPr lang="en-GH" dirty="0"/>
                    </a:p>
                  </a:txBody>
                  <a:tcPr/>
                </a:tc>
                <a:tc>
                  <a:txBody>
                    <a:bodyPr/>
                    <a:lstStyle/>
                    <a:p>
                      <a:r>
                        <a:rPr lang="en-US" dirty="0"/>
                        <a:t>x</a:t>
                      </a:r>
                      <a:endParaRPr lang="en-GH" dirty="0"/>
                    </a:p>
                  </a:txBody>
                  <a:tcPr/>
                </a:tc>
                <a:tc>
                  <a:txBody>
                    <a:bodyPr/>
                    <a:lstStyle/>
                    <a:p>
                      <a:r>
                        <a:rPr lang="en-US" dirty="0"/>
                        <a:t>[base address]</a:t>
                      </a:r>
                      <a:endParaRPr lang="en-GH" dirty="0"/>
                    </a:p>
                  </a:txBody>
                  <a:tcPr/>
                </a:tc>
                <a:tc>
                  <a:txBody>
                    <a:bodyPr/>
                    <a:lstStyle/>
                    <a:p>
                      <a:r>
                        <a:rPr lang="en-US" dirty="0"/>
                        <a:t>offset</a:t>
                      </a:r>
                      <a:endParaRPr lang="en-GH" dirty="0"/>
                    </a:p>
                  </a:txBody>
                  <a:tcPr/>
                </a:tc>
                <a:extLst>
                  <a:ext uri="{0D108BD9-81ED-4DB2-BD59-A6C34878D82A}">
                    <a16:rowId xmlns:a16="http://schemas.microsoft.com/office/drawing/2014/main" val="1387400982"/>
                  </a:ext>
                </a:extLst>
              </a:tr>
              <a:tr h="370840">
                <a:tc>
                  <a:txBody>
                    <a:bodyPr/>
                    <a:lstStyle/>
                    <a:p>
                      <a:endParaRPr lang="en-GH" dirty="0"/>
                    </a:p>
                  </a:txBody>
                  <a:tcPr/>
                </a:tc>
                <a:tc>
                  <a:txBody>
                    <a:bodyPr/>
                    <a:lstStyle/>
                    <a:p>
                      <a:r>
                        <a:rPr lang="en-US" dirty="0"/>
                        <a:t>15:12</a:t>
                      </a:r>
                      <a:endParaRPr lang="en-GH" dirty="0"/>
                    </a:p>
                  </a:txBody>
                  <a:tcPr/>
                </a:tc>
                <a:tc>
                  <a:txBody>
                    <a:bodyPr/>
                    <a:lstStyle/>
                    <a:p>
                      <a:r>
                        <a:rPr lang="en-US" dirty="0"/>
                        <a:t>11:8</a:t>
                      </a:r>
                      <a:endParaRPr lang="en-GH" dirty="0"/>
                    </a:p>
                  </a:txBody>
                  <a:tcPr/>
                </a:tc>
                <a:tc>
                  <a:txBody>
                    <a:bodyPr/>
                    <a:lstStyle/>
                    <a:p>
                      <a:r>
                        <a:rPr lang="en-US" dirty="0"/>
                        <a:t>7:4</a:t>
                      </a:r>
                      <a:endParaRPr lang="en-GH" dirty="0"/>
                    </a:p>
                  </a:txBody>
                  <a:tcPr/>
                </a:tc>
                <a:tc>
                  <a:txBody>
                    <a:bodyPr/>
                    <a:lstStyle/>
                    <a:p>
                      <a:r>
                        <a:rPr lang="en-US" dirty="0"/>
                        <a:t>3:0</a:t>
                      </a:r>
                      <a:endParaRPr lang="en-GH" dirty="0"/>
                    </a:p>
                  </a:txBody>
                  <a:tcPr/>
                </a:tc>
                <a:extLst>
                  <a:ext uri="{0D108BD9-81ED-4DB2-BD59-A6C34878D82A}">
                    <a16:rowId xmlns:a16="http://schemas.microsoft.com/office/drawing/2014/main" val="854758638"/>
                  </a:ext>
                </a:extLst>
              </a:tr>
            </a:tbl>
          </a:graphicData>
        </a:graphic>
      </p:graphicFrame>
    </p:spTree>
    <p:extLst>
      <p:ext uri="{BB962C8B-B14F-4D97-AF65-F5344CB8AC3E}">
        <p14:creationId xmlns:p14="http://schemas.microsoft.com/office/powerpoint/2010/main" val="6558334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5DDFA-4CB1-404B-8D4F-421FF165A7EA}"/>
              </a:ext>
            </a:extLst>
          </p:cNvPr>
          <p:cNvSpPr>
            <a:spLocks noGrp="1"/>
          </p:cNvSpPr>
          <p:nvPr>
            <p:ph type="title"/>
          </p:nvPr>
        </p:nvSpPr>
        <p:spPr/>
        <p:txBody>
          <a:bodyPr/>
          <a:lstStyle/>
          <a:p>
            <a:r>
              <a:rPr lang="en-US" dirty="0"/>
              <a:t>Control flow instructions</a:t>
            </a:r>
          </a:p>
        </p:txBody>
      </p:sp>
      <p:sp>
        <p:nvSpPr>
          <p:cNvPr id="3" name="Content Placeholder 2">
            <a:extLst>
              <a:ext uri="{FF2B5EF4-FFF2-40B4-BE49-F238E27FC236}">
                <a16:creationId xmlns:a16="http://schemas.microsoft.com/office/drawing/2014/main" id="{9EA1ACFD-30B8-453E-91FE-C47027504F87}"/>
              </a:ext>
            </a:extLst>
          </p:cNvPr>
          <p:cNvSpPr>
            <a:spLocks noGrp="1"/>
          </p:cNvSpPr>
          <p:nvPr>
            <p:ph sz="quarter" idx="13"/>
          </p:nvPr>
        </p:nvSpPr>
        <p:spPr/>
        <p:txBody>
          <a:bodyPr/>
          <a:lstStyle/>
          <a:p>
            <a:r>
              <a:rPr lang="en-US" dirty="0"/>
              <a:t>These are instructions we chose in implementing conditional and unconditional statements in working algorithms .</a:t>
            </a:r>
          </a:p>
          <a:p>
            <a:r>
              <a:rPr lang="en-US" dirty="0"/>
              <a:t>The three instructions under this set are; branch if equal(</a:t>
            </a:r>
            <a:r>
              <a:rPr lang="en-US" dirty="0" err="1"/>
              <a:t>beq</a:t>
            </a:r>
            <a:r>
              <a:rPr lang="en-US" dirty="0"/>
              <a:t>) and branch if not equal(</a:t>
            </a:r>
            <a:r>
              <a:rPr lang="en-US" dirty="0" err="1"/>
              <a:t>bneq</a:t>
            </a:r>
            <a:r>
              <a:rPr lang="en-US" dirty="0"/>
              <a:t>) for conditional statements and jump(j) for unconditional statements.</a:t>
            </a:r>
          </a:p>
        </p:txBody>
      </p:sp>
    </p:spTree>
    <p:extLst>
      <p:ext uri="{BB962C8B-B14F-4D97-AF65-F5344CB8AC3E}">
        <p14:creationId xmlns:p14="http://schemas.microsoft.com/office/powerpoint/2010/main" val="14726352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F7A8E-2A77-4364-A04F-6A3006FFE161}"/>
              </a:ext>
            </a:extLst>
          </p:cNvPr>
          <p:cNvSpPr>
            <a:spLocks noGrp="1"/>
          </p:cNvSpPr>
          <p:nvPr>
            <p:ph type="title"/>
          </p:nvPr>
        </p:nvSpPr>
        <p:spPr>
          <a:xfrm>
            <a:off x="913774" y="346668"/>
            <a:ext cx="10364451" cy="1243235"/>
          </a:xfrm>
        </p:spPr>
        <p:txBody>
          <a:bodyPr/>
          <a:lstStyle/>
          <a:p>
            <a:r>
              <a:rPr lang="en-US" dirty="0"/>
              <a:t>Conditional Branch instruction</a:t>
            </a:r>
          </a:p>
        </p:txBody>
      </p:sp>
      <p:sp>
        <p:nvSpPr>
          <p:cNvPr id="3" name="Content Placeholder 2">
            <a:extLst>
              <a:ext uri="{FF2B5EF4-FFF2-40B4-BE49-F238E27FC236}">
                <a16:creationId xmlns:a16="http://schemas.microsoft.com/office/drawing/2014/main" id="{C82CC064-7EF4-49F2-ACAD-5A8F4C9E2CEB}"/>
              </a:ext>
            </a:extLst>
          </p:cNvPr>
          <p:cNvSpPr>
            <a:spLocks noGrp="1"/>
          </p:cNvSpPr>
          <p:nvPr>
            <p:ph sz="quarter" idx="13"/>
          </p:nvPr>
        </p:nvSpPr>
        <p:spPr>
          <a:xfrm>
            <a:off x="362465" y="1919416"/>
            <a:ext cx="10915135" cy="3871783"/>
          </a:xfrm>
        </p:spPr>
        <p:txBody>
          <a:bodyPr/>
          <a:lstStyle/>
          <a:p>
            <a:r>
              <a:rPr lang="en-US" dirty="0"/>
              <a:t>These are instructions that allow the program counter to jump either forward or backwards(specified by branch offset) through a series of line of code based on a given condition. The condition is checked by comparing the two values in Rs1 and Rs2</a:t>
            </a:r>
          </a:p>
          <a:p>
            <a:r>
              <a:rPr lang="en-US" dirty="0"/>
              <a:t>These instructions are the branch if equal(</a:t>
            </a:r>
            <a:r>
              <a:rPr lang="en-US" dirty="0" err="1"/>
              <a:t>beq</a:t>
            </a:r>
            <a:r>
              <a:rPr lang="en-US" dirty="0"/>
              <a:t>) and the branch if not equal(</a:t>
            </a:r>
            <a:r>
              <a:rPr lang="en-US" dirty="0" err="1"/>
              <a:t>bneq</a:t>
            </a:r>
            <a:r>
              <a:rPr lang="en-US" dirty="0"/>
              <a:t>).</a:t>
            </a:r>
          </a:p>
          <a:p>
            <a:r>
              <a:rPr lang="en-US" dirty="0"/>
              <a:t>Instruction format</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67335801"/>
              </p:ext>
            </p:extLst>
          </p:nvPr>
        </p:nvGraphicFramePr>
        <p:xfrm>
          <a:off x="708454" y="4193060"/>
          <a:ext cx="9737124" cy="1894704"/>
        </p:xfrm>
        <a:graphic>
          <a:graphicData uri="http://schemas.openxmlformats.org/drawingml/2006/table">
            <a:tbl>
              <a:tblPr firstRow="1" bandRow="1">
                <a:tableStyleId>{7DF18680-E054-41AD-8BC1-D1AEF772440D}</a:tableStyleId>
              </a:tblPr>
              <a:tblGrid>
                <a:gridCol w="2434281">
                  <a:extLst>
                    <a:ext uri="{9D8B030D-6E8A-4147-A177-3AD203B41FA5}">
                      <a16:colId xmlns:a16="http://schemas.microsoft.com/office/drawing/2014/main" val="1271714352"/>
                    </a:ext>
                  </a:extLst>
                </a:gridCol>
                <a:gridCol w="2434281">
                  <a:extLst>
                    <a:ext uri="{9D8B030D-6E8A-4147-A177-3AD203B41FA5}">
                      <a16:colId xmlns:a16="http://schemas.microsoft.com/office/drawing/2014/main" val="3730471570"/>
                    </a:ext>
                  </a:extLst>
                </a:gridCol>
                <a:gridCol w="2434281">
                  <a:extLst>
                    <a:ext uri="{9D8B030D-6E8A-4147-A177-3AD203B41FA5}">
                      <a16:colId xmlns:a16="http://schemas.microsoft.com/office/drawing/2014/main" val="876385188"/>
                    </a:ext>
                  </a:extLst>
                </a:gridCol>
                <a:gridCol w="2434281">
                  <a:extLst>
                    <a:ext uri="{9D8B030D-6E8A-4147-A177-3AD203B41FA5}">
                      <a16:colId xmlns:a16="http://schemas.microsoft.com/office/drawing/2014/main" val="1816757571"/>
                    </a:ext>
                  </a:extLst>
                </a:gridCol>
              </a:tblGrid>
              <a:tr h="631568">
                <a:tc>
                  <a:txBody>
                    <a:bodyPr/>
                    <a:lstStyle/>
                    <a:p>
                      <a:r>
                        <a:rPr lang="en-US" dirty="0"/>
                        <a:t>Opcode</a:t>
                      </a:r>
                    </a:p>
                  </a:txBody>
                  <a:tcPr/>
                </a:tc>
                <a:tc>
                  <a:txBody>
                    <a:bodyPr/>
                    <a:lstStyle/>
                    <a:p>
                      <a:r>
                        <a:rPr lang="en-US" dirty="0"/>
                        <a:t>Branch</a:t>
                      </a:r>
                      <a:r>
                        <a:rPr lang="en-US" baseline="0" dirty="0"/>
                        <a:t> offset(B.O)</a:t>
                      </a:r>
                      <a:endParaRPr lang="en-US" dirty="0"/>
                    </a:p>
                  </a:txBody>
                  <a:tcPr/>
                </a:tc>
                <a:tc>
                  <a:txBody>
                    <a:bodyPr/>
                    <a:lstStyle/>
                    <a:p>
                      <a:r>
                        <a:rPr lang="en-US" dirty="0"/>
                        <a:t>Rs2</a:t>
                      </a:r>
                    </a:p>
                  </a:txBody>
                  <a:tcPr/>
                </a:tc>
                <a:tc>
                  <a:txBody>
                    <a:bodyPr/>
                    <a:lstStyle/>
                    <a:p>
                      <a:r>
                        <a:rPr lang="en-US" dirty="0"/>
                        <a:t>Rs1</a:t>
                      </a:r>
                    </a:p>
                  </a:txBody>
                  <a:tcPr/>
                </a:tc>
                <a:extLst>
                  <a:ext uri="{0D108BD9-81ED-4DB2-BD59-A6C34878D82A}">
                    <a16:rowId xmlns:a16="http://schemas.microsoft.com/office/drawing/2014/main" val="4007549410"/>
                  </a:ext>
                </a:extLst>
              </a:tr>
              <a:tr h="631568">
                <a:tc>
                  <a:txBody>
                    <a:bodyPr/>
                    <a:lstStyle/>
                    <a:p>
                      <a:r>
                        <a:rPr lang="en-US" dirty="0"/>
                        <a:t>4 bits</a:t>
                      </a:r>
                    </a:p>
                  </a:txBody>
                  <a:tcPr/>
                </a:tc>
                <a:tc>
                  <a:txBody>
                    <a:bodyPr/>
                    <a:lstStyle/>
                    <a:p>
                      <a:r>
                        <a:rPr lang="en-US" dirty="0"/>
                        <a:t>4 bits</a:t>
                      </a:r>
                    </a:p>
                  </a:txBody>
                  <a:tcPr/>
                </a:tc>
                <a:tc>
                  <a:txBody>
                    <a:bodyPr/>
                    <a:lstStyle/>
                    <a:p>
                      <a:r>
                        <a:rPr lang="en-US" dirty="0"/>
                        <a:t>4 bits</a:t>
                      </a:r>
                    </a:p>
                  </a:txBody>
                  <a:tcPr/>
                </a:tc>
                <a:tc>
                  <a:txBody>
                    <a:bodyPr/>
                    <a:lstStyle/>
                    <a:p>
                      <a:r>
                        <a:rPr lang="en-US" dirty="0"/>
                        <a:t>4 bits</a:t>
                      </a:r>
                    </a:p>
                  </a:txBody>
                  <a:tcPr/>
                </a:tc>
                <a:extLst>
                  <a:ext uri="{0D108BD9-81ED-4DB2-BD59-A6C34878D82A}">
                    <a16:rowId xmlns:a16="http://schemas.microsoft.com/office/drawing/2014/main" val="363420718"/>
                  </a:ext>
                </a:extLst>
              </a:tr>
              <a:tr h="631568">
                <a:tc>
                  <a:txBody>
                    <a:bodyPr/>
                    <a:lstStyle/>
                    <a:p>
                      <a:r>
                        <a:rPr lang="en-US" dirty="0"/>
                        <a:t>15:12</a:t>
                      </a:r>
                    </a:p>
                  </a:txBody>
                  <a:tcPr/>
                </a:tc>
                <a:tc>
                  <a:txBody>
                    <a:bodyPr/>
                    <a:lstStyle/>
                    <a:p>
                      <a:r>
                        <a:rPr lang="en-US" dirty="0"/>
                        <a:t>11:8</a:t>
                      </a:r>
                    </a:p>
                  </a:txBody>
                  <a:tcPr/>
                </a:tc>
                <a:tc>
                  <a:txBody>
                    <a:bodyPr/>
                    <a:lstStyle/>
                    <a:p>
                      <a:r>
                        <a:rPr lang="en-US" dirty="0"/>
                        <a:t>7:4</a:t>
                      </a:r>
                    </a:p>
                  </a:txBody>
                  <a:tcPr/>
                </a:tc>
                <a:tc>
                  <a:txBody>
                    <a:bodyPr/>
                    <a:lstStyle/>
                    <a:p>
                      <a:r>
                        <a:rPr lang="en-US" dirty="0"/>
                        <a:t>3:0</a:t>
                      </a:r>
                    </a:p>
                  </a:txBody>
                  <a:tcPr/>
                </a:tc>
                <a:extLst>
                  <a:ext uri="{0D108BD9-81ED-4DB2-BD59-A6C34878D82A}">
                    <a16:rowId xmlns:a16="http://schemas.microsoft.com/office/drawing/2014/main" val="1677777167"/>
                  </a:ext>
                </a:extLst>
              </a:tr>
            </a:tbl>
          </a:graphicData>
        </a:graphic>
      </p:graphicFrame>
    </p:spTree>
    <p:extLst>
      <p:ext uri="{BB962C8B-B14F-4D97-AF65-F5344CB8AC3E}">
        <p14:creationId xmlns:p14="http://schemas.microsoft.com/office/powerpoint/2010/main" val="4070451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03259-AB89-4AA1-B8A7-0FE40A653C26}"/>
              </a:ext>
            </a:extLst>
          </p:cNvPr>
          <p:cNvSpPr>
            <a:spLocks noGrp="1"/>
          </p:cNvSpPr>
          <p:nvPr>
            <p:ph type="title"/>
          </p:nvPr>
        </p:nvSpPr>
        <p:spPr>
          <a:xfrm>
            <a:off x="1535775" y="-188535"/>
            <a:ext cx="9408746" cy="803071"/>
          </a:xfrm>
        </p:spPr>
        <p:txBody>
          <a:bodyPr/>
          <a:lstStyle/>
          <a:p>
            <a:r>
              <a:rPr lang="en-US" dirty="0"/>
              <a:t>Data path for branch instruction</a:t>
            </a:r>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329938" y="614536"/>
            <a:ext cx="11076495" cy="5974204"/>
          </a:xfrm>
        </p:spPr>
      </p:pic>
    </p:spTree>
    <p:extLst>
      <p:ext uri="{BB962C8B-B14F-4D97-AF65-F5344CB8AC3E}">
        <p14:creationId xmlns:p14="http://schemas.microsoft.com/office/powerpoint/2010/main" val="30404209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AF2B5-B993-4BE7-AB0D-450ED2B88FC1}"/>
              </a:ext>
            </a:extLst>
          </p:cNvPr>
          <p:cNvSpPr>
            <a:spLocks noGrp="1"/>
          </p:cNvSpPr>
          <p:nvPr>
            <p:ph type="title"/>
          </p:nvPr>
        </p:nvSpPr>
        <p:spPr>
          <a:xfrm>
            <a:off x="913149" y="0"/>
            <a:ext cx="10364451" cy="1596177"/>
          </a:xfrm>
        </p:spPr>
        <p:txBody>
          <a:bodyPr/>
          <a:lstStyle/>
          <a:p>
            <a:r>
              <a:rPr lang="en-US" dirty="0"/>
              <a:t>Unconditional branch instruction</a:t>
            </a:r>
          </a:p>
        </p:txBody>
      </p:sp>
      <p:sp>
        <p:nvSpPr>
          <p:cNvPr id="3" name="Content Placeholder 2">
            <a:extLst>
              <a:ext uri="{FF2B5EF4-FFF2-40B4-BE49-F238E27FC236}">
                <a16:creationId xmlns:a16="http://schemas.microsoft.com/office/drawing/2014/main" id="{79D233E5-A177-4901-A86B-67D725DA582D}"/>
              </a:ext>
            </a:extLst>
          </p:cNvPr>
          <p:cNvSpPr>
            <a:spLocks noGrp="1"/>
          </p:cNvSpPr>
          <p:nvPr>
            <p:ph sz="quarter" idx="13"/>
          </p:nvPr>
        </p:nvSpPr>
        <p:spPr>
          <a:xfrm>
            <a:off x="0" y="1647568"/>
            <a:ext cx="12093146" cy="4143631"/>
          </a:xfrm>
        </p:spPr>
        <p:txBody>
          <a:bodyPr/>
          <a:lstStyle/>
          <a:p>
            <a:r>
              <a:rPr lang="en-US" dirty="0"/>
              <a:t>This instruction allows the program counter to jump either forward or backwards through a series of line of code without any condition.</a:t>
            </a:r>
          </a:p>
          <a:p>
            <a:r>
              <a:rPr lang="en-US" dirty="0"/>
              <a:t>The jump instruction is implemented for this instruction.</a:t>
            </a:r>
          </a:p>
          <a:p>
            <a:r>
              <a:rPr lang="en-US" dirty="0"/>
              <a:t>Instruction format</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932404108"/>
              </p:ext>
            </p:extLst>
          </p:nvPr>
        </p:nvGraphicFramePr>
        <p:xfrm>
          <a:off x="148279" y="3723501"/>
          <a:ext cx="10717428" cy="2183028"/>
        </p:xfrm>
        <a:graphic>
          <a:graphicData uri="http://schemas.openxmlformats.org/drawingml/2006/table">
            <a:tbl>
              <a:tblPr firstRow="1" bandRow="1">
                <a:tableStyleId>{7DF18680-E054-41AD-8BC1-D1AEF772440D}</a:tableStyleId>
              </a:tblPr>
              <a:tblGrid>
                <a:gridCol w="5358714">
                  <a:extLst>
                    <a:ext uri="{9D8B030D-6E8A-4147-A177-3AD203B41FA5}">
                      <a16:colId xmlns:a16="http://schemas.microsoft.com/office/drawing/2014/main" val="3847557002"/>
                    </a:ext>
                  </a:extLst>
                </a:gridCol>
                <a:gridCol w="5358714">
                  <a:extLst>
                    <a:ext uri="{9D8B030D-6E8A-4147-A177-3AD203B41FA5}">
                      <a16:colId xmlns:a16="http://schemas.microsoft.com/office/drawing/2014/main" val="3312426898"/>
                    </a:ext>
                  </a:extLst>
                </a:gridCol>
              </a:tblGrid>
              <a:tr h="1091514">
                <a:tc>
                  <a:txBody>
                    <a:bodyPr/>
                    <a:lstStyle/>
                    <a:p>
                      <a:pPr algn="ctr"/>
                      <a:endParaRPr lang="en-US" dirty="0"/>
                    </a:p>
                    <a:p>
                      <a:pPr algn="ctr"/>
                      <a:r>
                        <a:rPr lang="en-US" dirty="0"/>
                        <a:t>Opcode</a:t>
                      </a:r>
                    </a:p>
                  </a:txBody>
                  <a:tcPr/>
                </a:tc>
                <a:tc>
                  <a:txBody>
                    <a:bodyPr/>
                    <a:lstStyle/>
                    <a:p>
                      <a:pPr algn="ctr"/>
                      <a:endParaRPr lang="en-US" dirty="0"/>
                    </a:p>
                    <a:p>
                      <a:pPr algn="ctr"/>
                      <a:r>
                        <a:rPr lang="en-US" dirty="0"/>
                        <a:t>Jump offset</a:t>
                      </a:r>
                    </a:p>
                  </a:txBody>
                  <a:tcPr/>
                </a:tc>
                <a:extLst>
                  <a:ext uri="{0D108BD9-81ED-4DB2-BD59-A6C34878D82A}">
                    <a16:rowId xmlns:a16="http://schemas.microsoft.com/office/drawing/2014/main" val="2625491035"/>
                  </a:ext>
                </a:extLst>
              </a:tr>
              <a:tr h="1091514">
                <a:tc>
                  <a:txBody>
                    <a:bodyPr/>
                    <a:lstStyle/>
                    <a:p>
                      <a:r>
                        <a:rPr lang="en-US" dirty="0"/>
                        <a:t>15:12</a:t>
                      </a:r>
                    </a:p>
                  </a:txBody>
                  <a:tcPr/>
                </a:tc>
                <a:tc>
                  <a:txBody>
                    <a:bodyPr/>
                    <a:lstStyle/>
                    <a:p>
                      <a:r>
                        <a:rPr lang="en-US" dirty="0"/>
                        <a:t>11:0</a:t>
                      </a:r>
                    </a:p>
                  </a:txBody>
                  <a:tcPr/>
                </a:tc>
                <a:extLst>
                  <a:ext uri="{0D108BD9-81ED-4DB2-BD59-A6C34878D82A}">
                    <a16:rowId xmlns:a16="http://schemas.microsoft.com/office/drawing/2014/main" val="701019121"/>
                  </a:ext>
                </a:extLst>
              </a:tr>
            </a:tbl>
          </a:graphicData>
        </a:graphic>
      </p:graphicFrame>
    </p:spTree>
    <p:extLst>
      <p:ext uri="{BB962C8B-B14F-4D97-AF65-F5344CB8AC3E}">
        <p14:creationId xmlns:p14="http://schemas.microsoft.com/office/powerpoint/2010/main" val="40823076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131A2-52C9-42CC-99BB-BF2D3EDFC8E7}"/>
              </a:ext>
            </a:extLst>
          </p:cNvPr>
          <p:cNvSpPr>
            <a:spLocks noGrp="1"/>
          </p:cNvSpPr>
          <p:nvPr>
            <p:ph type="title"/>
          </p:nvPr>
        </p:nvSpPr>
        <p:spPr/>
        <p:txBody>
          <a:bodyPr/>
          <a:lstStyle/>
          <a:p>
            <a:r>
              <a:rPr lang="en-US" dirty="0"/>
              <a:t>HARDWARE REALIZATION</a:t>
            </a:r>
            <a:br>
              <a:rPr lang="en-US" dirty="0"/>
            </a:br>
            <a:endParaRPr lang="en-GH" dirty="0"/>
          </a:p>
        </p:txBody>
      </p:sp>
      <p:sp>
        <p:nvSpPr>
          <p:cNvPr id="3" name="Content Placeholder 2">
            <a:extLst>
              <a:ext uri="{FF2B5EF4-FFF2-40B4-BE49-F238E27FC236}">
                <a16:creationId xmlns:a16="http://schemas.microsoft.com/office/drawing/2014/main" id="{F252FF6F-A34E-4E13-AB6C-DC5B4EC6D4BA}"/>
              </a:ext>
            </a:extLst>
          </p:cNvPr>
          <p:cNvSpPr>
            <a:spLocks noGrp="1"/>
          </p:cNvSpPr>
          <p:nvPr>
            <p:ph sz="quarter" idx="13"/>
          </p:nvPr>
        </p:nvSpPr>
        <p:spPr/>
        <p:txBody>
          <a:bodyPr/>
          <a:lstStyle/>
          <a:p>
            <a:r>
              <a:rPr lang="en-US" sz="4800" spc="-50" dirty="0">
                <a:solidFill>
                  <a:srgbClr val="000000">
                    <a:lumMod val="75000"/>
                    <a:lumOff val="25000"/>
                  </a:srgbClr>
                </a:solidFill>
                <a:latin typeface="Calibri Light" panose="020F0302020204030204"/>
                <a:ea typeface="+mj-ea"/>
                <a:cs typeface="+mj-cs"/>
              </a:rPr>
              <a:t>Program counter</a:t>
            </a:r>
          </a:p>
          <a:p>
            <a:r>
              <a:rPr lang="en-US" dirty="0"/>
              <a:t>The program counter loops through the instruction memory. When the clock  </a:t>
            </a:r>
            <a:r>
              <a:rPr lang="en-US" dirty="0" err="1"/>
              <a:t>clock</a:t>
            </a:r>
            <a:r>
              <a:rPr lang="en-US" dirty="0"/>
              <a:t> is toggled.</a:t>
            </a:r>
          </a:p>
          <a:p>
            <a:r>
              <a:rPr lang="en-US" sz="4800" spc="-50" dirty="0">
                <a:solidFill>
                  <a:srgbClr val="000000">
                    <a:lumMod val="75000"/>
                    <a:lumOff val="25000"/>
                  </a:srgbClr>
                </a:solidFill>
                <a:latin typeface="Calibri Light" panose="020F0302020204030204"/>
                <a:ea typeface="+mj-ea"/>
                <a:cs typeface="+mj-cs"/>
              </a:rPr>
              <a:t>Memory</a:t>
            </a:r>
          </a:p>
          <a:p>
            <a:r>
              <a:rPr lang="en-US" dirty="0"/>
              <a:t>A 64kb data memory was interfaced with the microprocessor to store information.</a:t>
            </a:r>
          </a:p>
          <a:p>
            <a:endParaRPr lang="en-GH" dirty="0"/>
          </a:p>
        </p:txBody>
      </p:sp>
    </p:spTree>
    <p:extLst>
      <p:ext uri="{BB962C8B-B14F-4D97-AF65-F5344CB8AC3E}">
        <p14:creationId xmlns:p14="http://schemas.microsoft.com/office/powerpoint/2010/main" val="20873201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0775" y="5776"/>
            <a:ext cx="9316825" cy="1061026"/>
          </a:xfrm>
        </p:spPr>
        <p:txBody>
          <a:bodyPr/>
          <a:lstStyle/>
          <a:p>
            <a:r>
              <a:rPr lang="en-US" dirty="0"/>
              <a:t>Arithmetic and logic unit</a:t>
            </a:r>
          </a:p>
        </p:txBody>
      </p:sp>
      <p:sp>
        <p:nvSpPr>
          <p:cNvPr id="3" name="Content Placeholder 2"/>
          <p:cNvSpPr>
            <a:spLocks noGrp="1"/>
          </p:cNvSpPr>
          <p:nvPr>
            <p:ph sz="quarter" idx="13"/>
          </p:nvPr>
        </p:nvSpPr>
        <p:spPr>
          <a:xfrm>
            <a:off x="377072" y="1066803"/>
            <a:ext cx="11814928" cy="969387"/>
          </a:xfrm>
        </p:spPr>
        <p:txBody>
          <a:bodyPr/>
          <a:lstStyle/>
          <a:p>
            <a:r>
              <a:rPr lang="en-US" dirty="0"/>
              <a:t>It performs the arithmetic and logic operations of the processor. Our microprocessor performs 8 ALU instructions.</a:t>
            </a:r>
          </a:p>
        </p:txBody>
      </p:sp>
      <p:pic>
        <p:nvPicPr>
          <p:cNvPr id="6" name="Picture 5">
            <a:extLst>
              <a:ext uri="{FF2B5EF4-FFF2-40B4-BE49-F238E27FC236}">
                <a16:creationId xmlns:a16="http://schemas.microsoft.com/office/drawing/2014/main" id="{E31B49B8-30E0-4A83-ADC0-655CBE430301}"/>
              </a:ext>
            </a:extLst>
          </p:cNvPr>
          <p:cNvPicPr>
            <a:picLocks noChangeAspect="1"/>
          </p:cNvPicPr>
          <p:nvPr/>
        </p:nvPicPr>
        <p:blipFill>
          <a:blip r:embed="rId2"/>
          <a:stretch>
            <a:fillRect/>
          </a:stretch>
        </p:blipFill>
        <p:spPr>
          <a:xfrm>
            <a:off x="433387" y="2036190"/>
            <a:ext cx="11325225" cy="4059810"/>
          </a:xfrm>
          <a:prstGeom prst="rect">
            <a:avLst/>
          </a:prstGeom>
        </p:spPr>
      </p:pic>
    </p:spTree>
    <p:extLst>
      <p:ext uri="{BB962C8B-B14F-4D97-AF65-F5344CB8AC3E}">
        <p14:creationId xmlns:p14="http://schemas.microsoft.com/office/powerpoint/2010/main" val="15709276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B1F11-7071-4653-80CB-9A8B053A76A9}"/>
              </a:ext>
            </a:extLst>
          </p:cNvPr>
          <p:cNvSpPr>
            <a:spLocks noGrp="1"/>
          </p:cNvSpPr>
          <p:nvPr>
            <p:ph type="title"/>
          </p:nvPr>
        </p:nvSpPr>
        <p:spPr/>
        <p:txBody>
          <a:bodyPr/>
          <a:lstStyle/>
          <a:p>
            <a:r>
              <a:rPr lang="en-US" dirty="0"/>
              <a:t>Register bank</a:t>
            </a:r>
          </a:p>
        </p:txBody>
      </p:sp>
      <p:sp>
        <p:nvSpPr>
          <p:cNvPr id="3" name="Content Placeholder 2">
            <a:extLst>
              <a:ext uri="{FF2B5EF4-FFF2-40B4-BE49-F238E27FC236}">
                <a16:creationId xmlns:a16="http://schemas.microsoft.com/office/drawing/2014/main" id="{5ABA486D-4D2B-4ACD-9ABE-01114EFF70D4}"/>
              </a:ext>
            </a:extLst>
          </p:cNvPr>
          <p:cNvSpPr>
            <a:spLocks noGrp="1"/>
          </p:cNvSpPr>
          <p:nvPr>
            <p:ph sz="quarter" idx="13"/>
          </p:nvPr>
        </p:nvSpPr>
        <p:spPr/>
        <p:txBody>
          <a:bodyPr/>
          <a:lstStyle/>
          <a:p>
            <a:r>
              <a:rPr lang="en-US" dirty="0"/>
              <a:t>The register bank is a temporal storage space within the microprocessor. Our register bank contains 16 registers.</a:t>
            </a:r>
          </a:p>
          <a:p>
            <a:endParaRPr lang="en-US" dirty="0"/>
          </a:p>
        </p:txBody>
      </p:sp>
    </p:spTree>
    <p:extLst>
      <p:ext uri="{BB962C8B-B14F-4D97-AF65-F5344CB8AC3E}">
        <p14:creationId xmlns:p14="http://schemas.microsoft.com/office/powerpoint/2010/main" val="2998031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the microprocessor</a:t>
            </a:r>
          </a:p>
        </p:txBody>
      </p:sp>
      <p:sp>
        <p:nvSpPr>
          <p:cNvPr id="3" name="Content Placeholder 2"/>
          <p:cNvSpPr>
            <a:spLocks noGrp="1"/>
          </p:cNvSpPr>
          <p:nvPr>
            <p:ph sz="quarter" idx="13"/>
          </p:nvPr>
        </p:nvSpPr>
        <p:spPr/>
        <p:txBody>
          <a:bodyPr/>
          <a:lstStyle/>
          <a:p>
            <a:r>
              <a:rPr lang="en-US" dirty="0"/>
              <a:t>Data bus width-16 bits</a:t>
            </a:r>
          </a:p>
          <a:p>
            <a:r>
              <a:rPr lang="en-US" dirty="0"/>
              <a:t>Address bus width-16 bits</a:t>
            </a:r>
          </a:p>
          <a:p>
            <a:r>
              <a:rPr lang="en-US" dirty="0"/>
              <a:t>Registers- 4 bits( 16 registers)</a:t>
            </a:r>
          </a:p>
          <a:p>
            <a:r>
              <a:rPr lang="en-US" dirty="0"/>
              <a:t>Instructions-4 bits( 14 instructions)</a:t>
            </a:r>
          </a:p>
        </p:txBody>
      </p:sp>
    </p:spTree>
    <p:extLst>
      <p:ext uri="{BB962C8B-B14F-4D97-AF65-F5344CB8AC3E}">
        <p14:creationId xmlns:p14="http://schemas.microsoft.com/office/powerpoint/2010/main" val="10315764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3094F-F002-478E-8A6A-AFFAA086A543}"/>
              </a:ext>
            </a:extLst>
          </p:cNvPr>
          <p:cNvSpPr>
            <a:spLocks noGrp="1"/>
          </p:cNvSpPr>
          <p:nvPr>
            <p:ph type="title"/>
          </p:nvPr>
        </p:nvSpPr>
        <p:spPr>
          <a:xfrm>
            <a:off x="2735527" y="-160255"/>
            <a:ext cx="5984267" cy="847564"/>
          </a:xfrm>
        </p:spPr>
        <p:txBody>
          <a:bodyPr/>
          <a:lstStyle/>
          <a:p>
            <a:r>
              <a:rPr lang="en-US" dirty="0"/>
              <a:t>Register bank Design</a:t>
            </a:r>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897301" y="847564"/>
            <a:ext cx="10553294" cy="5945440"/>
          </a:xfrm>
        </p:spPr>
      </p:pic>
    </p:spTree>
    <p:extLst>
      <p:ext uri="{BB962C8B-B14F-4D97-AF65-F5344CB8AC3E}">
        <p14:creationId xmlns:p14="http://schemas.microsoft.com/office/powerpoint/2010/main" val="2448095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A8086-54BE-4F72-A51D-741632C51ACB}"/>
              </a:ext>
            </a:extLst>
          </p:cNvPr>
          <p:cNvSpPr>
            <a:spLocks noGrp="1"/>
          </p:cNvSpPr>
          <p:nvPr>
            <p:ph type="title"/>
          </p:nvPr>
        </p:nvSpPr>
        <p:spPr>
          <a:xfrm>
            <a:off x="3648173" y="-29244"/>
            <a:ext cx="4185501" cy="1027522"/>
          </a:xfrm>
        </p:spPr>
        <p:txBody>
          <a:bodyPr/>
          <a:lstStyle/>
          <a:p>
            <a:r>
              <a:rPr lang="en-US" dirty="0"/>
              <a:t>Control unit</a:t>
            </a:r>
          </a:p>
        </p:txBody>
      </p:sp>
      <p:sp>
        <p:nvSpPr>
          <p:cNvPr id="3" name="Content Placeholder 2">
            <a:extLst>
              <a:ext uri="{FF2B5EF4-FFF2-40B4-BE49-F238E27FC236}">
                <a16:creationId xmlns:a16="http://schemas.microsoft.com/office/drawing/2014/main" id="{E9D8ADA8-D2E1-49DD-BED0-6236B91AA64F}"/>
              </a:ext>
            </a:extLst>
          </p:cNvPr>
          <p:cNvSpPr>
            <a:spLocks noGrp="1"/>
          </p:cNvSpPr>
          <p:nvPr>
            <p:ph sz="quarter" idx="13"/>
          </p:nvPr>
        </p:nvSpPr>
        <p:spPr>
          <a:xfrm>
            <a:off x="1015757" y="998278"/>
            <a:ext cx="10363826" cy="665622"/>
          </a:xfrm>
        </p:spPr>
        <p:txBody>
          <a:bodyPr/>
          <a:lstStyle/>
          <a:p>
            <a:r>
              <a:rPr lang="en-US" dirty="0"/>
              <a:t>The control unit produces control signals to oversee the operations and coordination of various hardware components embedded in the processor.</a:t>
            </a:r>
          </a:p>
        </p:txBody>
      </p:sp>
      <p:pic>
        <p:nvPicPr>
          <p:cNvPr id="9" name="Picture 8">
            <a:extLst>
              <a:ext uri="{FF2B5EF4-FFF2-40B4-BE49-F238E27FC236}">
                <a16:creationId xmlns:a16="http://schemas.microsoft.com/office/drawing/2014/main" id="{FDB32C05-DBC7-4597-9F96-B3F8BEF2A52A}"/>
              </a:ext>
            </a:extLst>
          </p:cNvPr>
          <p:cNvPicPr>
            <a:picLocks noChangeAspect="1"/>
          </p:cNvPicPr>
          <p:nvPr/>
        </p:nvPicPr>
        <p:blipFill>
          <a:blip r:embed="rId2"/>
          <a:stretch>
            <a:fillRect/>
          </a:stretch>
        </p:blipFill>
        <p:spPr>
          <a:xfrm>
            <a:off x="369073" y="1702920"/>
            <a:ext cx="11453853" cy="3452159"/>
          </a:xfrm>
          <a:prstGeom prst="rect">
            <a:avLst/>
          </a:prstGeom>
        </p:spPr>
      </p:pic>
    </p:spTree>
    <p:extLst>
      <p:ext uri="{BB962C8B-B14F-4D97-AF65-F5344CB8AC3E}">
        <p14:creationId xmlns:p14="http://schemas.microsoft.com/office/powerpoint/2010/main" val="3234751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BA9F1-D466-46EE-A510-D072DD98DE01}"/>
              </a:ext>
            </a:extLst>
          </p:cNvPr>
          <p:cNvSpPr>
            <a:spLocks noGrp="1"/>
          </p:cNvSpPr>
          <p:nvPr>
            <p:ph type="title" idx="4294967295"/>
          </p:nvPr>
        </p:nvSpPr>
        <p:spPr>
          <a:xfrm>
            <a:off x="2133600" y="287339"/>
            <a:ext cx="10058400" cy="645916"/>
          </a:xfrm>
        </p:spPr>
        <p:txBody>
          <a:bodyPr>
            <a:normAutofit fontScale="90000"/>
          </a:bodyPr>
          <a:lstStyle/>
          <a:p>
            <a:r>
              <a:rPr lang="en-US" dirty="0"/>
              <a:t>CONTROL UNIT DESIGN</a:t>
            </a:r>
          </a:p>
        </p:txBody>
      </p:sp>
      <p:pic>
        <p:nvPicPr>
          <p:cNvPr id="7" name="Content Placeholder 6">
            <a:extLst>
              <a:ext uri="{FF2B5EF4-FFF2-40B4-BE49-F238E27FC236}">
                <a16:creationId xmlns:a16="http://schemas.microsoft.com/office/drawing/2014/main" id="{1C8AB235-3EE9-4316-8AF8-CAE84C155013}"/>
              </a:ext>
            </a:extLst>
          </p:cNvPr>
          <p:cNvPicPr>
            <a:picLocks noGrp="1" noChangeAspect="1"/>
          </p:cNvPicPr>
          <p:nvPr>
            <p:ph sz="quarter" idx="4294967295"/>
          </p:nvPr>
        </p:nvPicPr>
        <p:blipFill>
          <a:blip r:embed="rId2"/>
          <a:stretch>
            <a:fillRect/>
          </a:stretch>
        </p:blipFill>
        <p:spPr>
          <a:xfrm>
            <a:off x="1263192" y="829558"/>
            <a:ext cx="7211505" cy="5476973"/>
          </a:xfrm>
        </p:spPr>
      </p:pic>
    </p:spTree>
    <p:extLst>
      <p:ext uri="{BB962C8B-B14F-4D97-AF65-F5344CB8AC3E}">
        <p14:creationId xmlns:p14="http://schemas.microsoft.com/office/powerpoint/2010/main" val="4015272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EA245-E6B0-49F9-911F-710D1D1A80D5}"/>
              </a:ext>
            </a:extLst>
          </p:cNvPr>
          <p:cNvSpPr>
            <a:spLocks noGrp="1"/>
          </p:cNvSpPr>
          <p:nvPr>
            <p:ph type="title" idx="4294967295"/>
          </p:nvPr>
        </p:nvSpPr>
        <p:spPr>
          <a:xfrm>
            <a:off x="226242" y="131763"/>
            <a:ext cx="11076496" cy="839787"/>
          </a:xfrm>
        </p:spPr>
        <p:txBody>
          <a:bodyPr>
            <a:normAutofit/>
          </a:bodyPr>
          <a:lstStyle/>
          <a:p>
            <a:pPr algn="ctr"/>
            <a:r>
              <a:rPr lang="en-US" dirty="0"/>
              <a:t>  COMPLETE SCHEMATIC</a:t>
            </a:r>
          </a:p>
        </p:txBody>
      </p:sp>
      <p:pic>
        <p:nvPicPr>
          <p:cNvPr id="6" name="Content Placeholder 5">
            <a:extLst>
              <a:ext uri="{FF2B5EF4-FFF2-40B4-BE49-F238E27FC236}">
                <a16:creationId xmlns:a16="http://schemas.microsoft.com/office/drawing/2014/main" id="{FAFF52DC-39A6-4EC5-B33E-D13205E4953B}"/>
              </a:ext>
            </a:extLst>
          </p:cNvPr>
          <p:cNvPicPr>
            <a:picLocks noGrp="1" noChangeAspect="1"/>
          </p:cNvPicPr>
          <p:nvPr>
            <p:ph sz="quarter" idx="4294967295"/>
          </p:nvPr>
        </p:nvPicPr>
        <p:blipFill>
          <a:blip r:embed="rId2"/>
          <a:stretch>
            <a:fillRect/>
          </a:stretch>
        </p:blipFill>
        <p:spPr>
          <a:xfrm>
            <a:off x="405354" y="971550"/>
            <a:ext cx="10463752" cy="5231287"/>
          </a:xfrm>
        </p:spPr>
      </p:pic>
    </p:spTree>
    <p:extLst>
      <p:ext uri="{BB962C8B-B14F-4D97-AF65-F5344CB8AC3E}">
        <p14:creationId xmlns:p14="http://schemas.microsoft.com/office/powerpoint/2010/main" val="3349975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2A5F9-0A5F-4F0B-848B-2ED0559D33A6}"/>
              </a:ext>
            </a:extLst>
          </p:cNvPr>
          <p:cNvSpPr>
            <a:spLocks noGrp="1"/>
          </p:cNvSpPr>
          <p:nvPr>
            <p:ph type="title"/>
          </p:nvPr>
        </p:nvSpPr>
        <p:spPr/>
        <p:txBody>
          <a:bodyPr/>
          <a:lstStyle/>
          <a:p>
            <a:r>
              <a:rPr lang="en-US" dirty="0"/>
              <a:t>Instruction set architecture</a:t>
            </a:r>
          </a:p>
        </p:txBody>
      </p:sp>
      <p:sp>
        <p:nvSpPr>
          <p:cNvPr id="3" name="Content Placeholder 2">
            <a:extLst>
              <a:ext uri="{FF2B5EF4-FFF2-40B4-BE49-F238E27FC236}">
                <a16:creationId xmlns:a16="http://schemas.microsoft.com/office/drawing/2014/main" id="{4C08BEA5-68A7-4261-BC1C-DCD1E51C2504}"/>
              </a:ext>
            </a:extLst>
          </p:cNvPr>
          <p:cNvSpPr>
            <a:spLocks noGrp="1"/>
          </p:cNvSpPr>
          <p:nvPr>
            <p:ph sz="quarter" idx="13"/>
          </p:nvPr>
        </p:nvSpPr>
        <p:spPr>
          <a:xfrm>
            <a:off x="913774" y="1828800"/>
            <a:ext cx="10363826" cy="4589929"/>
          </a:xfrm>
        </p:spPr>
        <p:txBody>
          <a:bodyPr>
            <a:normAutofit fontScale="92500" lnSpcReduction="10000"/>
          </a:bodyPr>
          <a:lstStyle/>
          <a:p>
            <a:r>
              <a:rPr lang="en-US" dirty="0"/>
              <a:t>The ISA is the blueprint of the of the microprocessor. It defines the design and structure of the microprocessor. This microprocessor can perform 14 instructions which have been categorized into four instruction formats. The classification is as follows:</a:t>
            </a:r>
          </a:p>
          <a:p>
            <a:pPr>
              <a:buFont typeface="Arial" panose="020B0604020202020204" pitchFamily="34" charset="0"/>
              <a:buChar char="•"/>
            </a:pPr>
            <a:r>
              <a:rPr lang="en-US" dirty="0"/>
              <a:t>R-type/ ALU </a:t>
            </a:r>
            <a:r>
              <a:rPr lang="en-US" dirty="0" err="1"/>
              <a:t>instrucions</a:t>
            </a:r>
            <a:endParaRPr lang="en-US" dirty="0"/>
          </a:p>
          <a:p>
            <a:pPr>
              <a:buFont typeface="Arial" panose="020B0604020202020204" pitchFamily="34" charset="0"/>
              <a:buChar char="•"/>
            </a:pPr>
            <a:r>
              <a:rPr lang="en-US" dirty="0"/>
              <a:t>Memory instructions</a:t>
            </a:r>
          </a:p>
          <a:p>
            <a:pPr marL="0" indent="0">
              <a:buNone/>
            </a:pPr>
            <a:r>
              <a:rPr lang="en-US" dirty="0"/>
              <a:t> Load and store instruction</a:t>
            </a:r>
          </a:p>
          <a:p>
            <a:pPr>
              <a:buFont typeface="Arial" panose="020B0604020202020204" pitchFamily="34" charset="0"/>
              <a:buChar char="•"/>
            </a:pPr>
            <a:r>
              <a:rPr lang="en-US" dirty="0"/>
              <a:t>Branch instruction</a:t>
            </a:r>
          </a:p>
          <a:p>
            <a:pPr marL="0" indent="0">
              <a:buNone/>
            </a:pPr>
            <a:r>
              <a:rPr lang="en-US" dirty="0"/>
              <a:t>  branch equal and branch not equal</a:t>
            </a:r>
          </a:p>
          <a:p>
            <a:pPr marL="0" indent="0">
              <a:buNone/>
            </a:pPr>
            <a:r>
              <a:rPr lang="en-US" dirty="0"/>
              <a:t>  jump. </a:t>
            </a:r>
          </a:p>
          <a:p>
            <a:pPr>
              <a:buFont typeface="Arial" panose="020B0604020202020204" pitchFamily="34" charset="0"/>
              <a:buChar char="•"/>
            </a:pPr>
            <a:r>
              <a:rPr lang="en-US" dirty="0"/>
              <a:t>I type instruction</a:t>
            </a:r>
          </a:p>
          <a:p>
            <a:pPr marL="0" indent="0">
              <a:buNone/>
            </a:pPr>
            <a:r>
              <a:rPr lang="en-US" dirty="0"/>
              <a:t>Mov reg, </a:t>
            </a:r>
            <a:r>
              <a:rPr lang="en-US" dirty="0" err="1"/>
              <a:t>imm</a:t>
            </a:r>
            <a:endParaRPr lang="en-US" dirty="0"/>
          </a:p>
          <a:p>
            <a:pPr marL="0" indent="0">
              <a:buNone/>
            </a:pPr>
            <a:r>
              <a:rPr lang="en-US" dirty="0"/>
              <a:t>Mov mem, </a:t>
            </a:r>
            <a:r>
              <a:rPr lang="en-US" dirty="0" err="1"/>
              <a:t>imm</a:t>
            </a: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endParaRPr lang="en-US" dirty="0"/>
          </a:p>
          <a:p>
            <a:pPr marL="0" indent="0">
              <a:buNone/>
            </a:pPr>
            <a:endParaRPr lang="en-US" dirty="0"/>
          </a:p>
        </p:txBody>
      </p:sp>
    </p:spTree>
    <p:extLst>
      <p:ext uri="{BB962C8B-B14F-4D97-AF65-F5344CB8AC3E}">
        <p14:creationId xmlns:p14="http://schemas.microsoft.com/office/powerpoint/2010/main" val="3199322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73F4B-EB5F-4A2C-8AFA-C5E82E62636F}"/>
              </a:ext>
            </a:extLst>
          </p:cNvPr>
          <p:cNvSpPr>
            <a:spLocks noGrp="1"/>
          </p:cNvSpPr>
          <p:nvPr>
            <p:ph type="title"/>
          </p:nvPr>
        </p:nvSpPr>
        <p:spPr>
          <a:xfrm>
            <a:off x="2525759" y="0"/>
            <a:ext cx="5911230" cy="720089"/>
          </a:xfrm>
        </p:spPr>
        <p:txBody>
          <a:bodyPr/>
          <a:lstStyle/>
          <a:p>
            <a:pPr algn="ctr"/>
            <a:r>
              <a:rPr lang="en-US" dirty="0"/>
              <a:t>Instructions set</a:t>
            </a:r>
            <a:endParaRPr lang="en-GH" dirty="0"/>
          </a:p>
        </p:txBody>
      </p:sp>
      <p:graphicFrame>
        <p:nvGraphicFramePr>
          <p:cNvPr id="4" name="Content Placeholder 3">
            <a:extLst>
              <a:ext uri="{FF2B5EF4-FFF2-40B4-BE49-F238E27FC236}">
                <a16:creationId xmlns:a16="http://schemas.microsoft.com/office/drawing/2014/main" id="{5415DE66-3586-4C4E-90F8-CE77026CED73}"/>
              </a:ext>
            </a:extLst>
          </p:cNvPr>
          <p:cNvGraphicFramePr>
            <a:graphicFrameLocks noGrp="1"/>
          </p:cNvGraphicFramePr>
          <p:nvPr>
            <p:ph sz="quarter" idx="13"/>
            <p:extLst>
              <p:ext uri="{D42A27DB-BD31-4B8C-83A1-F6EECF244321}">
                <p14:modId xmlns:p14="http://schemas.microsoft.com/office/powerpoint/2010/main" val="2504551013"/>
              </p:ext>
            </p:extLst>
          </p:nvPr>
        </p:nvGraphicFramePr>
        <p:xfrm>
          <a:off x="914400" y="720089"/>
          <a:ext cx="10363200" cy="6102810"/>
        </p:xfrm>
        <a:graphic>
          <a:graphicData uri="http://schemas.openxmlformats.org/drawingml/2006/table">
            <a:tbl>
              <a:tblPr firstRow="1" bandRow="1">
                <a:tableStyleId>{00A15C55-8517-42AA-B614-E9B94910E393}</a:tableStyleId>
              </a:tblPr>
              <a:tblGrid>
                <a:gridCol w="5181600">
                  <a:extLst>
                    <a:ext uri="{9D8B030D-6E8A-4147-A177-3AD203B41FA5}">
                      <a16:colId xmlns:a16="http://schemas.microsoft.com/office/drawing/2014/main" val="2605127384"/>
                    </a:ext>
                  </a:extLst>
                </a:gridCol>
                <a:gridCol w="5181600">
                  <a:extLst>
                    <a:ext uri="{9D8B030D-6E8A-4147-A177-3AD203B41FA5}">
                      <a16:colId xmlns:a16="http://schemas.microsoft.com/office/drawing/2014/main" val="1549228879"/>
                    </a:ext>
                  </a:extLst>
                </a:gridCol>
              </a:tblGrid>
              <a:tr h="406854">
                <a:tc>
                  <a:txBody>
                    <a:bodyPr/>
                    <a:lstStyle/>
                    <a:p>
                      <a:r>
                        <a:rPr lang="en-US" dirty="0"/>
                        <a:t>Instructions</a:t>
                      </a:r>
                      <a:endParaRPr lang="en-GH" dirty="0"/>
                    </a:p>
                  </a:txBody>
                  <a:tcPr/>
                </a:tc>
                <a:tc>
                  <a:txBody>
                    <a:bodyPr/>
                    <a:lstStyle/>
                    <a:p>
                      <a:r>
                        <a:rPr lang="en-US" dirty="0"/>
                        <a:t>Opcode</a:t>
                      </a:r>
                      <a:endParaRPr lang="en-GH" dirty="0"/>
                    </a:p>
                  </a:txBody>
                  <a:tcPr/>
                </a:tc>
                <a:extLst>
                  <a:ext uri="{0D108BD9-81ED-4DB2-BD59-A6C34878D82A}">
                    <a16:rowId xmlns:a16="http://schemas.microsoft.com/office/drawing/2014/main" val="3997481928"/>
                  </a:ext>
                </a:extLst>
              </a:tr>
              <a:tr h="406854">
                <a:tc>
                  <a:txBody>
                    <a:bodyPr/>
                    <a:lstStyle/>
                    <a:p>
                      <a:r>
                        <a:rPr lang="en-US" dirty="0"/>
                        <a:t>AND</a:t>
                      </a:r>
                      <a:endParaRPr lang="en-GH" dirty="0"/>
                    </a:p>
                  </a:txBody>
                  <a:tcPr/>
                </a:tc>
                <a:tc>
                  <a:txBody>
                    <a:bodyPr/>
                    <a:lstStyle/>
                    <a:p>
                      <a:r>
                        <a:rPr lang="en-US" dirty="0"/>
                        <a:t>0000</a:t>
                      </a:r>
                      <a:endParaRPr lang="en-GH" dirty="0"/>
                    </a:p>
                  </a:txBody>
                  <a:tcPr/>
                </a:tc>
                <a:extLst>
                  <a:ext uri="{0D108BD9-81ED-4DB2-BD59-A6C34878D82A}">
                    <a16:rowId xmlns:a16="http://schemas.microsoft.com/office/drawing/2014/main" val="425147414"/>
                  </a:ext>
                </a:extLst>
              </a:tr>
              <a:tr h="406854">
                <a:tc>
                  <a:txBody>
                    <a:bodyPr/>
                    <a:lstStyle/>
                    <a:p>
                      <a:r>
                        <a:rPr lang="en-US" dirty="0"/>
                        <a:t>NOT</a:t>
                      </a:r>
                      <a:endParaRPr lang="en-GH" dirty="0"/>
                    </a:p>
                  </a:txBody>
                  <a:tcPr/>
                </a:tc>
                <a:tc>
                  <a:txBody>
                    <a:bodyPr/>
                    <a:lstStyle/>
                    <a:p>
                      <a:r>
                        <a:rPr lang="en-US" dirty="0"/>
                        <a:t>0001</a:t>
                      </a:r>
                      <a:endParaRPr lang="en-GH" dirty="0"/>
                    </a:p>
                  </a:txBody>
                  <a:tcPr/>
                </a:tc>
                <a:extLst>
                  <a:ext uri="{0D108BD9-81ED-4DB2-BD59-A6C34878D82A}">
                    <a16:rowId xmlns:a16="http://schemas.microsoft.com/office/drawing/2014/main" val="3843617838"/>
                  </a:ext>
                </a:extLst>
              </a:tr>
              <a:tr h="406854">
                <a:tc>
                  <a:txBody>
                    <a:bodyPr/>
                    <a:lstStyle/>
                    <a:p>
                      <a:r>
                        <a:rPr lang="en-US" dirty="0"/>
                        <a:t>OR</a:t>
                      </a:r>
                      <a:endParaRPr lang="en-GH" dirty="0"/>
                    </a:p>
                  </a:txBody>
                  <a:tcPr/>
                </a:tc>
                <a:tc>
                  <a:txBody>
                    <a:bodyPr/>
                    <a:lstStyle/>
                    <a:p>
                      <a:r>
                        <a:rPr lang="en-US" dirty="0"/>
                        <a:t>0010</a:t>
                      </a:r>
                      <a:endParaRPr lang="en-GH" dirty="0"/>
                    </a:p>
                  </a:txBody>
                  <a:tcPr/>
                </a:tc>
                <a:extLst>
                  <a:ext uri="{0D108BD9-81ED-4DB2-BD59-A6C34878D82A}">
                    <a16:rowId xmlns:a16="http://schemas.microsoft.com/office/drawing/2014/main" val="2888932831"/>
                  </a:ext>
                </a:extLst>
              </a:tr>
              <a:tr h="406854">
                <a:tc>
                  <a:txBody>
                    <a:bodyPr/>
                    <a:lstStyle/>
                    <a:p>
                      <a:r>
                        <a:rPr lang="en-US" dirty="0"/>
                        <a:t>NOR</a:t>
                      </a:r>
                      <a:endParaRPr lang="en-GH" dirty="0"/>
                    </a:p>
                  </a:txBody>
                  <a:tcPr/>
                </a:tc>
                <a:tc>
                  <a:txBody>
                    <a:bodyPr/>
                    <a:lstStyle/>
                    <a:p>
                      <a:r>
                        <a:rPr lang="en-US" dirty="0"/>
                        <a:t>0011</a:t>
                      </a:r>
                      <a:endParaRPr lang="en-GH" dirty="0"/>
                    </a:p>
                  </a:txBody>
                  <a:tcPr/>
                </a:tc>
                <a:extLst>
                  <a:ext uri="{0D108BD9-81ED-4DB2-BD59-A6C34878D82A}">
                    <a16:rowId xmlns:a16="http://schemas.microsoft.com/office/drawing/2014/main" val="3111195224"/>
                  </a:ext>
                </a:extLst>
              </a:tr>
              <a:tr h="406854">
                <a:tc>
                  <a:txBody>
                    <a:bodyPr/>
                    <a:lstStyle/>
                    <a:p>
                      <a:r>
                        <a:rPr lang="en-US" dirty="0"/>
                        <a:t>ADD</a:t>
                      </a:r>
                      <a:endParaRPr lang="en-GH" dirty="0"/>
                    </a:p>
                  </a:txBody>
                  <a:tcPr/>
                </a:tc>
                <a:tc>
                  <a:txBody>
                    <a:bodyPr/>
                    <a:lstStyle/>
                    <a:p>
                      <a:r>
                        <a:rPr lang="en-US" dirty="0"/>
                        <a:t>0100</a:t>
                      </a:r>
                      <a:endParaRPr lang="en-GH" dirty="0"/>
                    </a:p>
                  </a:txBody>
                  <a:tcPr/>
                </a:tc>
                <a:extLst>
                  <a:ext uri="{0D108BD9-81ED-4DB2-BD59-A6C34878D82A}">
                    <a16:rowId xmlns:a16="http://schemas.microsoft.com/office/drawing/2014/main" val="4201722338"/>
                  </a:ext>
                </a:extLst>
              </a:tr>
              <a:tr h="406854">
                <a:tc>
                  <a:txBody>
                    <a:bodyPr/>
                    <a:lstStyle/>
                    <a:p>
                      <a:r>
                        <a:rPr lang="en-US" dirty="0"/>
                        <a:t>SUBTRACT</a:t>
                      </a:r>
                      <a:endParaRPr lang="en-GH" dirty="0"/>
                    </a:p>
                  </a:txBody>
                  <a:tcPr/>
                </a:tc>
                <a:tc>
                  <a:txBody>
                    <a:bodyPr/>
                    <a:lstStyle/>
                    <a:p>
                      <a:r>
                        <a:rPr lang="en-US" dirty="0"/>
                        <a:t>0101</a:t>
                      </a:r>
                      <a:endParaRPr lang="en-GH" dirty="0"/>
                    </a:p>
                  </a:txBody>
                  <a:tcPr/>
                </a:tc>
                <a:extLst>
                  <a:ext uri="{0D108BD9-81ED-4DB2-BD59-A6C34878D82A}">
                    <a16:rowId xmlns:a16="http://schemas.microsoft.com/office/drawing/2014/main" val="1864668654"/>
                  </a:ext>
                </a:extLst>
              </a:tr>
              <a:tr h="406854">
                <a:tc>
                  <a:txBody>
                    <a:bodyPr/>
                    <a:lstStyle/>
                    <a:p>
                      <a:r>
                        <a:rPr lang="en-US" dirty="0"/>
                        <a:t>MULTIPLY</a:t>
                      </a:r>
                      <a:endParaRPr lang="en-GH" dirty="0"/>
                    </a:p>
                  </a:txBody>
                  <a:tcPr/>
                </a:tc>
                <a:tc>
                  <a:txBody>
                    <a:bodyPr/>
                    <a:lstStyle/>
                    <a:p>
                      <a:r>
                        <a:rPr lang="en-US" dirty="0"/>
                        <a:t>0110</a:t>
                      </a:r>
                      <a:endParaRPr lang="en-GH" dirty="0"/>
                    </a:p>
                  </a:txBody>
                  <a:tcPr/>
                </a:tc>
                <a:extLst>
                  <a:ext uri="{0D108BD9-81ED-4DB2-BD59-A6C34878D82A}">
                    <a16:rowId xmlns:a16="http://schemas.microsoft.com/office/drawing/2014/main" val="1203387119"/>
                  </a:ext>
                </a:extLst>
              </a:tr>
              <a:tr h="406854">
                <a:tc>
                  <a:txBody>
                    <a:bodyPr/>
                    <a:lstStyle/>
                    <a:p>
                      <a:r>
                        <a:rPr lang="en-US" dirty="0"/>
                        <a:t>DIVIDE</a:t>
                      </a:r>
                      <a:endParaRPr lang="en-GH" dirty="0"/>
                    </a:p>
                  </a:txBody>
                  <a:tcPr/>
                </a:tc>
                <a:tc>
                  <a:txBody>
                    <a:bodyPr/>
                    <a:lstStyle/>
                    <a:p>
                      <a:r>
                        <a:rPr lang="en-US" dirty="0"/>
                        <a:t>0111</a:t>
                      </a:r>
                      <a:endParaRPr lang="en-GH" dirty="0"/>
                    </a:p>
                  </a:txBody>
                  <a:tcPr/>
                </a:tc>
                <a:extLst>
                  <a:ext uri="{0D108BD9-81ED-4DB2-BD59-A6C34878D82A}">
                    <a16:rowId xmlns:a16="http://schemas.microsoft.com/office/drawing/2014/main" val="3846133563"/>
                  </a:ext>
                </a:extLst>
              </a:tr>
              <a:tr h="406854">
                <a:tc>
                  <a:txBody>
                    <a:bodyPr/>
                    <a:lstStyle/>
                    <a:p>
                      <a:r>
                        <a:rPr lang="en-US" dirty="0"/>
                        <a:t>LOAD</a:t>
                      </a:r>
                      <a:endParaRPr lang="en-GH" dirty="0"/>
                    </a:p>
                  </a:txBody>
                  <a:tcPr/>
                </a:tc>
                <a:tc>
                  <a:txBody>
                    <a:bodyPr/>
                    <a:lstStyle/>
                    <a:p>
                      <a:r>
                        <a:rPr lang="en-US" dirty="0"/>
                        <a:t>1000</a:t>
                      </a:r>
                      <a:endParaRPr lang="en-GH" dirty="0"/>
                    </a:p>
                  </a:txBody>
                  <a:tcPr/>
                </a:tc>
                <a:extLst>
                  <a:ext uri="{0D108BD9-81ED-4DB2-BD59-A6C34878D82A}">
                    <a16:rowId xmlns:a16="http://schemas.microsoft.com/office/drawing/2014/main" val="3518642011"/>
                  </a:ext>
                </a:extLst>
              </a:tr>
              <a:tr h="406854">
                <a:tc>
                  <a:txBody>
                    <a:bodyPr/>
                    <a:lstStyle/>
                    <a:p>
                      <a:r>
                        <a:rPr lang="en-US" dirty="0"/>
                        <a:t>STORE</a:t>
                      </a:r>
                      <a:endParaRPr lang="en-GH" dirty="0"/>
                    </a:p>
                  </a:txBody>
                  <a:tcPr/>
                </a:tc>
                <a:tc>
                  <a:txBody>
                    <a:bodyPr/>
                    <a:lstStyle/>
                    <a:p>
                      <a:r>
                        <a:rPr lang="en-US" dirty="0"/>
                        <a:t>1001</a:t>
                      </a:r>
                      <a:endParaRPr lang="en-GH" dirty="0"/>
                    </a:p>
                  </a:txBody>
                  <a:tcPr/>
                </a:tc>
                <a:extLst>
                  <a:ext uri="{0D108BD9-81ED-4DB2-BD59-A6C34878D82A}">
                    <a16:rowId xmlns:a16="http://schemas.microsoft.com/office/drawing/2014/main" val="1690555170"/>
                  </a:ext>
                </a:extLst>
              </a:tr>
              <a:tr h="406854">
                <a:tc>
                  <a:txBody>
                    <a:bodyPr/>
                    <a:lstStyle/>
                    <a:p>
                      <a:r>
                        <a:rPr lang="en-US" dirty="0"/>
                        <a:t>BEQ</a:t>
                      </a:r>
                      <a:endParaRPr lang="en-GH" dirty="0"/>
                    </a:p>
                  </a:txBody>
                  <a:tcPr/>
                </a:tc>
                <a:tc>
                  <a:txBody>
                    <a:bodyPr/>
                    <a:lstStyle/>
                    <a:p>
                      <a:r>
                        <a:rPr lang="en-US" dirty="0"/>
                        <a:t>1010</a:t>
                      </a:r>
                      <a:endParaRPr lang="en-GH" dirty="0"/>
                    </a:p>
                  </a:txBody>
                  <a:tcPr/>
                </a:tc>
                <a:extLst>
                  <a:ext uri="{0D108BD9-81ED-4DB2-BD59-A6C34878D82A}">
                    <a16:rowId xmlns:a16="http://schemas.microsoft.com/office/drawing/2014/main" val="2809617521"/>
                  </a:ext>
                </a:extLst>
              </a:tr>
              <a:tr h="406854">
                <a:tc>
                  <a:txBody>
                    <a:bodyPr/>
                    <a:lstStyle/>
                    <a:p>
                      <a:r>
                        <a:rPr lang="en-US" dirty="0"/>
                        <a:t>BNEQ</a:t>
                      </a:r>
                      <a:endParaRPr lang="en-GH" dirty="0"/>
                    </a:p>
                  </a:txBody>
                  <a:tcPr/>
                </a:tc>
                <a:tc>
                  <a:txBody>
                    <a:bodyPr/>
                    <a:lstStyle/>
                    <a:p>
                      <a:r>
                        <a:rPr lang="en-US" dirty="0"/>
                        <a:t>1011</a:t>
                      </a:r>
                      <a:endParaRPr lang="en-GH" dirty="0"/>
                    </a:p>
                  </a:txBody>
                  <a:tcPr/>
                </a:tc>
                <a:extLst>
                  <a:ext uri="{0D108BD9-81ED-4DB2-BD59-A6C34878D82A}">
                    <a16:rowId xmlns:a16="http://schemas.microsoft.com/office/drawing/2014/main" val="3565133723"/>
                  </a:ext>
                </a:extLst>
              </a:tr>
              <a:tr h="406854">
                <a:tc>
                  <a:txBody>
                    <a:bodyPr/>
                    <a:lstStyle/>
                    <a:p>
                      <a:r>
                        <a:rPr lang="en-US" dirty="0"/>
                        <a:t>JUMP</a:t>
                      </a:r>
                    </a:p>
                  </a:txBody>
                  <a:tcPr/>
                </a:tc>
                <a:tc>
                  <a:txBody>
                    <a:bodyPr/>
                    <a:lstStyle/>
                    <a:p>
                      <a:r>
                        <a:rPr lang="en-US" dirty="0"/>
                        <a:t>1100</a:t>
                      </a:r>
                      <a:endParaRPr lang="en-GH" dirty="0"/>
                    </a:p>
                  </a:txBody>
                  <a:tcPr/>
                </a:tc>
                <a:extLst>
                  <a:ext uri="{0D108BD9-81ED-4DB2-BD59-A6C34878D82A}">
                    <a16:rowId xmlns:a16="http://schemas.microsoft.com/office/drawing/2014/main" val="1734832177"/>
                  </a:ext>
                </a:extLst>
              </a:tr>
              <a:tr h="406854">
                <a:tc>
                  <a:txBody>
                    <a:bodyPr/>
                    <a:lstStyle/>
                    <a:p>
                      <a:r>
                        <a:rPr lang="en-US" dirty="0"/>
                        <a:t>IMMEDIATE</a:t>
                      </a:r>
                    </a:p>
                  </a:txBody>
                  <a:tcPr/>
                </a:tc>
                <a:tc>
                  <a:txBody>
                    <a:bodyPr/>
                    <a:lstStyle/>
                    <a:p>
                      <a:r>
                        <a:rPr lang="en-US" dirty="0"/>
                        <a:t>1101</a:t>
                      </a:r>
                    </a:p>
                  </a:txBody>
                  <a:tcPr/>
                </a:tc>
                <a:extLst>
                  <a:ext uri="{0D108BD9-81ED-4DB2-BD59-A6C34878D82A}">
                    <a16:rowId xmlns:a16="http://schemas.microsoft.com/office/drawing/2014/main" val="2185002118"/>
                  </a:ext>
                </a:extLst>
              </a:tr>
            </a:tbl>
          </a:graphicData>
        </a:graphic>
      </p:graphicFrame>
    </p:spTree>
    <p:extLst>
      <p:ext uri="{BB962C8B-B14F-4D97-AF65-F5344CB8AC3E}">
        <p14:creationId xmlns:p14="http://schemas.microsoft.com/office/powerpoint/2010/main" val="4133005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FF2C8-3C88-4FCE-AB76-F5C683DAF972}"/>
              </a:ext>
            </a:extLst>
          </p:cNvPr>
          <p:cNvSpPr>
            <a:spLocks noGrp="1"/>
          </p:cNvSpPr>
          <p:nvPr>
            <p:ph type="title"/>
          </p:nvPr>
        </p:nvSpPr>
        <p:spPr>
          <a:xfrm>
            <a:off x="913774" y="148961"/>
            <a:ext cx="10364451" cy="1276186"/>
          </a:xfrm>
        </p:spPr>
        <p:txBody>
          <a:bodyPr/>
          <a:lstStyle/>
          <a:p>
            <a:r>
              <a:rPr lang="en-US" dirty="0"/>
              <a:t>Arithmetic instructions</a:t>
            </a:r>
          </a:p>
        </p:txBody>
      </p:sp>
      <p:sp>
        <p:nvSpPr>
          <p:cNvPr id="3" name="Content Placeholder 2">
            <a:extLst>
              <a:ext uri="{FF2B5EF4-FFF2-40B4-BE49-F238E27FC236}">
                <a16:creationId xmlns:a16="http://schemas.microsoft.com/office/drawing/2014/main" id="{82BB9796-751D-4627-AAE0-96B036E2563E}"/>
              </a:ext>
            </a:extLst>
          </p:cNvPr>
          <p:cNvSpPr>
            <a:spLocks noGrp="1"/>
          </p:cNvSpPr>
          <p:nvPr>
            <p:ph sz="quarter" idx="13"/>
          </p:nvPr>
        </p:nvSpPr>
        <p:spPr>
          <a:xfrm>
            <a:off x="510746" y="1664043"/>
            <a:ext cx="10956324" cy="4127157"/>
          </a:xfrm>
        </p:spPr>
        <p:txBody>
          <a:bodyPr/>
          <a:lstStyle/>
          <a:p>
            <a:r>
              <a:rPr lang="en-US" dirty="0"/>
              <a:t>They are simply instructions performed by the ALU, such as mathematical calculations and logical operations. A total of 8 instructions we picked fall under this category.</a:t>
            </a:r>
          </a:p>
          <a:p>
            <a:r>
              <a:rPr lang="en-US" dirty="0"/>
              <a:t>The instructions in specific order  are and, not, or, nor, add, sub ,</a:t>
            </a:r>
            <a:r>
              <a:rPr lang="en-US" dirty="0" err="1"/>
              <a:t>mul</a:t>
            </a:r>
            <a:r>
              <a:rPr lang="en-US" dirty="0"/>
              <a:t>, div.</a:t>
            </a:r>
          </a:p>
          <a:p>
            <a:r>
              <a:rPr lang="en-US" dirty="0"/>
              <a:t>Their instruction format is as follows;</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644682688"/>
              </p:ext>
            </p:extLst>
          </p:nvPr>
        </p:nvGraphicFramePr>
        <p:xfrm>
          <a:off x="724930" y="3606221"/>
          <a:ext cx="9402120" cy="2092410"/>
        </p:xfrm>
        <a:graphic>
          <a:graphicData uri="http://schemas.openxmlformats.org/drawingml/2006/table">
            <a:tbl>
              <a:tblPr firstRow="1" bandRow="1">
                <a:tableStyleId>{7DF18680-E054-41AD-8BC1-D1AEF772440D}</a:tableStyleId>
              </a:tblPr>
              <a:tblGrid>
                <a:gridCol w="2350530">
                  <a:extLst>
                    <a:ext uri="{9D8B030D-6E8A-4147-A177-3AD203B41FA5}">
                      <a16:colId xmlns:a16="http://schemas.microsoft.com/office/drawing/2014/main" val="3486430557"/>
                    </a:ext>
                  </a:extLst>
                </a:gridCol>
                <a:gridCol w="2350530">
                  <a:extLst>
                    <a:ext uri="{9D8B030D-6E8A-4147-A177-3AD203B41FA5}">
                      <a16:colId xmlns:a16="http://schemas.microsoft.com/office/drawing/2014/main" val="2518344013"/>
                    </a:ext>
                  </a:extLst>
                </a:gridCol>
                <a:gridCol w="2350530">
                  <a:extLst>
                    <a:ext uri="{9D8B030D-6E8A-4147-A177-3AD203B41FA5}">
                      <a16:colId xmlns:a16="http://schemas.microsoft.com/office/drawing/2014/main" val="95734321"/>
                    </a:ext>
                  </a:extLst>
                </a:gridCol>
                <a:gridCol w="2350530">
                  <a:extLst>
                    <a:ext uri="{9D8B030D-6E8A-4147-A177-3AD203B41FA5}">
                      <a16:colId xmlns:a16="http://schemas.microsoft.com/office/drawing/2014/main" val="2193692566"/>
                    </a:ext>
                  </a:extLst>
                </a:gridCol>
              </a:tblGrid>
              <a:tr h="697470">
                <a:tc>
                  <a:txBody>
                    <a:bodyPr/>
                    <a:lstStyle/>
                    <a:p>
                      <a:r>
                        <a:rPr lang="en-US" dirty="0"/>
                        <a:t>Opcode</a:t>
                      </a:r>
                    </a:p>
                  </a:txBody>
                  <a:tcPr/>
                </a:tc>
                <a:tc>
                  <a:txBody>
                    <a:bodyPr/>
                    <a:lstStyle/>
                    <a:p>
                      <a:r>
                        <a:rPr lang="en-US" dirty="0"/>
                        <a:t>Rd</a:t>
                      </a:r>
                    </a:p>
                  </a:txBody>
                  <a:tcPr/>
                </a:tc>
                <a:tc>
                  <a:txBody>
                    <a:bodyPr/>
                    <a:lstStyle/>
                    <a:p>
                      <a:r>
                        <a:rPr lang="en-US" dirty="0"/>
                        <a:t>Rs2</a:t>
                      </a:r>
                    </a:p>
                  </a:txBody>
                  <a:tcPr/>
                </a:tc>
                <a:tc>
                  <a:txBody>
                    <a:bodyPr/>
                    <a:lstStyle/>
                    <a:p>
                      <a:r>
                        <a:rPr lang="en-US" dirty="0"/>
                        <a:t>Rs1</a:t>
                      </a:r>
                    </a:p>
                  </a:txBody>
                  <a:tcPr/>
                </a:tc>
                <a:extLst>
                  <a:ext uri="{0D108BD9-81ED-4DB2-BD59-A6C34878D82A}">
                    <a16:rowId xmlns:a16="http://schemas.microsoft.com/office/drawing/2014/main" val="1129039295"/>
                  </a:ext>
                </a:extLst>
              </a:tr>
              <a:tr h="697470">
                <a:tc>
                  <a:txBody>
                    <a:bodyPr/>
                    <a:lstStyle/>
                    <a:p>
                      <a:r>
                        <a:rPr lang="en-US" dirty="0"/>
                        <a:t>4 bits</a:t>
                      </a:r>
                    </a:p>
                  </a:txBody>
                  <a:tcPr/>
                </a:tc>
                <a:tc>
                  <a:txBody>
                    <a:bodyPr/>
                    <a:lstStyle/>
                    <a:p>
                      <a:r>
                        <a:rPr lang="en-US" dirty="0"/>
                        <a:t>4 bits</a:t>
                      </a:r>
                    </a:p>
                  </a:txBody>
                  <a:tcPr/>
                </a:tc>
                <a:tc>
                  <a:txBody>
                    <a:bodyPr/>
                    <a:lstStyle/>
                    <a:p>
                      <a:r>
                        <a:rPr lang="en-US" dirty="0"/>
                        <a:t>4 bits</a:t>
                      </a:r>
                    </a:p>
                  </a:txBody>
                  <a:tcPr/>
                </a:tc>
                <a:tc>
                  <a:txBody>
                    <a:bodyPr/>
                    <a:lstStyle/>
                    <a:p>
                      <a:r>
                        <a:rPr lang="en-US" dirty="0"/>
                        <a:t>4 bits</a:t>
                      </a:r>
                    </a:p>
                  </a:txBody>
                  <a:tcPr/>
                </a:tc>
                <a:extLst>
                  <a:ext uri="{0D108BD9-81ED-4DB2-BD59-A6C34878D82A}">
                    <a16:rowId xmlns:a16="http://schemas.microsoft.com/office/drawing/2014/main" val="2639196865"/>
                  </a:ext>
                </a:extLst>
              </a:tr>
              <a:tr h="697470">
                <a:tc>
                  <a:txBody>
                    <a:bodyPr/>
                    <a:lstStyle/>
                    <a:p>
                      <a:r>
                        <a:rPr lang="en-US" dirty="0"/>
                        <a:t>15:12</a:t>
                      </a:r>
                    </a:p>
                  </a:txBody>
                  <a:tcPr/>
                </a:tc>
                <a:tc>
                  <a:txBody>
                    <a:bodyPr/>
                    <a:lstStyle/>
                    <a:p>
                      <a:r>
                        <a:rPr lang="en-US" dirty="0"/>
                        <a:t>11:8</a:t>
                      </a:r>
                    </a:p>
                  </a:txBody>
                  <a:tcPr/>
                </a:tc>
                <a:tc>
                  <a:txBody>
                    <a:bodyPr/>
                    <a:lstStyle/>
                    <a:p>
                      <a:r>
                        <a:rPr lang="en-US" dirty="0"/>
                        <a:t>7:4</a:t>
                      </a:r>
                    </a:p>
                  </a:txBody>
                  <a:tcPr/>
                </a:tc>
                <a:tc>
                  <a:txBody>
                    <a:bodyPr/>
                    <a:lstStyle/>
                    <a:p>
                      <a:r>
                        <a:rPr lang="en-US" dirty="0"/>
                        <a:t>3:0</a:t>
                      </a:r>
                    </a:p>
                  </a:txBody>
                  <a:tcPr/>
                </a:tc>
                <a:extLst>
                  <a:ext uri="{0D108BD9-81ED-4DB2-BD59-A6C34878D82A}">
                    <a16:rowId xmlns:a16="http://schemas.microsoft.com/office/drawing/2014/main" val="2707251728"/>
                  </a:ext>
                </a:extLst>
              </a:tr>
            </a:tbl>
          </a:graphicData>
        </a:graphic>
      </p:graphicFrame>
    </p:spTree>
    <p:extLst>
      <p:ext uri="{BB962C8B-B14F-4D97-AF65-F5344CB8AC3E}">
        <p14:creationId xmlns:p14="http://schemas.microsoft.com/office/powerpoint/2010/main" val="960981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009F5-41AD-407A-81BC-550C4E2215F9}"/>
              </a:ext>
            </a:extLst>
          </p:cNvPr>
          <p:cNvSpPr>
            <a:spLocks noGrp="1"/>
          </p:cNvSpPr>
          <p:nvPr>
            <p:ph type="title"/>
          </p:nvPr>
        </p:nvSpPr>
        <p:spPr>
          <a:xfrm>
            <a:off x="954964" y="1"/>
            <a:ext cx="10364451" cy="1416908"/>
          </a:xfrm>
        </p:spPr>
        <p:txBody>
          <a:bodyPr/>
          <a:lstStyle/>
          <a:p>
            <a:r>
              <a:rPr lang="en-US" dirty="0"/>
              <a:t>Data path for arithmetic instructions</a:t>
            </a:r>
          </a:p>
        </p:txBody>
      </p:sp>
      <p:pic>
        <p:nvPicPr>
          <p:cNvPr id="10" name="Content Placeholder 9"/>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451092" y="2092412"/>
            <a:ext cx="11114832" cy="4258962"/>
          </a:xfrm>
        </p:spPr>
      </p:pic>
    </p:spTree>
    <p:extLst>
      <p:ext uri="{BB962C8B-B14F-4D97-AF65-F5344CB8AC3E}">
        <p14:creationId xmlns:p14="http://schemas.microsoft.com/office/powerpoint/2010/main" val="1113493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07857-0417-43F0-AF6F-72AD02DFAF1A}"/>
              </a:ext>
            </a:extLst>
          </p:cNvPr>
          <p:cNvSpPr>
            <a:spLocks noGrp="1"/>
          </p:cNvSpPr>
          <p:nvPr>
            <p:ph type="title"/>
          </p:nvPr>
        </p:nvSpPr>
        <p:spPr/>
        <p:txBody>
          <a:bodyPr/>
          <a:lstStyle/>
          <a:p>
            <a:r>
              <a:rPr lang="en-US" dirty="0"/>
              <a:t>Memory instructions</a:t>
            </a:r>
          </a:p>
        </p:txBody>
      </p:sp>
      <p:sp>
        <p:nvSpPr>
          <p:cNvPr id="3" name="Content Placeholder 2">
            <a:extLst>
              <a:ext uri="{FF2B5EF4-FFF2-40B4-BE49-F238E27FC236}">
                <a16:creationId xmlns:a16="http://schemas.microsoft.com/office/drawing/2014/main" id="{C81F812A-A0CE-453F-95B9-6A2E81E66193}"/>
              </a:ext>
            </a:extLst>
          </p:cNvPr>
          <p:cNvSpPr>
            <a:spLocks noGrp="1"/>
          </p:cNvSpPr>
          <p:nvPr>
            <p:ph sz="quarter" idx="13"/>
          </p:nvPr>
        </p:nvSpPr>
        <p:spPr/>
        <p:txBody>
          <a:bodyPr/>
          <a:lstStyle/>
          <a:p>
            <a:r>
              <a:rPr lang="en-US" dirty="0"/>
              <a:t>These are instructions that are implemented to guide the flow of data between memory and registers. They are used to read and write data from and to memory.</a:t>
            </a:r>
          </a:p>
          <a:p>
            <a:r>
              <a:rPr lang="en-US" dirty="0"/>
              <a:t>The two instructions we chose are load and store.</a:t>
            </a:r>
          </a:p>
          <a:p>
            <a:r>
              <a:rPr lang="en-US" dirty="0"/>
              <a:t>Load allows us to read data from memory</a:t>
            </a:r>
          </a:p>
          <a:p>
            <a:r>
              <a:rPr lang="en-US" dirty="0"/>
              <a:t>Store allows us to write data to memory</a:t>
            </a:r>
          </a:p>
          <a:p>
            <a:endParaRPr lang="en-US" dirty="0"/>
          </a:p>
        </p:txBody>
      </p:sp>
    </p:spTree>
    <p:extLst>
      <p:ext uri="{BB962C8B-B14F-4D97-AF65-F5344CB8AC3E}">
        <p14:creationId xmlns:p14="http://schemas.microsoft.com/office/powerpoint/2010/main" val="549191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7A319-239F-4AE9-8FB9-6584239D1239}"/>
              </a:ext>
            </a:extLst>
          </p:cNvPr>
          <p:cNvSpPr>
            <a:spLocks noGrp="1"/>
          </p:cNvSpPr>
          <p:nvPr>
            <p:ph type="title"/>
          </p:nvPr>
        </p:nvSpPr>
        <p:spPr/>
        <p:txBody>
          <a:bodyPr/>
          <a:lstStyle/>
          <a:p>
            <a:r>
              <a:rPr lang="en-US" dirty="0"/>
              <a:t>Load instruction</a:t>
            </a:r>
          </a:p>
        </p:txBody>
      </p:sp>
      <p:sp>
        <p:nvSpPr>
          <p:cNvPr id="3" name="Content Placeholder 2">
            <a:extLst>
              <a:ext uri="{FF2B5EF4-FFF2-40B4-BE49-F238E27FC236}">
                <a16:creationId xmlns:a16="http://schemas.microsoft.com/office/drawing/2014/main" id="{9D1BCFAA-7E57-4197-9F22-AB7512A5D548}"/>
              </a:ext>
            </a:extLst>
          </p:cNvPr>
          <p:cNvSpPr>
            <a:spLocks noGrp="1"/>
          </p:cNvSpPr>
          <p:nvPr>
            <p:ph sz="quarter" idx="13"/>
          </p:nvPr>
        </p:nvSpPr>
        <p:spPr>
          <a:xfrm>
            <a:off x="271849" y="1721708"/>
            <a:ext cx="11673016" cy="4629665"/>
          </a:xfrm>
        </p:spPr>
        <p:txBody>
          <a:bodyPr/>
          <a:lstStyle/>
          <a:p>
            <a:r>
              <a:rPr lang="en-US" dirty="0"/>
              <a:t>In performing a load instruction , values/data are taken from memory to any of the 16 registers.</a:t>
            </a:r>
          </a:p>
          <a:p>
            <a:r>
              <a:rPr lang="en-US" dirty="0"/>
              <a:t>Instruction format for load. To address the entire memory, base address indexing was used.</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977915283"/>
              </p:ext>
            </p:extLst>
          </p:nvPr>
        </p:nvGraphicFramePr>
        <p:xfrm>
          <a:off x="1153299" y="3424977"/>
          <a:ext cx="8891372" cy="2244620"/>
        </p:xfrm>
        <a:graphic>
          <a:graphicData uri="http://schemas.openxmlformats.org/drawingml/2006/table">
            <a:tbl>
              <a:tblPr firstRow="1" bandRow="1">
                <a:tableStyleId>{7DF18680-E054-41AD-8BC1-D1AEF772440D}</a:tableStyleId>
              </a:tblPr>
              <a:tblGrid>
                <a:gridCol w="2222843">
                  <a:extLst>
                    <a:ext uri="{9D8B030D-6E8A-4147-A177-3AD203B41FA5}">
                      <a16:colId xmlns:a16="http://schemas.microsoft.com/office/drawing/2014/main" val="1722807018"/>
                    </a:ext>
                  </a:extLst>
                </a:gridCol>
                <a:gridCol w="2222843">
                  <a:extLst>
                    <a:ext uri="{9D8B030D-6E8A-4147-A177-3AD203B41FA5}">
                      <a16:colId xmlns:a16="http://schemas.microsoft.com/office/drawing/2014/main" val="2064820896"/>
                    </a:ext>
                  </a:extLst>
                </a:gridCol>
                <a:gridCol w="2222843">
                  <a:extLst>
                    <a:ext uri="{9D8B030D-6E8A-4147-A177-3AD203B41FA5}">
                      <a16:colId xmlns:a16="http://schemas.microsoft.com/office/drawing/2014/main" val="1697312277"/>
                    </a:ext>
                  </a:extLst>
                </a:gridCol>
                <a:gridCol w="2222843">
                  <a:extLst>
                    <a:ext uri="{9D8B030D-6E8A-4147-A177-3AD203B41FA5}">
                      <a16:colId xmlns:a16="http://schemas.microsoft.com/office/drawing/2014/main" val="1220865601"/>
                    </a:ext>
                  </a:extLst>
                </a:gridCol>
              </a:tblGrid>
              <a:tr h="561155">
                <a:tc rowSpan="2">
                  <a:txBody>
                    <a:bodyPr/>
                    <a:lstStyle/>
                    <a:p>
                      <a:pPr algn="ctr"/>
                      <a:endParaRPr lang="en-US" dirty="0"/>
                    </a:p>
                    <a:p>
                      <a:pPr algn="ctr"/>
                      <a:r>
                        <a:rPr lang="en-US" dirty="0"/>
                        <a:t>Opcode</a:t>
                      </a:r>
                    </a:p>
                  </a:txBody>
                  <a:tcPr/>
                </a:tc>
                <a:tc rowSpan="2">
                  <a:txBody>
                    <a:bodyPr/>
                    <a:lstStyle/>
                    <a:p>
                      <a:pPr algn="ctr"/>
                      <a:endParaRPr lang="en-US" dirty="0"/>
                    </a:p>
                    <a:p>
                      <a:pPr algn="ctr"/>
                      <a:r>
                        <a:rPr lang="en-US" dirty="0"/>
                        <a:t>Rd</a:t>
                      </a:r>
                    </a:p>
                  </a:txBody>
                  <a:tcPr/>
                </a:tc>
                <a:tc gridSpan="2">
                  <a:txBody>
                    <a:bodyPr/>
                    <a:lstStyle/>
                    <a:p>
                      <a:pPr algn="ctr"/>
                      <a:r>
                        <a:rPr lang="en-US" dirty="0"/>
                        <a:t>Memory</a:t>
                      </a:r>
                      <a:r>
                        <a:rPr lang="en-US" baseline="0" dirty="0"/>
                        <a:t> address</a:t>
                      </a:r>
                      <a:endParaRPr lang="en-US" dirty="0"/>
                    </a:p>
                  </a:txBody>
                  <a:tcPr/>
                </a:tc>
                <a:tc hMerge="1">
                  <a:txBody>
                    <a:bodyPr/>
                    <a:lstStyle/>
                    <a:p>
                      <a:endParaRPr lang="en-US" dirty="0"/>
                    </a:p>
                  </a:txBody>
                  <a:tcPr/>
                </a:tc>
                <a:extLst>
                  <a:ext uri="{0D108BD9-81ED-4DB2-BD59-A6C34878D82A}">
                    <a16:rowId xmlns:a16="http://schemas.microsoft.com/office/drawing/2014/main" val="1000907675"/>
                  </a:ext>
                </a:extLst>
              </a:tr>
              <a:tr h="561155">
                <a:tc vMerge="1">
                  <a:txBody>
                    <a:bodyPr/>
                    <a:lstStyle/>
                    <a:p>
                      <a:endParaRPr lang="en-US" dirty="0"/>
                    </a:p>
                  </a:txBody>
                  <a:tcPr/>
                </a:tc>
                <a:tc vMerge="1">
                  <a:txBody>
                    <a:bodyPr/>
                    <a:lstStyle/>
                    <a:p>
                      <a:endParaRPr lang="en-US" dirty="0"/>
                    </a:p>
                  </a:txBody>
                  <a:tcPr/>
                </a:tc>
                <a:tc>
                  <a:txBody>
                    <a:bodyPr/>
                    <a:lstStyle/>
                    <a:p>
                      <a:r>
                        <a:rPr lang="en-US" dirty="0"/>
                        <a:t>Rs2</a:t>
                      </a:r>
                    </a:p>
                  </a:txBody>
                  <a:tcPr/>
                </a:tc>
                <a:tc>
                  <a:txBody>
                    <a:bodyPr/>
                    <a:lstStyle/>
                    <a:p>
                      <a:r>
                        <a:rPr lang="en-US" dirty="0"/>
                        <a:t>Offset</a:t>
                      </a:r>
                    </a:p>
                  </a:txBody>
                  <a:tcPr/>
                </a:tc>
                <a:extLst>
                  <a:ext uri="{0D108BD9-81ED-4DB2-BD59-A6C34878D82A}">
                    <a16:rowId xmlns:a16="http://schemas.microsoft.com/office/drawing/2014/main" val="3847018493"/>
                  </a:ext>
                </a:extLst>
              </a:tr>
              <a:tr h="561155">
                <a:tc>
                  <a:txBody>
                    <a:bodyPr/>
                    <a:lstStyle/>
                    <a:p>
                      <a:r>
                        <a:rPr lang="en-US" dirty="0"/>
                        <a:t>4 bits </a:t>
                      </a:r>
                    </a:p>
                  </a:txBody>
                  <a:tcPr/>
                </a:tc>
                <a:tc>
                  <a:txBody>
                    <a:bodyPr/>
                    <a:lstStyle/>
                    <a:p>
                      <a:r>
                        <a:rPr lang="en-US" dirty="0"/>
                        <a:t>4 bits</a:t>
                      </a:r>
                    </a:p>
                  </a:txBody>
                  <a:tcPr/>
                </a:tc>
                <a:tc>
                  <a:txBody>
                    <a:bodyPr/>
                    <a:lstStyle/>
                    <a:p>
                      <a:r>
                        <a:rPr lang="en-US" dirty="0"/>
                        <a:t>4</a:t>
                      </a:r>
                      <a:r>
                        <a:rPr lang="en-US" baseline="0" dirty="0"/>
                        <a:t> bits</a:t>
                      </a:r>
                      <a:endParaRPr lang="en-US" dirty="0"/>
                    </a:p>
                  </a:txBody>
                  <a:tcPr/>
                </a:tc>
                <a:tc>
                  <a:txBody>
                    <a:bodyPr/>
                    <a:lstStyle/>
                    <a:p>
                      <a:r>
                        <a:rPr lang="en-US" dirty="0"/>
                        <a:t>4 bits</a:t>
                      </a:r>
                    </a:p>
                  </a:txBody>
                  <a:tcPr/>
                </a:tc>
                <a:extLst>
                  <a:ext uri="{0D108BD9-81ED-4DB2-BD59-A6C34878D82A}">
                    <a16:rowId xmlns:a16="http://schemas.microsoft.com/office/drawing/2014/main" val="560792172"/>
                  </a:ext>
                </a:extLst>
              </a:tr>
              <a:tr h="561155">
                <a:tc>
                  <a:txBody>
                    <a:bodyPr/>
                    <a:lstStyle/>
                    <a:p>
                      <a:r>
                        <a:rPr lang="en-US" dirty="0"/>
                        <a:t>15:12</a:t>
                      </a:r>
                    </a:p>
                  </a:txBody>
                  <a:tcPr/>
                </a:tc>
                <a:tc>
                  <a:txBody>
                    <a:bodyPr/>
                    <a:lstStyle/>
                    <a:p>
                      <a:r>
                        <a:rPr lang="en-US" dirty="0"/>
                        <a:t>11:8</a:t>
                      </a:r>
                    </a:p>
                  </a:txBody>
                  <a:tcPr/>
                </a:tc>
                <a:tc>
                  <a:txBody>
                    <a:bodyPr/>
                    <a:lstStyle/>
                    <a:p>
                      <a:r>
                        <a:rPr lang="en-US" dirty="0"/>
                        <a:t>7:4</a:t>
                      </a:r>
                    </a:p>
                  </a:txBody>
                  <a:tcPr/>
                </a:tc>
                <a:tc>
                  <a:txBody>
                    <a:bodyPr/>
                    <a:lstStyle/>
                    <a:p>
                      <a:r>
                        <a:rPr lang="en-US" dirty="0"/>
                        <a:t>3:0</a:t>
                      </a:r>
                    </a:p>
                  </a:txBody>
                  <a:tcPr/>
                </a:tc>
                <a:extLst>
                  <a:ext uri="{0D108BD9-81ED-4DB2-BD59-A6C34878D82A}">
                    <a16:rowId xmlns:a16="http://schemas.microsoft.com/office/drawing/2014/main" val="2369780152"/>
                  </a:ext>
                </a:extLst>
              </a:tr>
            </a:tbl>
          </a:graphicData>
        </a:graphic>
      </p:graphicFrame>
    </p:spTree>
    <p:extLst>
      <p:ext uri="{BB962C8B-B14F-4D97-AF65-F5344CB8AC3E}">
        <p14:creationId xmlns:p14="http://schemas.microsoft.com/office/powerpoint/2010/main" val="3606878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48C38-8A70-48E1-8CC4-27E5BF21509F}"/>
              </a:ext>
            </a:extLst>
          </p:cNvPr>
          <p:cNvSpPr>
            <a:spLocks noGrp="1"/>
          </p:cNvSpPr>
          <p:nvPr>
            <p:ph type="title"/>
          </p:nvPr>
        </p:nvSpPr>
        <p:spPr>
          <a:xfrm>
            <a:off x="749018" y="148960"/>
            <a:ext cx="10364451" cy="946673"/>
          </a:xfrm>
        </p:spPr>
        <p:txBody>
          <a:bodyPr/>
          <a:lstStyle/>
          <a:p>
            <a:r>
              <a:rPr lang="en-US" dirty="0"/>
              <a:t>Data path for load instruction</a:t>
            </a:r>
          </a:p>
        </p:txBody>
      </p:sp>
      <p:pic>
        <p:nvPicPr>
          <p:cNvPr id="6" name="Content Placeholder 5"/>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56329" y="968413"/>
            <a:ext cx="11624925" cy="5663046"/>
          </a:xfrm>
        </p:spPr>
      </p:pic>
    </p:spTree>
    <p:extLst>
      <p:ext uri="{BB962C8B-B14F-4D97-AF65-F5344CB8AC3E}">
        <p14:creationId xmlns:p14="http://schemas.microsoft.com/office/powerpoint/2010/main" val="105613242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1912</TotalTime>
  <Words>761</Words>
  <Application>Microsoft Office PowerPoint</Application>
  <PresentationFormat>Widescreen</PresentationFormat>
  <Paragraphs>185</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Retrospect</vt:lpstr>
      <vt:lpstr> GROUP 20</vt:lpstr>
      <vt:lpstr>Overview of the microprocessor</vt:lpstr>
      <vt:lpstr>Instruction set architecture</vt:lpstr>
      <vt:lpstr>Instructions set</vt:lpstr>
      <vt:lpstr>Arithmetic instructions</vt:lpstr>
      <vt:lpstr>Data path for arithmetic instructions</vt:lpstr>
      <vt:lpstr>Memory instructions</vt:lpstr>
      <vt:lpstr>Load instruction</vt:lpstr>
      <vt:lpstr>Data path for load instruction</vt:lpstr>
      <vt:lpstr>Store instruction</vt:lpstr>
      <vt:lpstr>Data path for store instruction</vt:lpstr>
      <vt:lpstr>I-type instructions</vt:lpstr>
      <vt:lpstr>Control flow instructions</vt:lpstr>
      <vt:lpstr>Conditional Branch instruction</vt:lpstr>
      <vt:lpstr>Data path for branch instruction</vt:lpstr>
      <vt:lpstr>Unconditional branch instruction</vt:lpstr>
      <vt:lpstr>HARDWARE REALIZATION </vt:lpstr>
      <vt:lpstr>Arithmetic and logic unit</vt:lpstr>
      <vt:lpstr>Register bank</vt:lpstr>
      <vt:lpstr>Register bank Design</vt:lpstr>
      <vt:lpstr>Control unit</vt:lpstr>
      <vt:lpstr>CONTROL UNIT DESIGN</vt:lpstr>
      <vt:lpstr>  COMPLETE SCHEMATIC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20</dc:title>
  <dc:creator>USER</dc:creator>
  <cp:lastModifiedBy>Sam</cp:lastModifiedBy>
  <cp:revision>58</cp:revision>
  <dcterms:created xsi:type="dcterms:W3CDTF">2022-05-10T14:54:11Z</dcterms:created>
  <dcterms:modified xsi:type="dcterms:W3CDTF">2022-06-11T12:02:23Z</dcterms:modified>
</cp:coreProperties>
</file>