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2103-282B-403D-928A-803CDBF3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       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9500C-C566-4DCD-B945-791A2D3A6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Author:</a:t>
            </a:r>
            <a:r>
              <a:rPr lang="en-US" dirty="0"/>
              <a:t> Nancy </a:t>
            </a:r>
            <a:r>
              <a:rPr lang="en-US" dirty="0" err="1"/>
              <a:t>Chelangat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897CA-B2CD-454C-ADDC-5E81A28E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28" y="1594022"/>
            <a:ext cx="7440143" cy="30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4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FC97-FB97-4AD7-8991-6600E7DF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Overview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F953-D110-4173-BA72-F669CDA6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600" y="2556932"/>
            <a:ext cx="4444996" cy="3318936"/>
          </a:xfrm>
        </p:spPr>
        <p:txBody>
          <a:bodyPr/>
          <a:lstStyle/>
          <a:p>
            <a:pPr lvl="1"/>
            <a:r>
              <a:rPr lang="en-US" dirty="0"/>
              <a:t>The importance of predicting customer churn</a:t>
            </a:r>
          </a:p>
          <a:p>
            <a:pPr lvl="1"/>
            <a:r>
              <a:rPr lang="en-US" dirty="0"/>
              <a:t>Impact on profitability and customer acquisition costs</a:t>
            </a:r>
          </a:p>
          <a:p>
            <a:pPr lvl="1"/>
            <a:r>
              <a:rPr lang="en-US" dirty="0"/>
              <a:t>Project goal: Develop a strategy to identify and retain at-risk customers</a:t>
            </a:r>
          </a:p>
          <a:p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4C631-2930-401F-8734-5AADD5BC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64165"/>
            <a:ext cx="5676900" cy="452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1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0DD7-9D0F-4BDB-8ED2-DBD4D67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Business Understanding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0074-4D4E-47F4-AE39-6839FAA9A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b="1" dirty="0"/>
              <a:t>Revenue Loss:</a:t>
            </a:r>
            <a:r>
              <a:rPr lang="en-US" dirty="0"/>
              <a:t> Customers leaving results in lost income.</a:t>
            </a:r>
          </a:p>
          <a:p>
            <a:pPr lvl="1"/>
            <a:r>
              <a:rPr lang="en-US" b="1" dirty="0"/>
              <a:t>Decreased Market Share:</a:t>
            </a:r>
            <a:r>
              <a:rPr lang="en-US" dirty="0"/>
              <a:t> Competitors gain as we lose customers.</a:t>
            </a:r>
          </a:p>
          <a:p>
            <a:pPr lvl="1"/>
            <a:r>
              <a:rPr lang="en-US" b="1" dirty="0"/>
              <a:t>High Acquisition Costs:</a:t>
            </a:r>
            <a:r>
              <a:rPr lang="en-US" dirty="0"/>
              <a:t> It's expensive to attract new customers.</a:t>
            </a:r>
          </a:p>
          <a:p>
            <a:r>
              <a:rPr lang="en-US" b="1" dirty="0"/>
              <a:t>Proposed Solution:</a:t>
            </a:r>
            <a:endParaRPr lang="en-US" dirty="0"/>
          </a:p>
          <a:p>
            <a:pPr lvl="1"/>
            <a:r>
              <a:rPr lang="en-US" dirty="0"/>
              <a:t>Use data analysis to understand why customers leave.</a:t>
            </a:r>
          </a:p>
          <a:p>
            <a:pPr lvl="1"/>
            <a:r>
              <a:rPr lang="en-US" dirty="0"/>
              <a:t>Develop strategies to keep them based on these insights.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952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B552-1948-4CA6-96EC-1465ABF8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Understanding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221C-1D8E-4CB1-953B-43853630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Dataset from Kaggle: </a:t>
            </a:r>
            <a:r>
              <a:rPr lang="en-US" dirty="0" err="1"/>
              <a:t>SyriaTel</a:t>
            </a:r>
            <a:r>
              <a:rPr lang="en-US" dirty="0"/>
              <a:t> Customer Churn</a:t>
            </a:r>
          </a:p>
          <a:p>
            <a:pPr lvl="1"/>
            <a:r>
              <a:rPr lang="en-US" dirty="0"/>
              <a:t>Features related to customer behavior and account information</a:t>
            </a:r>
          </a:p>
          <a:p>
            <a:pPr lvl="1"/>
            <a:r>
              <a:rPr lang="en-US" dirty="0"/>
              <a:t>21 columns, 3333 rows</a:t>
            </a:r>
          </a:p>
          <a:p>
            <a:pPr lvl="1"/>
            <a:r>
              <a:rPr lang="en-US" dirty="0"/>
              <a:t>Key Features: </a:t>
            </a:r>
          </a:p>
          <a:p>
            <a:pPr lvl="2"/>
            <a:r>
              <a:rPr lang="en-US" dirty="0"/>
              <a:t>Total Day Minutes</a:t>
            </a:r>
          </a:p>
          <a:p>
            <a:pPr lvl="2"/>
            <a:r>
              <a:rPr lang="en-US" dirty="0"/>
              <a:t>Total Day Charge,</a:t>
            </a:r>
          </a:p>
          <a:p>
            <a:pPr lvl="2"/>
            <a:r>
              <a:rPr lang="en-US" dirty="0"/>
              <a:t>Customer Service Calls</a:t>
            </a:r>
          </a:p>
          <a:p>
            <a:pPr lvl="1"/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6694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B22A-04DB-458B-B1C2-ED2EC76BC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Insights from Data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8A65-50A4-4909-AFD1-20466080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Customer Usage:</a:t>
            </a:r>
            <a:r>
              <a:rPr lang="en-US" dirty="0"/>
              <a:t> High usage during the day often correlates with higher churn rates.</a:t>
            </a:r>
          </a:p>
          <a:p>
            <a:pPr lvl="1"/>
            <a:r>
              <a:rPr lang="en-US" b="1" dirty="0"/>
              <a:t>Charges:</a:t>
            </a:r>
            <a:r>
              <a:rPr lang="en-US" dirty="0"/>
              <a:t> Higher charges can lead to dissatisfaction and churn.</a:t>
            </a:r>
          </a:p>
          <a:p>
            <a:pPr lvl="1"/>
            <a:r>
              <a:rPr lang="en-US" b="1" dirty="0"/>
              <a:t>Customer Service:</a:t>
            </a:r>
            <a:r>
              <a:rPr lang="en-US" dirty="0"/>
              <a:t> Frequent calls to customer service indicate potential issues leading to churn.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4474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EC64-54D1-447D-B324-5341802E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Identifying At-Risk Customers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8631-72D2-4582-9D6C-C5551841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203" y="2556932"/>
            <a:ext cx="4231393" cy="3318936"/>
          </a:xfrm>
        </p:spPr>
        <p:txBody>
          <a:bodyPr/>
          <a:lstStyle/>
          <a:p>
            <a:pPr lvl="1"/>
            <a:r>
              <a:rPr lang="en-US" dirty="0"/>
              <a:t>We used data to find patterns indicating which customers are likely to leave.</a:t>
            </a:r>
          </a:p>
          <a:p>
            <a:pPr lvl="1"/>
            <a:r>
              <a:rPr lang="en-US" dirty="0"/>
              <a:t>Focus on understanding their behavior and addressing their needs.</a:t>
            </a:r>
          </a:p>
          <a:p>
            <a:pPr lvl="1"/>
            <a:endParaRPr lang="en-US" dirty="0"/>
          </a:p>
          <a:p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92433-B712-4D41-A91B-EE74BD21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56932"/>
            <a:ext cx="536980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4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FF19-3F8D-466D-98B3-6A203114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Strategic Recommendations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2E2C-0E1C-46E3-BFF8-9DFB0E67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Focus on Key Features:</a:t>
            </a:r>
            <a:endParaRPr lang="en-US" dirty="0"/>
          </a:p>
          <a:p>
            <a:pPr lvl="2"/>
            <a:r>
              <a:rPr lang="en-US" b="1" dirty="0"/>
              <a:t>Usage and Charges:</a:t>
            </a:r>
            <a:r>
              <a:rPr lang="en-US" dirty="0"/>
              <a:t> Offer better plans for high-usage customers.</a:t>
            </a:r>
          </a:p>
          <a:p>
            <a:pPr lvl="2"/>
            <a:r>
              <a:rPr lang="en-US" b="1" dirty="0"/>
              <a:t>Customer Service:</a:t>
            </a:r>
            <a:r>
              <a:rPr lang="en-US" dirty="0"/>
              <a:t> Improve service quality and response times.</a:t>
            </a:r>
          </a:p>
          <a:p>
            <a:pPr lvl="1"/>
            <a:r>
              <a:rPr lang="en-US" b="1" dirty="0"/>
              <a:t>Targeted Retention Strategies:</a:t>
            </a:r>
            <a:endParaRPr lang="en-US" dirty="0"/>
          </a:p>
          <a:p>
            <a:pPr lvl="2"/>
            <a:r>
              <a:rPr lang="en-US" dirty="0"/>
              <a:t>Identify and focus on high-risk customers.</a:t>
            </a:r>
          </a:p>
          <a:p>
            <a:pPr lvl="2"/>
            <a:r>
              <a:rPr lang="en-US" dirty="0"/>
              <a:t>Offer personalized deals and discounts.</a:t>
            </a:r>
          </a:p>
          <a:p>
            <a:pPr lvl="2"/>
            <a:r>
              <a:rPr lang="en-US" dirty="0"/>
              <a:t>Implement loyalty programs to reward long-term customers.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3397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6F6C-823A-4F67-AB9B-80296BD7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Enhancing Customer Engagement</a:t>
            </a:r>
            <a:br>
              <a:rPr lang="en-US" b="1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8724-F6A3-419D-AAF6-338CAAF6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969475" cy="3318936"/>
          </a:xfrm>
        </p:spPr>
        <p:txBody>
          <a:bodyPr/>
          <a:lstStyle/>
          <a:p>
            <a:pPr lvl="1"/>
            <a:r>
              <a:rPr lang="en-US" b="1" dirty="0"/>
              <a:t>Regular Communication:</a:t>
            </a:r>
            <a:r>
              <a:rPr lang="en-US" dirty="0"/>
              <a:t> Keep in touch through newsletters and updates.</a:t>
            </a:r>
          </a:p>
          <a:p>
            <a:pPr lvl="1"/>
            <a:r>
              <a:rPr lang="en-US" b="1" dirty="0"/>
              <a:t>Value-Added Services:</a:t>
            </a:r>
            <a:r>
              <a:rPr lang="en-US" dirty="0"/>
              <a:t> Provide additional benefits like entertainment subscriptions and priority service.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DF337-583F-43DD-A632-88E376CC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77" y="2421924"/>
            <a:ext cx="4423718" cy="34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6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C50C-7F60-488F-B084-FF879B6B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8EA9-52EF-477D-BD64-4F44A3D6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Understanding customer behavior helps reduce churn.</a:t>
            </a:r>
          </a:p>
          <a:p>
            <a:pPr lvl="1"/>
            <a:r>
              <a:rPr lang="en-US" dirty="0"/>
              <a:t>Implementing targeted strategies can improve retention.</a:t>
            </a:r>
          </a:p>
          <a:p>
            <a:pPr lvl="1"/>
            <a:r>
              <a:rPr lang="en-US" dirty="0"/>
              <a:t>Focus on high-risk customers and enhance overall service quality.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5832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310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                    </vt:lpstr>
      <vt:lpstr>                             Overview</vt:lpstr>
      <vt:lpstr>Business Understanding </vt:lpstr>
      <vt:lpstr>Data Understanding </vt:lpstr>
      <vt:lpstr>Key Insights from Data </vt:lpstr>
      <vt:lpstr>Identifying At-Risk Customers </vt:lpstr>
      <vt:lpstr>Strategic Recommendations </vt:lpstr>
      <vt:lpstr>Enhancing Customer Engagement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2024-06-07T09:10:42Z</dcterms:created>
  <dcterms:modified xsi:type="dcterms:W3CDTF">2024-06-07T11:56:35Z</dcterms:modified>
</cp:coreProperties>
</file>