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1" r:id="rId3"/>
    <p:sldId id="260" r:id="rId4"/>
    <p:sldId id="262" r:id="rId5"/>
    <p:sldId id="263" r:id="rId6"/>
    <p:sldId id="270" r:id="rId7"/>
    <p:sldId id="271" r:id="rId8"/>
    <p:sldId id="272" r:id="rId9"/>
    <p:sldId id="273" r:id="rId10"/>
    <p:sldId id="274" r:id="rId11"/>
    <p:sldId id="265" r:id="rId12"/>
    <p:sldId id="264" r:id="rId13"/>
    <p:sldId id="266" r:id="rId14"/>
    <p:sldId id="268" r:id="rId15"/>
    <p:sldId id="269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2" autoAdjust="0"/>
    <p:restoredTop sz="88774" autoAdjust="0"/>
  </p:normalViewPr>
  <p:slideViewPr>
    <p:cSldViewPr>
      <p:cViewPr>
        <p:scale>
          <a:sx n="90" d="100"/>
          <a:sy n="90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0E354-F70A-48CA-8AD6-F8ACF1080490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AC94D-2A1F-4B4C-A294-D7476D6B9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 programming interface (API)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API can be used to ease the work of programming. In practice, many times an API comes in the form of a library that includes specifications for routines, data structures, object classes, and variables.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--http://</a:t>
            </a:r>
            <a:r>
              <a:rPr lang="en-US" dirty="0" err="1" smtClean="0"/>
              <a:t>en.wikipedia.org/wiki/Application_programming_interface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4544D-D21D-42DC-81B7-6F660611F4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</a:t>
            </a:r>
            <a:r>
              <a:rPr lang="en-US" baseline="0" dirty="0" smtClean="0"/>
              <a:t> map service - is drawn by the server each time the user zooms or pans. Such a service does not have a cache of tiles and is called a dynamic map service layer. In the </a:t>
            </a:r>
            <a:r>
              <a:rPr lang="en-US" baseline="0" dirty="0" err="1" smtClean="0"/>
              <a:t>ArcGIS</a:t>
            </a:r>
            <a:r>
              <a:rPr lang="en-US" baseline="0" dirty="0" smtClean="0"/>
              <a:t> JavaScript API dynamic map services are represented by </a:t>
            </a:r>
            <a:r>
              <a:rPr lang="en-US" baseline="0" dirty="0" err="1" smtClean="0"/>
              <a:t>ArcGISDynamicMapServiceLayer</a:t>
            </a:r>
            <a:r>
              <a:rPr lang="en-US" baseline="0" dirty="0" smtClean="0"/>
              <a:t>. Dynamic map services perform slower than tiled map services.</a:t>
            </a:r>
            <a:endParaRPr lang="en-US" dirty="0" smtClean="0"/>
          </a:p>
          <a:p>
            <a:r>
              <a:rPr lang="en-US" dirty="0" smtClean="0"/>
              <a:t>Feature layer - display features from a single layer in either a Map Service or Feature Service. The layer can be either a (spatial) layer or (non-spatial) table.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Samples - best way to learn, change, tweak, over 250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 Chrome</a:t>
            </a:r>
          </a:p>
          <a:p>
            <a:r>
              <a:rPr lang="en-US" dirty="0" smtClean="0"/>
              <a:t> Firefox</a:t>
            </a:r>
          </a:p>
          <a:p>
            <a:r>
              <a:rPr lang="en-US" dirty="0" smtClean="0"/>
              <a:t> Safari 3+</a:t>
            </a:r>
          </a:p>
          <a:p>
            <a:r>
              <a:rPr lang="en-US" dirty="0" smtClean="0"/>
              <a:t> Internet Explorer 7+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some cases, you may need to use a local version, for example, if you are in a restricted environment with no internet access. You can also download and install the SDK which includes the API reference, samples and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 – document object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86BF53D-7AE8-4798-B642-81BBC36C8FBF}" type="datetimeFigureOut">
              <a:rPr lang="en-US" smtClean="0"/>
              <a:pPr/>
              <a:t>3/26/2014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terxiang@wustl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s.arcgis.com/javascript/jssamples/map_simp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arcgis.com/javascript/jssamples/layers_point_clustering.htm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developers.arcgis.com/javascript/jssamples/popup_sidepane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s.arcgis.com/javascript/samples/widget_legend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developers.arcgis.com/javascript/jssamples/popup_chart.html" TargetMode="Externa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developers.arcgis.com/javascript/jssamples/renderer_function.html" TargetMode="External"/><Relationship Id="rId7" Type="http://schemas.openxmlformats.org/officeDocument/2006/relationships/hyperlink" Target="https://developers.arcgis.com/javascript/jssamples/renderer_class_breaks_proportional_rotation.html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developers.arcgis.com/javascript/jssamples/renderer_proportional_points.html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jsl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beautifi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s.arcgis.com/3.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7962900" cy="2593975"/>
          </a:xfrm>
        </p:spPr>
        <p:txBody>
          <a:bodyPr>
            <a:normAutofit/>
          </a:bodyPr>
          <a:lstStyle/>
          <a:p>
            <a:r>
              <a:rPr lang="en-US" sz="5200" dirty="0" smtClean="0"/>
              <a:t>Introduction to ArcGIS API for JavaScript </a:t>
            </a:r>
            <a:endParaRPr lang="en-US" sz="5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24672" y="5497405"/>
            <a:ext cx="3309803" cy="6843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gis.wustl.edu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" y="6019800"/>
            <a:ext cx="2423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Wuxuan</a:t>
            </a:r>
            <a:r>
              <a:rPr lang="en-US" sz="1000" b="1" dirty="0"/>
              <a:t> (Aster) Xiang | GIS Programmer</a:t>
            </a:r>
            <a:endParaRPr lang="en-US" sz="1000" dirty="0"/>
          </a:p>
          <a:p>
            <a:r>
              <a:rPr lang="en-US" sz="1000" dirty="0"/>
              <a:t>Washington University in St. Louis</a:t>
            </a:r>
          </a:p>
          <a:p>
            <a:r>
              <a:rPr lang="en-US" sz="1000" dirty="0" smtClean="0"/>
              <a:t>T</a:t>
            </a:r>
            <a:r>
              <a:rPr lang="en-US" sz="1000" dirty="0"/>
              <a:t>: 314 935 3511 | E: </a:t>
            </a:r>
            <a:r>
              <a:rPr lang="en-US" sz="1000" u="sng" dirty="0">
                <a:hlinkClick r:id="rId3"/>
              </a:rPr>
              <a:t>asterxiang@wustl.edu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18399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2" name="Picture 11" descr="dgs_sansbackground_darkletter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914400"/>
            <a:ext cx="90525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Dojo Toolkit is an open source JavaScript framework produced by the Dojo foundation</a:t>
            </a:r>
          </a:p>
          <a:p>
            <a:r>
              <a:rPr lang="en-US" dirty="0" smtClean="0"/>
              <a:t>Organized into several modules: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dojo: core part of the framework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dijit</a:t>
            </a:r>
            <a:r>
              <a:rPr lang="en-US" dirty="0" smtClean="0"/>
              <a:t>: layouts and user interface widgets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dojox</a:t>
            </a:r>
            <a:r>
              <a:rPr lang="en-US" dirty="0" smtClean="0"/>
              <a:t>: new, experimental features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util</a:t>
            </a:r>
            <a:r>
              <a:rPr lang="en-US" dirty="0" smtClean="0"/>
              <a:t>: build tools, style checking, testing tool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submodules</a:t>
            </a:r>
            <a:r>
              <a:rPr lang="en-US" dirty="0" smtClean="0"/>
              <a:t>: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dojo/</a:t>
            </a:r>
            <a:r>
              <a:rPr lang="en-US" dirty="0" err="1" smtClean="0"/>
              <a:t>domReady</a:t>
            </a:r>
            <a:r>
              <a:rPr lang="en-US" dirty="0" smtClean="0"/>
              <a:t>!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dojo/</a:t>
            </a:r>
            <a:r>
              <a:rPr lang="en-US" dirty="0" err="1" smtClean="0"/>
              <a:t>dom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dojo/on</a:t>
            </a:r>
            <a:endParaRPr lang="en-US" dirty="0"/>
          </a:p>
          <a:p>
            <a:r>
              <a:rPr lang="en-US" dirty="0" smtClean="0"/>
              <a:t>Dojo framework is used as part of the ESRI ArcGIS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31531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class…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widgets (Home, Geocoder)</a:t>
            </a:r>
          </a:p>
          <a:p>
            <a:r>
              <a:rPr lang="en-US" dirty="0" smtClean="0"/>
              <a:t>Add layers</a:t>
            </a:r>
          </a:p>
          <a:p>
            <a:r>
              <a:rPr lang="en-US" dirty="0" smtClean="0"/>
              <a:t>Add legend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Popupbox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 User-defined function to perform attribute query</a:t>
            </a:r>
          </a:p>
          <a:p>
            <a:r>
              <a:rPr lang="en-US" dirty="0" smtClean="0"/>
              <a:t>Use Renderer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1 - Create a simple map and add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6886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7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Add layers/Popup box/Legend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popups</a:t>
            </a:r>
          </a:p>
          <a:p>
            <a:pPr lvl="1"/>
            <a:r>
              <a:rPr lang="en-US" dirty="0" smtClean="0"/>
              <a:t>Popup in side panel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dirty="0"/>
              <a:t>appearance </a:t>
            </a:r>
            <a:r>
              <a:rPr lang="en-US" dirty="0" smtClean="0"/>
              <a:t>of popup using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Pictures in popup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More on Legend</a:t>
            </a:r>
            <a:endParaRPr lang="en-US" dirty="0"/>
          </a:p>
        </p:txBody>
      </p:sp>
      <p:pic>
        <p:nvPicPr>
          <p:cNvPr id="3074" name="Picture 2" descr="https://devext.arcgis.com/sharing/content/items/e7d87ff007074b62aa6f1378bc0a3a26/info/thumbnail/Screen_Shot_2013-05-13_at_3.54.45_PM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95" y="1356837"/>
            <a:ext cx="2133600" cy="14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evext.arcgis.com/sharing/content/items/cc142c24a77645f5a379f3d0a69c4e42/info/thumbnail/Screen_Shot_2013-05-13_at_3.48.42_PM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devext.arcgis.com/sharing/content/items/fed475c1dda642f89badad4a5438d596/info/thumbnail/Screen_Shot_2013-05-14_at_8.58.03_AM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358809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67" y="3886200"/>
            <a:ext cx="141643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4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Use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Use </a:t>
            </a:r>
            <a:r>
              <a:rPr lang="en-US" dirty="0"/>
              <a:t>r</a:t>
            </a:r>
            <a:r>
              <a:rPr lang="en-US" dirty="0" smtClean="0"/>
              <a:t>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Renderer using a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Proportional symbols for </a:t>
            </a:r>
            <a:r>
              <a:rPr lang="en-US" dirty="0" smtClean="0"/>
              <a:t>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Class breaks with rotation and proportional </a:t>
            </a:r>
            <a:r>
              <a:rPr lang="en-US" dirty="0" smtClean="0"/>
              <a:t>symbols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http://colorbrewer2.org/</a:t>
            </a:r>
            <a:endParaRPr lang="en-US" dirty="0"/>
          </a:p>
        </p:txBody>
      </p:sp>
      <p:pic>
        <p:nvPicPr>
          <p:cNvPr id="4098" name="Picture 2" descr="https://devext.arcgis.com/sharing/content/items/58cdd48d062f4ac0beb1f23e3cc45a6d/info/thumbnail/renderer-function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evext.arcgis.com/sharing/content/items/564eb947b8c34292bde77484b310ece0/info/thumbnail/proportional-points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74" y="2971800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evext.arcgis.com/sharing/content/items/47ad256897f7460abdb919e76ca97d77/info/thumbnail/class-breaks-proportional-rotation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0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5 </a:t>
            </a:r>
            <a:r>
              <a:rPr lang="en-US" dirty="0"/>
              <a:t>– </a:t>
            </a:r>
            <a:r>
              <a:rPr lang="en-US" dirty="0" smtClean="0"/>
              <a:t>More on </a:t>
            </a:r>
            <a:r>
              <a:rPr lang="en-US" dirty="0"/>
              <a:t>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demo5.html and finished version </a:t>
            </a:r>
            <a:r>
              <a:rPr lang="en-US" smtClean="0"/>
              <a:t>on demo5_instructor.html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and code quality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quality check (find </a:t>
            </a:r>
            <a:r>
              <a:rPr lang="en-US" dirty="0" smtClean="0"/>
              <a:t>missing </a:t>
            </a:r>
            <a:r>
              <a:rPr lang="en-US" dirty="0"/>
              <a:t>semicolon, undeclared </a:t>
            </a:r>
            <a:r>
              <a:rPr lang="en-US" dirty="0" smtClean="0"/>
              <a:t>variables, etc.)</a:t>
            </a:r>
          </a:p>
          <a:p>
            <a:pPr lvl="1"/>
            <a:r>
              <a:rPr lang="en-US" dirty="0" err="1" smtClean="0"/>
              <a:t>JSLint</a:t>
            </a:r>
            <a:r>
              <a:rPr lang="en-US" dirty="0" smtClean="0"/>
              <a:t> 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http://www.jslint.com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JSHint</a:t>
            </a:r>
            <a:endParaRPr lang="en-US" dirty="0" smtClean="0"/>
          </a:p>
          <a:p>
            <a:pPr marL="777240" lvl="2" indent="0">
              <a:buNone/>
            </a:pPr>
            <a:r>
              <a:rPr lang="en-US" dirty="0" smtClean="0"/>
              <a:t>  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://www.jshint.com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use demo6.txt </a:t>
            </a:r>
          </a:p>
          <a:p>
            <a:r>
              <a:rPr lang="en-US" dirty="0" smtClean="0"/>
              <a:t>Online </a:t>
            </a:r>
            <a:r>
              <a:rPr lang="en-US" dirty="0"/>
              <a:t>JavaScript Beautifier (make your code more </a:t>
            </a:r>
            <a:r>
              <a:rPr lang="en-US" dirty="0" smtClean="0"/>
              <a:t>readable)</a:t>
            </a:r>
          </a:p>
          <a:p>
            <a:pPr marL="411480" lvl="1" indent="0">
              <a:buNone/>
            </a:pPr>
            <a:r>
              <a:rPr lang="en-US" dirty="0" smtClean="0"/>
              <a:t> 	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>
                <a:hlinkClick r:id="rId4"/>
              </a:rPr>
              <a:t>jsbeautifier.org</a:t>
            </a:r>
            <a:r>
              <a:rPr lang="en-US" smtClean="0">
                <a:hlinkClick r:id="rId4"/>
              </a:rPr>
              <a:t>/</a:t>
            </a:r>
            <a:r>
              <a:rPr lang="en-US" smtClean="0"/>
              <a:t> - use demo7.html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4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ArcGIS JavaScript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release in 2008</a:t>
            </a:r>
          </a:p>
          <a:p>
            <a:r>
              <a:rPr lang="en-US" dirty="0" smtClean="0"/>
              <a:t>4/5 releases per year</a:t>
            </a:r>
          </a:p>
          <a:p>
            <a:r>
              <a:rPr lang="en-US" dirty="0" smtClean="0"/>
              <a:t>Current version 3.8, will release 3.9 soon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Tiled map services</a:t>
            </a:r>
          </a:p>
          <a:p>
            <a:pPr lvl="1"/>
            <a:r>
              <a:rPr lang="en-US" dirty="0" smtClean="0"/>
              <a:t>Dynamic map services</a:t>
            </a:r>
          </a:p>
          <a:p>
            <a:pPr lvl="1"/>
            <a:r>
              <a:rPr lang="en-US" dirty="0" smtClean="0"/>
              <a:t>Feature layers</a:t>
            </a:r>
          </a:p>
          <a:p>
            <a:r>
              <a:rPr lang="en-US" dirty="0" smtClean="0"/>
              <a:t>Widgets</a:t>
            </a:r>
          </a:p>
          <a:p>
            <a:pPr lvl="1"/>
            <a:r>
              <a:rPr lang="en-US" dirty="0" err="1" smtClean="0"/>
              <a:t>Geocoder</a:t>
            </a:r>
            <a:endParaRPr lang="en-US" dirty="0" smtClean="0"/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Popup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err="1" smtClean="0"/>
              <a:t>Geoprocessing</a:t>
            </a:r>
            <a:r>
              <a:rPr lang="en-US" dirty="0" smtClean="0"/>
              <a:t> (Buffer, Clip, etc.)</a:t>
            </a:r>
          </a:p>
          <a:p>
            <a:pPr lvl="1"/>
            <a:r>
              <a:rPr lang="en-US" dirty="0" smtClean="0"/>
              <a:t>Hotspot</a:t>
            </a:r>
          </a:p>
          <a:p>
            <a:r>
              <a:rPr lang="en-US" dirty="0" smtClean="0"/>
              <a:t>Samples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3.ggpht.com/8C3qH_DOrDf0zNynPQZaD47WDm5iQfnG0J41MMWSz46dxPA-oQOoyKu7WqLHoCDYEc5E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ozorg.cdn.mozilla.net/media/img/firefox/firefox-2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048000"/>
            <a:ext cx="1426464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images.apple.com.edgekey.net/programs/safari/images/safari-logo-l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048000"/>
            <a:ext cx="129258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news.scarabmedia.com/wp-content/uploads/2013/02/ie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35" y="3048000"/>
            <a:ext cx="1426464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the 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js.arcgis.com/3.8/</a:t>
            </a:r>
            <a:endParaRPr lang="en-US" dirty="0" smtClean="0"/>
          </a:p>
          <a:p>
            <a:r>
              <a:rPr lang="en-US" dirty="0" smtClean="0"/>
              <a:t>Download also available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– variable and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/>
          <a:lstStyle/>
          <a:p>
            <a:r>
              <a:rPr lang="en-US" dirty="0" smtClean="0"/>
              <a:t>Variable 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firstName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411480" lvl="1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firstName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“Mike”;</a:t>
            </a:r>
          </a:p>
          <a:p>
            <a:pPr marL="411480" lvl="1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 = “Madrid”, country = “Spain”, age = 35;</a:t>
            </a:r>
          </a:p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 constructor</a:t>
            </a:r>
          </a:p>
          <a:p>
            <a:pPr marL="777240" lvl="2" indent="0">
              <a:buNone/>
            </a:pP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Array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"John";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"Paul";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"George";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"Ringo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</a:t>
            </a: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Literal notation</a:t>
            </a:r>
          </a:p>
          <a:p>
            <a:pPr marL="777240" lvl="2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cities = ["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London","Dubai","St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Louis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"];</a:t>
            </a: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Associative array</a:t>
            </a:r>
          </a:p>
          <a:p>
            <a:pPr marL="777240" lvl="2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airports = {STL: ”St. Louis, MO”, PEK: “Beijing, China”};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console.log(airports[‘STL’]);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airports.STL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777240" lvl="2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680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User-defined function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 = 99.99;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priceWithTax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(){ 						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taxRate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0.085;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(price*(1+taxRate)).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toFixed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en-US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toFixed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- 2 digits after decimal 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("Price with tax is " +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priceWithTax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());	</a:t>
            </a:r>
          </a:p>
        </p:txBody>
      </p:sp>
    </p:spTree>
    <p:extLst>
      <p:ext uri="{BB962C8B-B14F-4D97-AF65-F5344CB8AC3E}">
        <p14:creationId xmlns:p14="http://schemas.microsoft.com/office/powerpoint/2010/main" val="39213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window.prompt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("How old are you?","");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(age&gt;=21){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console.log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("You can vote and buy a drink.");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 if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(age &gt;= 18){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("You can vote but not buy a drink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.");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console.log("You can't vote or buy a drink.");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hile,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while loop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Loops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= 5;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while loop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&lt;10){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US" dirty="0"/>
              <a:t> for </a:t>
            </a:r>
            <a:r>
              <a:rPr lang="en-US" dirty="0" smtClean="0"/>
              <a:t>loop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j;</a:t>
            </a:r>
          </a:p>
          <a:p>
            <a:pPr marL="11430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loops are useful for processing 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arrays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colors = ["red", "green", "blue", "orange", "purple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"];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(j=0;j&lt;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colors.length;j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document.write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("&lt;p style='background-color : " +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colors[j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]+"'&gt;"+colors[j]+"&lt;/p&gt;");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14909</TotalTime>
  <Words>520</Words>
  <Application>Microsoft Office PowerPoint</Application>
  <PresentationFormat>On-screen Show (4:3)</PresentationFormat>
  <Paragraphs>163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Introduction to ArcGIS API for JavaScript </vt:lpstr>
      <vt:lpstr>About ArcGIS JavaScript API</vt:lpstr>
      <vt:lpstr>What can it do</vt:lpstr>
      <vt:lpstr>Browser Support</vt:lpstr>
      <vt:lpstr>Reference the API </vt:lpstr>
      <vt:lpstr>JavaScript syntax – variable and array</vt:lpstr>
      <vt:lpstr>User-defined function</vt:lpstr>
      <vt:lpstr>if statement</vt:lpstr>
      <vt:lpstr>while, for loops</vt:lpstr>
      <vt:lpstr>Dojo framework</vt:lpstr>
      <vt:lpstr>In this class…</vt:lpstr>
      <vt:lpstr>Demo 1 - Create a simple map and add Widgets</vt:lpstr>
      <vt:lpstr>Demo 2 – Add layers/Popup box/Legend</vt:lpstr>
      <vt:lpstr>Demo 3 – Use function</vt:lpstr>
      <vt:lpstr>Demo 4 – Use renderer</vt:lpstr>
      <vt:lpstr>Demo 5 – More on renderer</vt:lpstr>
      <vt:lpstr>Debug and code quality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</dc:creator>
  <cp:lastModifiedBy>Aster Xiang</cp:lastModifiedBy>
  <cp:revision>121</cp:revision>
  <dcterms:created xsi:type="dcterms:W3CDTF">2014-03-15T02:24:32Z</dcterms:created>
  <dcterms:modified xsi:type="dcterms:W3CDTF">2014-03-26T21:48:05Z</dcterms:modified>
</cp:coreProperties>
</file>