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53"/>
  </p:normalViewPr>
  <p:slideViewPr>
    <p:cSldViewPr snapToGrid="0">
      <p:cViewPr>
        <p:scale>
          <a:sx n="84" d="100"/>
          <a:sy n="84" d="100"/>
        </p:scale>
        <p:origin x="68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E693-D311-78FB-7964-E927B4B0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FA556-1015-7182-AB88-6A56ED8B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6FEB-7AE9-CA60-7EA4-0078BD20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B917-A6C0-FB71-8D84-FD10154E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968D-3043-8120-F575-7900C8F2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EF94-158B-778A-DB32-6EF73BDA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2F0FE-4DCA-E0F8-7F2A-6B611D8B6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13C6-1878-691F-8AD4-FA54CC75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F3D5-249E-3467-4525-15D4494F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A627-C3FC-9CCD-B2F3-B0C55636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9C72D-2A40-9B3C-E5B5-FD6785BFE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891E-296B-9C3B-B1B4-B2E4BBEB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5C2E-96AA-1C79-46F1-9B5D4DCE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D33E-6C4B-EC73-DB1A-FBC2CA29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3571-4F31-A8C4-E8BB-5139577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05F3-8A86-CBE3-99DF-AB73EE61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DBAE-6BAD-C862-3D5D-25A5A31F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6763-5DD2-26B1-8BD4-78CB95DB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B19D-4158-3C6B-B711-4C1B88E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31B9-A520-779C-AA42-DC747E15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3406-55D6-8354-3EA3-3A24B62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757D-C8D5-B339-9E11-9C1505E2C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A7DB-8352-FC74-7AD8-70BEA6B4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6585-B34D-E21E-168D-075556E5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45E7-5FDB-E5E5-0D7F-49961E0F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2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CD29-3AE9-F87C-3531-11932524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5C66-F977-FFA6-29AA-19B90D3F2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19884-470B-38E6-6EC5-FC41F308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4EC59-2C9B-252C-6E34-770CA37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6342F-A003-26C7-9009-033E4FC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4D896-9A69-1B84-40A0-542F35BB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3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893A-09B1-78AB-3F32-44F36F47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5D51-AE6A-C05B-2070-3A401E2B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12E9-550A-E3F8-AA97-2C4868B6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92524-0DDE-A97A-558D-A4A907F2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E6B0B-3112-B878-4571-AAD7676A4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006C2-233A-F0F1-F638-B06EB8B0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60B1E-0A25-58C5-6BEE-DEFE4C37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910BD-DFA8-6177-A524-9542C949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72A3-B18A-F029-6199-7C87BFEE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F8E22-C6D4-4DD9-2D99-9C18CC64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3643-EE95-AA8E-4638-6F2FE0F3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32024-6BEF-DCD8-6FD5-0EE0B5EC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A3A00-A3B5-9EFB-190D-27D32570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8BE5-7985-55BC-185D-D7BFCD37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CFFA-2675-7D7D-A55D-ABB98F8B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8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5CC5-A3A5-6D06-F3EA-643776DF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C522-206D-C057-CC02-8617027AC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B6E9F-463C-1E31-86F0-E13B714B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18645-E161-D133-CF52-6B423703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8886-302A-167B-B90B-42AAE7C5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96CD-7071-0F0F-51BD-5B2B884C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6280-4AA2-75E7-0E8C-2C344E33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EB87A-5EDD-FBE7-6C77-5F3BB5724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AAC81-60EA-A9C3-ADD3-FF16DF47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3A75E-5174-D9D0-1498-5D38A5EC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2FFEA-8859-E44D-06AB-A3505E07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DFAF1-D07A-EF05-1946-44DA8BDA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A8D14-D3AC-696C-F989-97EEBBC4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1A95-B613-3C22-2120-4C07DAA2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42CD-D448-844E-2975-17EA8C6F6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6B20-B248-FB42-B7BB-40E79B4AF0AD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62C1-A948-79AB-9D2A-DAFECBF08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6E1F-3A53-C646-FBB9-EC45BDE39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4B7F0-B673-1B46-A2C2-400A12CD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F9BD-6B97-36C5-91A2-63A13021A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Stealth,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A39BB-AB32-3A41-8BC1-362F04A7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Data Dictionary</a:t>
            </a:r>
          </a:p>
          <a:p>
            <a:pPr algn="r"/>
            <a:r>
              <a:rPr lang="en-US" dirty="0"/>
              <a:t>Nancy Kolaski</a:t>
            </a:r>
          </a:p>
          <a:p>
            <a:pPr algn="r"/>
            <a:r>
              <a:rPr lang="en-US" dirty="0"/>
              <a:t>4/16/24</a:t>
            </a:r>
          </a:p>
        </p:txBody>
      </p:sp>
      <p:pic>
        <p:nvPicPr>
          <p:cNvPr id="6" name="Graphic 5" descr="Film reel outline">
            <a:extLst>
              <a:ext uri="{FF2B5EF4-FFF2-40B4-BE49-F238E27FC236}">
                <a16:creationId xmlns:a16="http://schemas.microsoft.com/office/drawing/2014/main" id="{F90DECC5-5D38-B3D5-FC69-2750E627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5824" y="735495"/>
            <a:ext cx="1729409" cy="1729409"/>
          </a:xfrm>
          <a:prstGeom prst="rect">
            <a:avLst/>
          </a:prstGeom>
        </p:spPr>
      </p:pic>
      <p:pic>
        <p:nvPicPr>
          <p:cNvPr id="8" name="Graphic 7" descr="Theatre with solid fill">
            <a:extLst>
              <a:ext uri="{FF2B5EF4-FFF2-40B4-BE49-F238E27FC236}">
                <a16:creationId xmlns:a16="http://schemas.microsoft.com/office/drawing/2014/main" id="{868592BD-46BE-1DDA-B62F-37AA0082F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817" y="3586163"/>
            <a:ext cx="2509837" cy="25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8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BAA-D2D8-87AA-CD8A-7E56C89D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1296"/>
          </a:xfrm>
        </p:spPr>
        <p:txBody>
          <a:bodyPr/>
          <a:lstStyle/>
          <a:p>
            <a:pPr algn="ctr"/>
            <a:r>
              <a:rPr lang="en-US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24C3-FB14-0637-20C1-A568522C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845874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3- </a:t>
            </a:r>
            <a:r>
              <a:rPr lang="en-US" sz="1400" dirty="0" err="1"/>
              <a:t>Rockbuster</a:t>
            </a:r>
            <a:r>
              <a:rPr lang="en-US" sz="1400" dirty="0"/>
              <a:t> ERD </a:t>
            </a:r>
            <a:r>
              <a:rPr lang="en-US" sz="1000" dirty="0"/>
              <a:t>--------------------------------------------------------------------------------------------------------------------------------------------------------------------------------------------------4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FACT TABLES:</a:t>
            </a:r>
          </a:p>
          <a:p>
            <a:pPr lvl="1"/>
            <a:r>
              <a:rPr lang="en-US" sz="1000" dirty="0"/>
              <a:t>Payment---------------------------------------------------------------------------------------------------------------------------------------------------------------------------------------------------------------4</a:t>
            </a:r>
          </a:p>
          <a:p>
            <a:pPr lvl="1"/>
            <a:r>
              <a:rPr lang="en-US" sz="1000" dirty="0"/>
              <a:t>Rental -----------------------------------------------------------------------------------------------------------------------------------------------------------------------------------------------------------------4</a:t>
            </a:r>
          </a:p>
          <a:p>
            <a:r>
              <a:rPr lang="en-US" sz="1400" dirty="0"/>
              <a:t>DIMENSION TABLES: </a:t>
            </a:r>
            <a:endParaRPr lang="en-US" sz="1000" dirty="0"/>
          </a:p>
          <a:p>
            <a:pPr lvl="1"/>
            <a:r>
              <a:rPr lang="en-US" sz="1000" dirty="0"/>
              <a:t>Actor-------------------------------------------------------------------------------------------------------------------------------------------------------------------------------------------------------------------4</a:t>
            </a:r>
          </a:p>
          <a:p>
            <a:pPr lvl="1"/>
            <a:r>
              <a:rPr lang="en-US" sz="1000" dirty="0"/>
              <a:t> Address---------------------------------------------------------------------------------------------------------------------------------------------------------------------------------------------------------------5</a:t>
            </a:r>
          </a:p>
          <a:p>
            <a:pPr lvl="1"/>
            <a:r>
              <a:rPr lang="en-US" sz="1000" dirty="0"/>
              <a:t>Category    ------------------------------------------------------------------------------------------------------------------------------------------------------------------------------------------------------------5</a:t>
            </a:r>
          </a:p>
          <a:p>
            <a:pPr lvl="1"/>
            <a:r>
              <a:rPr lang="en-US" sz="1000" dirty="0"/>
              <a:t> City. -------------------------------------------------------------------------------------------------------------------------------------------------------------------------------------------------------------------5</a:t>
            </a:r>
          </a:p>
          <a:p>
            <a:pPr lvl="1"/>
            <a:r>
              <a:rPr lang="en-US" sz="1000" dirty="0"/>
              <a:t>Country----------------------------------------------------------------------------------------------------------------------------------------------------------------------------------------------------------------5</a:t>
            </a:r>
          </a:p>
          <a:p>
            <a:pPr lvl="1"/>
            <a:r>
              <a:rPr lang="en-US" sz="1000" dirty="0"/>
              <a:t>Customer--------------------------------------------------------------------------------------------------------------------------------------------------------------------------------------------------------------6</a:t>
            </a:r>
          </a:p>
          <a:p>
            <a:pPr lvl="1"/>
            <a:r>
              <a:rPr lang="en-US" sz="1000" dirty="0"/>
              <a:t>Film---------------------------------------------------------------------------------------------------------------------------------------------------------------------------------------------------------------------6</a:t>
            </a:r>
          </a:p>
          <a:p>
            <a:pPr lvl="1"/>
            <a:r>
              <a:rPr lang="en-US" sz="1000" dirty="0" err="1"/>
              <a:t>Film_actor</a:t>
            </a:r>
            <a:r>
              <a:rPr lang="en-US" sz="1000" dirty="0"/>
              <a:t>-------------------------------------------------------------------------------------------------------------------------------------------------------------------------------------------------------------6</a:t>
            </a:r>
          </a:p>
          <a:p>
            <a:pPr lvl="1"/>
            <a:r>
              <a:rPr lang="en-US" sz="1000" dirty="0" err="1"/>
              <a:t>Film_category</a:t>
            </a:r>
            <a:r>
              <a:rPr lang="en-US" sz="1000" dirty="0"/>
              <a:t> --------------------------------------------------------------------------------------------------------------------------------------------------------------------------------------------------------7</a:t>
            </a:r>
          </a:p>
          <a:p>
            <a:pPr lvl="1"/>
            <a:r>
              <a:rPr lang="en-US" sz="1000" dirty="0"/>
              <a:t>Inventory --------------------------------------------------------------------------------------------------------------------------------------------------------------------------------------------------------------7</a:t>
            </a:r>
          </a:p>
          <a:p>
            <a:pPr lvl="1"/>
            <a:r>
              <a:rPr lang="en-US" sz="1000" dirty="0"/>
              <a:t>Language--------------------------------------------------------------------------------------------------------------------------------------------------------------------------------------------------------------7</a:t>
            </a:r>
          </a:p>
          <a:p>
            <a:pPr lvl="1"/>
            <a:r>
              <a:rPr lang="en-US" sz="1000" dirty="0"/>
              <a:t>Staff---------------------------------------------------------------------------------------------------------------------------------------------------------------------------------------------------------------------7</a:t>
            </a:r>
          </a:p>
          <a:p>
            <a:pPr lvl="1"/>
            <a:r>
              <a:rPr lang="en-US" sz="1000" dirty="0"/>
              <a:t>Store--------------------------------------------------------------------------------------------------------------------------------------------------------------------------------------------------------------------8</a:t>
            </a:r>
          </a:p>
          <a:p>
            <a:pPr lvl="1"/>
            <a:endParaRPr lang="en-US" sz="1000" dirty="0"/>
          </a:p>
          <a:p>
            <a:pPr marL="2743200" lvl="6" indent="0">
              <a:buNone/>
            </a:pPr>
            <a:r>
              <a:rPr lang="en-US" sz="1000" dirty="0"/>
              <a:t>		Primary Key  </a:t>
            </a:r>
          </a:p>
          <a:p>
            <a:pPr marL="2743200" lvl="6" indent="0">
              <a:buNone/>
            </a:pPr>
            <a:r>
              <a:rPr lang="en-US" sz="1000" dirty="0"/>
              <a:t>		Foreign Key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6DA61E-421B-7D27-1D02-4CA9D95D046F}"/>
              </a:ext>
            </a:extLst>
          </p:cNvPr>
          <p:cNvSpPr/>
          <p:nvPr/>
        </p:nvSpPr>
        <p:spPr>
          <a:xfrm>
            <a:off x="6214272" y="5596359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F60D1C4-E62B-F031-20A3-7820EE2C1885}"/>
              </a:ext>
            </a:extLst>
          </p:cNvPr>
          <p:cNvSpPr/>
          <p:nvPr/>
        </p:nvSpPr>
        <p:spPr>
          <a:xfrm>
            <a:off x="6214272" y="5408280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F65E909-E700-1BA5-52DA-434B5EDE74DA}"/>
              </a:ext>
            </a:extLst>
          </p:cNvPr>
          <p:cNvSpPr/>
          <p:nvPr/>
        </p:nvSpPr>
        <p:spPr>
          <a:xfrm>
            <a:off x="5151120" y="5273040"/>
            <a:ext cx="1737360" cy="5943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78D9-5530-FAF1-B833-1F8F71E4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Rockbuster</a:t>
            </a:r>
            <a:r>
              <a:rPr lang="en-US" sz="3200" dirty="0"/>
              <a:t> ERD (Entity Relationship Diagram)</a:t>
            </a:r>
          </a:p>
        </p:txBody>
      </p:sp>
      <p:pic>
        <p:nvPicPr>
          <p:cNvPr id="11" name="Content Placeholder 10" descr="A diagram of a computer&#10;&#10;Description automatically generated">
            <a:extLst>
              <a:ext uri="{FF2B5EF4-FFF2-40B4-BE49-F238E27FC236}">
                <a16:creationId xmlns:a16="http://schemas.microsoft.com/office/drawing/2014/main" id="{476B3787-0115-F3B9-1217-E190484F6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037" y="914400"/>
            <a:ext cx="10403234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0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5B3995-7DF1-A788-4B2B-6B449916BF0B}"/>
              </a:ext>
            </a:extLst>
          </p:cNvPr>
          <p:cNvSpPr txBox="1"/>
          <p:nvPr/>
        </p:nvSpPr>
        <p:spPr>
          <a:xfrm>
            <a:off x="745435" y="285958"/>
            <a:ext cx="13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 Tables: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3FB5F-16C3-B144-9D32-5111BC06B597}"/>
              </a:ext>
            </a:extLst>
          </p:cNvPr>
          <p:cNvSpPr txBox="1"/>
          <p:nvPr/>
        </p:nvSpPr>
        <p:spPr>
          <a:xfrm>
            <a:off x="5521149" y="55388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915081-20FB-7163-1C72-940878B0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52093"/>
              </p:ext>
            </p:extLst>
          </p:nvPr>
        </p:nvGraphicFramePr>
        <p:xfrm>
          <a:off x="837264" y="2442204"/>
          <a:ext cx="105156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989">
                  <a:extLst>
                    <a:ext uri="{9D8B030D-6E8A-4147-A177-3AD203B41FA5}">
                      <a16:colId xmlns:a16="http://schemas.microsoft.com/office/drawing/2014/main" val="1547601772"/>
                    </a:ext>
                  </a:extLst>
                </a:gridCol>
                <a:gridCol w="2024394">
                  <a:extLst>
                    <a:ext uri="{9D8B030D-6E8A-4147-A177-3AD203B41FA5}">
                      <a16:colId xmlns:a16="http://schemas.microsoft.com/office/drawing/2014/main" val="3065252240"/>
                    </a:ext>
                  </a:extLst>
                </a:gridCol>
                <a:gridCol w="6371217">
                  <a:extLst>
                    <a:ext uri="{9D8B030D-6E8A-4147-A177-3AD203B41FA5}">
                      <a16:colId xmlns:a16="http://schemas.microsoft.com/office/drawing/2014/main" val="26817311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D3D3D3"/>
                          </a:highlight>
                        </a:rPr>
                        <a:t>rental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50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2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Rental_id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number to identify the rental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118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Rental_date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of rental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18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Inventory_id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inventory(film), foreign key to inventory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16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customer, foreign key to customer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693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Return_date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when film was returned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1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staff, foreign key to staff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27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record was last updated (YYYY-DD-MM)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3496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EEB1B8-DE68-8E3E-4DDF-5CF00B13F907}"/>
              </a:ext>
            </a:extLst>
          </p:cNvPr>
          <p:cNvSpPr txBox="1"/>
          <p:nvPr/>
        </p:nvSpPr>
        <p:spPr>
          <a:xfrm>
            <a:off x="5625544" y="2141125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Rental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1AD30B-F808-78E9-DF54-5869F21AB6F5}"/>
              </a:ext>
            </a:extLst>
          </p:cNvPr>
          <p:cNvCxnSpPr/>
          <p:nvPr/>
        </p:nvCxnSpPr>
        <p:spPr>
          <a:xfrm>
            <a:off x="2332383" y="470624"/>
            <a:ext cx="90214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CCDC2A-E0B6-D443-E96C-47FF7EA5F4DC}"/>
              </a:ext>
            </a:extLst>
          </p:cNvPr>
          <p:cNvSpPr txBox="1"/>
          <p:nvPr/>
        </p:nvSpPr>
        <p:spPr>
          <a:xfrm>
            <a:off x="837264" y="4081326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Tables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93AE2-A447-67D3-D8A8-303361DF9DC0}"/>
              </a:ext>
            </a:extLst>
          </p:cNvPr>
          <p:cNvCxnSpPr>
            <a:cxnSpLocks/>
          </p:cNvCxnSpPr>
          <p:nvPr/>
        </p:nvCxnSpPr>
        <p:spPr>
          <a:xfrm>
            <a:off x="2787093" y="4265992"/>
            <a:ext cx="8565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CD63C2-CE16-565B-EB92-39C404018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93494"/>
              </p:ext>
            </p:extLst>
          </p:nvPr>
        </p:nvGraphicFramePr>
        <p:xfrm>
          <a:off x="837264" y="4715243"/>
          <a:ext cx="105156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990">
                  <a:extLst>
                    <a:ext uri="{9D8B030D-6E8A-4147-A177-3AD203B41FA5}">
                      <a16:colId xmlns:a16="http://schemas.microsoft.com/office/drawing/2014/main" val="1999448131"/>
                    </a:ext>
                  </a:extLst>
                </a:gridCol>
                <a:gridCol w="2024394">
                  <a:extLst>
                    <a:ext uri="{9D8B030D-6E8A-4147-A177-3AD203B41FA5}">
                      <a16:colId xmlns:a16="http://schemas.microsoft.com/office/drawing/2014/main" val="343903424"/>
                    </a:ext>
                  </a:extLst>
                </a:gridCol>
                <a:gridCol w="6371216">
                  <a:extLst>
                    <a:ext uri="{9D8B030D-6E8A-4147-A177-3AD203B41FA5}">
                      <a16:colId xmlns:a16="http://schemas.microsoft.com/office/drawing/2014/main" val="177812748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321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Actor_id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 to Identify each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08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First_name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First name of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456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 name of 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690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Timestamp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the record was updated last (YYYY-DD_MM)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51726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D2A38CD-9557-B54F-0DD5-6990B15011EF}"/>
              </a:ext>
            </a:extLst>
          </p:cNvPr>
          <p:cNvSpPr txBox="1"/>
          <p:nvPr/>
        </p:nvSpPr>
        <p:spPr>
          <a:xfrm>
            <a:off x="5734805" y="4370776"/>
            <a:ext cx="72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4B13D91-5F7A-DBC6-807E-A52D0E18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55529"/>
              </p:ext>
            </p:extLst>
          </p:nvPr>
        </p:nvGraphicFramePr>
        <p:xfrm>
          <a:off x="837264" y="858494"/>
          <a:ext cx="1051560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9088">
                  <a:extLst>
                    <a:ext uri="{9D8B030D-6E8A-4147-A177-3AD203B41FA5}">
                      <a16:colId xmlns:a16="http://schemas.microsoft.com/office/drawing/2014/main" val="17489190"/>
                    </a:ext>
                  </a:extLst>
                </a:gridCol>
                <a:gridCol w="2165296">
                  <a:extLst>
                    <a:ext uri="{9D8B030D-6E8A-4147-A177-3AD203B41FA5}">
                      <a16:colId xmlns:a16="http://schemas.microsoft.com/office/drawing/2014/main" val="3308998987"/>
                    </a:ext>
                  </a:extLst>
                </a:gridCol>
                <a:gridCol w="6371216">
                  <a:extLst>
                    <a:ext uri="{9D8B030D-6E8A-4147-A177-3AD203B41FA5}">
                      <a16:colId xmlns:a16="http://schemas.microsoft.com/office/drawing/2014/main" val="804338198"/>
                    </a:ext>
                  </a:extLst>
                </a:gridCol>
              </a:tblGrid>
              <a:tr h="141348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D3D3D3"/>
                          </a:highlight>
                        </a:rPr>
                        <a:t>payment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6687"/>
                  </a:ext>
                </a:extLst>
              </a:tr>
              <a:tr h="1413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739682"/>
                  </a:ext>
                </a:extLst>
              </a:tr>
              <a:tr h="1413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Payment_id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Primary key, Number to identify payment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057605"/>
                  </a:ext>
                </a:extLst>
              </a:tr>
              <a:tr h="1413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Customer_id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to identify customer, foreign key to customer 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57387"/>
                  </a:ext>
                </a:extLst>
              </a:tr>
              <a:tr h="1413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staff member, foreign key to staff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359122"/>
                  </a:ext>
                </a:extLst>
              </a:tr>
              <a:tr h="1413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Rental_id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to identify the rental(film), foreign key to rental table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598567"/>
                  </a:ext>
                </a:extLst>
              </a:tr>
              <a:tr h="1413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Cost of the film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659661"/>
                  </a:ext>
                </a:extLst>
              </a:tr>
              <a:tr h="1413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Payment_date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the payment was made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602507"/>
                  </a:ext>
                </a:extLst>
              </a:tr>
            </a:tbl>
          </a:graphicData>
        </a:graphic>
      </p:graphicFrame>
      <p:sp>
        <p:nvSpPr>
          <p:cNvPr id="33" name="Right Arrow 32">
            <a:extLst>
              <a:ext uri="{FF2B5EF4-FFF2-40B4-BE49-F238E27FC236}">
                <a16:creationId xmlns:a16="http://schemas.microsoft.com/office/drawing/2014/main" id="{19E7CF27-9190-C86A-9CC4-FAE2B3D5ABE7}"/>
              </a:ext>
            </a:extLst>
          </p:cNvPr>
          <p:cNvSpPr/>
          <p:nvPr/>
        </p:nvSpPr>
        <p:spPr>
          <a:xfrm>
            <a:off x="392513" y="1221329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CF4C0A9-3D35-B208-5339-7C508CD7ABA1}"/>
              </a:ext>
            </a:extLst>
          </p:cNvPr>
          <p:cNvSpPr/>
          <p:nvPr/>
        </p:nvSpPr>
        <p:spPr>
          <a:xfrm>
            <a:off x="427085" y="2783374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7D4CA2-F213-7673-3AB5-525E20D170FA}"/>
              </a:ext>
            </a:extLst>
          </p:cNvPr>
          <p:cNvSpPr/>
          <p:nvPr/>
        </p:nvSpPr>
        <p:spPr>
          <a:xfrm>
            <a:off x="663821" y="1386364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2B8449-EDA4-5340-61A6-6A79B5D42743}"/>
              </a:ext>
            </a:extLst>
          </p:cNvPr>
          <p:cNvSpPr/>
          <p:nvPr/>
        </p:nvSpPr>
        <p:spPr>
          <a:xfrm>
            <a:off x="671378" y="1535627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5CEE10-E6E4-3F36-8671-0E7BEEF2D053}"/>
              </a:ext>
            </a:extLst>
          </p:cNvPr>
          <p:cNvSpPr/>
          <p:nvPr/>
        </p:nvSpPr>
        <p:spPr>
          <a:xfrm>
            <a:off x="677738" y="1669554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A90079-31BE-D8AA-CA24-A849BD48C78E}"/>
              </a:ext>
            </a:extLst>
          </p:cNvPr>
          <p:cNvSpPr/>
          <p:nvPr/>
        </p:nvSpPr>
        <p:spPr>
          <a:xfrm>
            <a:off x="671378" y="3127572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9FFC1F4-DA28-5FD8-57A4-83306A2B3041}"/>
              </a:ext>
            </a:extLst>
          </p:cNvPr>
          <p:cNvSpPr/>
          <p:nvPr/>
        </p:nvSpPr>
        <p:spPr>
          <a:xfrm>
            <a:off x="677738" y="3295123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65248B9-7B52-0E02-44DB-5704DC6CF370}"/>
              </a:ext>
            </a:extLst>
          </p:cNvPr>
          <p:cNvSpPr/>
          <p:nvPr/>
        </p:nvSpPr>
        <p:spPr>
          <a:xfrm>
            <a:off x="683273" y="3562645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FAE7F63E-53F2-875F-E9F0-70524567B471}"/>
              </a:ext>
            </a:extLst>
          </p:cNvPr>
          <p:cNvSpPr/>
          <p:nvPr/>
        </p:nvSpPr>
        <p:spPr>
          <a:xfrm>
            <a:off x="451357" y="5070455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4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33FB5F-16C3-B144-9D32-5111BC06B597}"/>
              </a:ext>
            </a:extLst>
          </p:cNvPr>
          <p:cNvSpPr txBox="1"/>
          <p:nvPr/>
        </p:nvSpPr>
        <p:spPr>
          <a:xfrm>
            <a:off x="5565038" y="558492"/>
            <a:ext cx="100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EB1B8-DE68-8E3E-4DDF-5CF00B13F907}"/>
              </a:ext>
            </a:extLst>
          </p:cNvPr>
          <p:cNvSpPr txBox="1"/>
          <p:nvPr/>
        </p:nvSpPr>
        <p:spPr>
          <a:xfrm>
            <a:off x="5565038" y="2557572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1AD30B-F808-78E9-DF54-5869F21AB6F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24538" y="449101"/>
            <a:ext cx="7829262" cy="21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CCDC2A-E0B6-D443-E96C-47FF7EA5F4DC}"/>
              </a:ext>
            </a:extLst>
          </p:cNvPr>
          <p:cNvSpPr txBox="1"/>
          <p:nvPr/>
        </p:nvSpPr>
        <p:spPr>
          <a:xfrm>
            <a:off x="837264" y="264435"/>
            <a:ext cx="26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Tables, cont’d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A38CD-9557-B54F-0DD5-6990B15011EF}"/>
              </a:ext>
            </a:extLst>
          </p:cNvPr>
          <p:cNvSpPr txBox="1"/>
          <p:nvPr/>
        </p:nvSpPr>
        <p:spPr>
          <a:xfrm>
            <a:off x="5817608" y="378811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863168-DE77-8E8A-3404-3EFE4B7B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34848"/>
              </p:ext>
            </p:extLst>
          </p:nvPr>
        </p:nvGraphicFramePr>
        <p:xfrm>
          <a:off x="860423" y="923217"/>
          <a:ext cx="10493377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510">
                  <a:extLst>
                    <a:ext uri="{9D8B030D-6E8A-4147-A177-3AD203B41FA5}">
                      <a16:colId xmlns:a16="http://schemas.microsoft.com/office/drawing/2014/main" val="3781257971"/>
                    </a:ext>
                  </a:extLst>
                </a:gridCol>
                <a:gridCol w="2424138">
                  <a:extLst>
                    <a:ext uri="{9D8B030D-6E8A-4147-A177-3AD203B41FA5}">
                      <a16:colId xmlns:a16="http://schemas.microsoft.com/office/drawing/2014/main" val="3827929413"/>
                    </a:ext>
                  </a:extLst>
                </a:gridCol>
                <a:gridCol w="5953729">
                  <a:extLst>
                    <a:ext uri="{9D8B030D-6E8A-4147-A177-3AD203B41FA5}">
                      <a16:colId xmlns:a16="http://schemas.microsoft.com/office/drawing/2014/main" val="19574772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94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37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number to identify the address in the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490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varying(50)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Line 1 of address (max of 50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205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varying(50)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Line 2 of address (max of 50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033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District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(20)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District’s address (max of 20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458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the city, foreign key to city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96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Postal_code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(10)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Postal code portion of address (max of 10 characters)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3851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(20)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Phone number that belongs to address (max 20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89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record was last updated (YYYY-DD-MM)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5332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B09A4AF-5A15-D1F7-7226-A0B12CA6C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55471"/>
              </p:ext>
            </p:extLst>
          </p:nvPr>
        </p:nvGraphicFramePr>
        <p:xfrm>
          <a:off x="860423" y="2921333"/>
          <a:ext cx="10493377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510">
                  <a:extLst>
                    <a:ext uri="{9D8B030D-6E8A-4147-A177-3AD203B41FA5}">
                      <a16:colId xmlns:a16="http://schemas.microsoft.com/office/drawing/2014/main" val="651990034"/>
                    </a:ext>
                  </a:extLst>
                </a:gridCol>
                <a:gridCol w="2424138">
                  <a:extLst>
                    <a:ext uri="{9D8B030D-6E8A-4147-A177-3AD203B41FA5}">
                      <a16:colId xmlns:a16="http://schemas.microsoft.com/office/drawing/2014/main" val="1071549870"/>
                    </a:ext>
                  </a:extLst>
                </a:gridCol>
                <a:gridCol w="5953729">
                  <a:extLst>
                    <a:ext uri="{9D8B030D-6E8A-4147-A177-3AD203B41FA5}">
                      <a16:colId xmlns:a16="http://schemas.microsoft.com/office/drawing/2014/main" val="103459468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category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32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759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Category_id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number used to identify category of the film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63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(25)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of category (max of 25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476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the record was updated last (YYYY-DD_MM)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58704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1AF8516-395F-173B-97CD-E6F481AB7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27246"/>
              </p:ext>
            </p:extLst>
          </p:nvPr>
        </p:nvGraphicFramePr>
        <p:xfrm>
          <a:off x="909218" y="4157449"/>
          <a:ext cx="1044458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5672">
                  <a:extLst>
                    <a:ext uri="{9D8B030D-6E8A-4147-A177-3AD203B41FA5}">
                      <a16:colId xmlns:a16="http://schemas.microsoft.com/office/drawing/2014/main" val="3855257461"/>
                    </a:ext>
                  </a:extLst>
                </a:gridCol>
                <a:gridCol w="2010721">
                  <a:extLst>
                    <a:ext uri="{9D8B030D-6E8A-4147-A177-3AD203B41FA5}">
                      <a16:colId xmlns:a16="http://schemas.microsoft.com/office/drawing/2014/main" val="2497601227"/>
                    </a:ext>
                  </a:extLst>
                </a:gridCol>
                <a:gridCol w="6328187">
                  <a:extLst>
                    <a:ext uri="{9D8B030D-6E8A-4147-A177-3AD203B41FA5}">
                      <a16:colId xmlns:a16="http://schemas.microsoft.com/office/drawing/2014/main" val="55516186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98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13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Number to identify the 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(50)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of city (max of 50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214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Country_id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the country, foreign key to country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2851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record was last updated (YYYY-DD-MM)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8971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EA3B6CE-19F4-D8BB-08CA-FD8079681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34285"/>
              </p:ext>
            </p:extLst>
          </p:nvPr>
        </p:nvGraphicFramePr>
        <p:xfrm>
          <a:off x="909218" y="5646899"/>
          <a:ext cx="10444580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5672">
                  <a:extLst>
                    <a:ext uri="{9D8B030D-6E8A-4147-A177-3AD203B41FA5}">
                      <a16:colId xmlns:a16="http://schemas.microsoft.com/office/drawing/2014/main" val="1062064675"/>
                    </a:ext>
                  </a:extLst>
                </a:gridCol>
                <a:gridCol w="2010721">
                  <a:extLst>
                    <a:ext uri="{9D8B030D-6E8A-4147-A177-3AD203B41FA5}">
                      <a16:colId xmlns:a16="http://schemas.microsoft.com/office/drawing/2014/main" val="1481407025"/>
                    </a:ext>
                  </a:extLst>
                </a:gridCol>
                <a:gridCol w="6328187">
                  <a:extLst>
                    <a:ext uri="{9D8B030D-6E8A-4147-A177-3AD203B41FA5}">
                      <a16:colId xmlns:a16="http://schemas.microsoft.com/office/drawing/2014/main" val="160897876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country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6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6825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Country_id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Number to identify the country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919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Country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(50)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of country (max of 50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41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record was last updated (YYYY-DD-MM)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78151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768706B-0DB0-FA10-9C0E-D7881533CF83}"/>
              </a:ext>
            </a:extLst>
          </p:cNvPr>
          <p:cNvSpPr txBox="1"/>
          <p:nvPr/>
        </p:nvSpPr>
        <p:spPr>
          <a:xfrm>
            <a:off x="5613897" y="5277567"/>
            <a:ext cx="9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FCDAA8B-7D8C-94B0-7C7C-7AEB7870438D}"/>
              </a:ext>
            </a:extLst>
          </p:cNvPr>
          <p:cNvSpPr/>
          <p:nvPr/>
        </p:nvSpPr>
        <p:spPr>
          <a:xfrm>
            <a:off x="471892" y="1256855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9977D8-7515-3287-266D-A9B590458DB9}"/>
              </a:ext>
            </a:extLst>
          </p:cNvPr>
          <p:cNvSpPr/>
          <p:nvPr/>
        </p:nvSpPr>
        <p:spPr>
          <a:xfrm>
            <a:off x="689150" y="1902802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895D037-EB13-7F63-7EB0-31167C2C1926}"/>
              </a:ext>
            </a:extLst>
          </p:cNvPr>
          <p:cNvSpPr/>
          <p:nvPr/>
        </p:nvSpPr>
        <p:spPr>
          <a:xfrm>
            <a:off x="447851" y="3279473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8DC71F7-0605-68F9-9295-608A43535C11}"/>
              </a:ext>
            </a:extLst>
          </p:cNvPr>
          <p:cNvSpPr/>
          <p:nvPr/>
        </p:nvSpPr>
        <p:spPr>
          <a:xfrm>
            <a:off x="512540" y="4500078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6CFCAE-1E1A-C431-AF69-0681C74B84F4}"/>
              </a:ext>
            </a:extLst>
          </p:cNvPr>
          <p:cNvSpPr/>
          <p:nvPr/>
        </p:nvSpPr>
        <p:spPr>
          <a:xfrm>
            <a:off x="724616" y="4812500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3FFAC54-CC9D-C88B-2460-235FFD73B720}"/>
              </a:ext>
            </a:extLst>
          </p:cNvPr>
          <p:cNvSpPr/>
          <p:nvPr/>
        </p:nvSpPr>
        <p:spPr>
          <a:xfrm>
            <a:off x="506464" y="5982180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26771-053C-FA48-7A54-0DED811BC2A3}"/>
              </a:ext>
            </a:extLst>
          </p:cNvPr>
          <p:cNvSpPr txBox="1"/>
          <p:nvPr/>
        </p:nvSpPr>
        <p:spPr>
          <a:xfrm>
            <a:off x="838200" y="264435"/>
            <a:ext cx="257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Table, cont’d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048F97-5E58-E8F4-9113-BDB27814983D}"/>
              </a:ext>
            </a:extLst>
          </p:cNvPr>
          <p:cNvCxnSpPr>
            <a:cxnSpLocks/>
          </p:cNvCxnSpPr>
          <p:nvPr/>
        </p:nvCxnSpPr>
        <p:spPr>
          <a:xfrm>
            <a:off x="3524538" y="449101"/>
            <a:ext cx="7829262" cy="21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10ED64-681E-75E7-1705-8DAFD4967D8D}"/>
              </a:ext>
            </a:extLst>
          </p:cNvPr>
          <p:cNvSpPr txBox="1"/>
          <p:nvPr/>
        </p:nvSpPr>
        <p:spPr>
          <a:xfrm>
            <a:off x="5505582" y="506945"/>
            <a:ext cx="118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AD1989-E5EA-9F4F-311E-37195750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87736"/>
              </p:ext>
            </p:extLst>
          </p:nvPr>
        </p:nvGraphicFramePr>
        <p:xfrm>
          <a:off x="905236" y="821597"/>
          <a:ext cx="10381528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2961">
                  <a:extLst>
                    <a:ext uri="{9D8B030D-6E8A-4147-A177-3AD203B41FA5}">
                      <a16:colId xmlns:a16="http://schemas.microsoft.com/office/drawing/2014/main" val="376402305"/>
                    </a:ext>
                  </a:extLst>
                </a:gridCol>
                <a:gridCol w="1998583">
                  <a:extLst>
                    <a:ext uri="{9D8B030D-6E8A-4147-A177-3AD203B41FA5}">
                      <a16:colId xmlns:a16="http://schemas.microsoft.com/office/drawing/2014/main" val="2039521330"/>
                    </a:ext>
                  </a:extLst>
                </a:gridCol>
                <a:gridCol w="6289984">
                  <a:extLst>
                    <a:ext uri="{9D8B030D-6E8A-4147-A177-3AD203B41FA5}">
                      <a16:colId xmlns:a16="http://schemas.microsoft.com/office/drawing/2014/main" val="300904318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D3D3D3"/>
                          </a:highlight>
                        </a:rPr>
                        <a:t>customer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73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number to identify the customer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650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the store, foreign key to store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287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First_name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carrying (45)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Customer’s first name (max 45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2988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(45)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Customer’s last ame (max 45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12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(50)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Customer’s email (max 50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86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Customer’s address, foreign key to address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03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Activebool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True, false, or null statement for customer’s 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96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Create_date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when the customer’s account was created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279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to identify if the account is active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705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3F5F94-BCC0-5A76-7D23-BB0B2CC951A8}"/>
              </a:ext>
            </a:extLst>
          </p:cNvPr>
          <p:cNvSpPr txBox="1"/>
          <p:nvPr/>
        </p:nvSpPr>
        <p:spPr>
          <a:xfrm>
            <a:off x="5788993" y="2532722"/>
            <a:ext cx="6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FB2A5D-6029-BC26-0E40-4955BC83E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01298"/>
              </p:ext>
            </p:extLst>
          </p:nvPr>
        </p:nvGraphicFramePr>
        <p:xfrm>
          <a:off x="871718" y="2856918"/>
          <a:ext cx="1044856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6710">
                  <a:extLst>
                    <a:ext uri="{9D8B030D-6E8A-4147-A177-3AD203B41FA5}">
                      <a16:colId xmlns:a16="http://schemas.microsoft.com/office/drawing/2014/main" val="3553245602"/>
                    </a:ext>
                  </a:extLst>
                </a:gridCol>
                <a:gridCol w="2011662">
                  <a:extLst>
                    <a:ext uri="{9D8B030D-6E8A-4147-A177-3AD203B41FA5}">
                      <a16:colId xmlns:a16="http://schemas.microsoft.com/office/drawing/2014/main" val="2030046943"/>
                    </a:ext>
                  </a:extLst>
                </a:gridCol>
                <a:gridCol w="6330192">
                  <a:extLst>
                    <a:ext uri="{9D8B030D-6E8A-4147-A177-3AD203B41FA5}">
                      <a16:colId xmlns:a16="http://schemas.microsoft.com/office/drawing/2014/main" val="134741933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D3D3D3"/>
                          </a:highlight>
                        </a:rPr>
                        <a:t>Film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4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51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Film_id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 to identify each film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933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 of the film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33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text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 of the film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197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Release 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 of film release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224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Language_id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Language, foreign key to language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75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Rental_duration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Duration of the rental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42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Rental_rate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Rental fee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203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Length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Length of the film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869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Replacement_cost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numeric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Cost for film replacement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50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ARRAY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Film rating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988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of when the record was updated last (YYYY-DD-MM)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503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Special_features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Text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features of the film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1725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Fulltxt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tsvector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0815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7899BC-2D7A-2F3F-9182-6B89D5AFECFA}"/>
              </a:ext>
            </a:extLst>
          </p:cNvPr>
          <p:cNvSpPr txBox="1"/>
          <p:nvPr/>
        </p:nvSpPr>
        <p:spPr>
          <a:xfrm>
            <a:off x="5505582" y="5188781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Film_actor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0061D8-9123-FB6B-2443-7F54B4C08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16758"/>
              </p:ext>
            </p:extLst>
          </p:nvPr>
        </p:nvGraphicFramePr>
        <p:xfrm>
          <a:off x="905236" y="5531205"/>
          <a:ext cx="10381527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329">
                  <a:extLst>
                    <a:ext uri="{9D8B030D-6E8A-4147-A177-3AD203B41FA5}">
                      <a16:colId xmlns:a16="http://schemas.microsoft.com/office/drawing/2014/main" val="1087203875"/>
                    </a:ext>
                  </a:extLst>
                </a:gridCol>
                <a:gridCol w="2275252">
                  <a:extLst>
                    <a:ext uri="{9D8B030D-6E8A-4147-A177-3AD203B41FA5}">
                      <a16:colId xmlns:a16="http://schemas.microsoft.com/office/drawing/2014/main" val="1418768136"/>
                    </a:ext>
                  </a:extLst>
                </a:gridCol>
                <a:gridCol w="5929946">
                  <a:extLst>
                    <a:ext uri="{9D8B030D-6E8A-4147-A177-3AD203B41FA5}">
                      <a16:colId xmlns:a16="http://schemas.microsoft.com/office/drawing/2014/main" val="380516067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Film_actor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98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591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actor_id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Composite key, to identify each actor, foreign key to actor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7497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film_id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Composite key, to identify each film, foreign key to film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582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 without time zone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of when the record was updated last (YYYY-DD-MM)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219577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D6253AAB-D597-B3E2-A8F2-BF7B58D30CF7}"/>
              </a:ext>
            </a:extLst>
          </p:cNvPr>
          <p:cNvSpPr/>
          <p:nvPr/>
        </p:nvSpPr>
        <p:spPr>
          <a:xfrm>
            <a:off x="472828" y="1167430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6BBA4E1-EDC3-98A3-7DBA-435838DD0043}"/>
              </a:ext>
            </a:extLst>
          </p:cNvPr>
          <p:cNvSpPr/>
          <p:nvPr/>
        </p:nvSpPr>
        <p:spPr>
          <a:xfrm>
            <a:off x="524159" y="5877691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C31B7A1-22FE-C1E9-1BA3-DAAA5C60B87F}"/>
              </a:ext>
            </a:extLst>
          </p:cNvPr>
          <p:cNvSpPr/>
          <p:nvPr/>
        </p:nvSpPr>
        <p:spPr>
          <a:xfrm>
            <a:off x="472828" y="3228629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10099A-1955-033C-D67F-2DDBD75C29D9}"/>
              </a:ext>
            </a:extLst>
          </p:cNvPr>
          <p:cNvSpPr/>
          <p:nvPr/>
        </p:nvSpPr>
        <p:spPr>
          <a:xfrm>
            <a:off x="723604" y="1936207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510822-2249-68BF-2710-F2A5676EB513}"/>
              </a:ext>
            </a:extLst>
          </p:cNvPr>
          <p:cNvSpPr/>
          <p:nvPr/>
        </p:nvSpPr>
        <p:spPr>
          <a:xfrm>
            <a:off x="706845" y="3829844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23CADE-6E99-6B1D-EFAB-C229D5C33925}"/>
              </a:ext>
            </a:extLst>
          </p:cNvPr>
          <p:cNvSpPr/>
          <p:nvPr/>
        </p:nvSpPr>
        <p:spPr>
          <a:xfrm>
            <a:off x="749067" y="6034526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13809A-2D1F-BFF7-3681-EEA71C635B5C}"/>
              </a:ext>
            </a:extLst>
          </p:cNvPr>
          <p:cNvSpPr txBox="1"/>
          <p:nvPr/>
        </p:nvSpPr>
        <p:spPr>
          <a:xfrm>
            <a:off x="879676" y="140523"/>
            <a:ext cx="28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Tables, cont’d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D97552-CE5E-3889-052F-D0AF81D4117C}"/>
              </a:ext>
            </a:extLst>
          </p:cNvPr>
          <p:cNvCxnSpPr>
            <a:cxnSpLocks/>
          </p:cNvCxnSpPr>
          <p:nvPr/>
        </p:nvCxnSpPr>
        <p:spPr>
          <a:xfrm>
            <a:off x="3582412" y="325189"/>
            <a:ext cx="7829262" cy="21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011C79-D4AC-AB75-F243-1548C5D2EC9D}"/>
              </a:ext>
            </a:extLst>
          </p:cNvPr>
          <p:cNvSpPr txBox="1"/>
          <p:nvPr/>
        </p:nvSpPr>
        <p:spPr>
          <a:xfrm>
            <a:off x="5395821" y="476508"/>
            <a:ext cx="157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Film_category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A2ED82-CBEF-6FE0-A6F0-3657E1B6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25614"/>
              </p:ext>
            </p:extLst>
          </p:nvPr>
        </p:nvGraphicFramePr>
        <p:xfrm>
          <a:off x="983848" y="821883"/>
          <a:ext cx="10427826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294">
                  <a:extLst>
                    <a:ext uri="{9D8B030D-6E8A-4147-A177-3AD203B41FA5}">
                      <a16:colId xmlns:a16="http://schemas.microsoft.com/office/drawing/2014/main" val="192222847"/>
                    </a:ext>
                  </a:extLst>
                </a:gridCol>
                <a:gridCol w="2007496">
                  <a:extLst>
                    <a:ext uri="{9D8B030D-6E8A-4147-A177-3AD203B41FA5}">
                      <a16:colId xmlns:a16="http://schemas.microsoft.com/office/drawing/2014/main" val="1469302144"/>
                    </a:ext>
                  </a:extLst>
                </a:gridCol>
                <a:gridCol w="6318036">
                  <a:extLst>
                    <a:ext uri="{9D8B030D-6E8A-4147-A177-3AD203B41FA5}">
                      <a16:colId xmlns:a16="http://schemas.microsoft.com/office/drawing/2014/main" val="34618964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film_category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5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334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Film_id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Composite key to identify each film category and foreign key to film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84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Category_id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Composite primary key to identify each film category, foreign key to category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91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the record was updated last (YYYY-DD_MM)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1225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918BF5-8665-9A78-6E4F-882FB2B5A468}"/>
              </a:ext>
            </a:extLst>
          </p:cNvPr>
          <p:cNvSpPr txBox="1"/>
          <p:nvPr/>
        </p:nvSpPr>
        <p:spPr>
          <a:xfrm>
            <a:off x="5632906" y="1666857"/>
            <a:ext cx="110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A64F2-81A7-7294-F38B-9A72249DD91B}"/>
              </a:ext>
            </a:extLst>
          </p:cNvPr>
          <p:cNvSpPr txBox="1"/>
          <p:nvPr/>
        </p:nvSpPr>
        <p:spPr>
          <a:xfrm>
            <a:off x="5610946" y="3031390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41EDEB-FD8E-7AEF-EB66-822583FEC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54996"/>
              </p:ext>
            </p:extLst>
          </p:nvPr>
        </p:nvGraphicFramePr>
        <p:xfrm>
          <a:off x="983847" y="1995689"/>
          <a:ext cx="104278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295">
                  <a:extLst>
                    <a:ext uri="{9D8B030D-6E8A-4147-A177-3AD203B41FA5}">
                      <a16:colId xmlns:a16="http://schemas.microsoft.com/office/drawing/2014/main" val="1795822751"/>
                    </a:ext>
                  </a:extLst>
                </a:gridCol>
                <a:gridCol w="2007495">
                  <a:extLst>
                    <a:ext uri="{9D8B030D-6E8A-4147-A177-3AD203B41FA5}">
                      <a16:colId xmlns:a16="http://schemas.microsoft.com/office/drawing/2014/main" val="2726684420"/>
                    </a:ext>
                  </a:extLst>
                </a:gridCol>
                <a:gridCol w="6318035">
                  <a:extLst>
                    <a:ext uri="{9D8B030D-6E8A-4147-A177-3AD203B41FA5}">
                      <a16:colId xmlns:a16="http://schemas.microsoft.com/office/drawing/2014/main" val="78459995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inventory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12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9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Inventory_id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used to identify the film’s inventory 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08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Film_id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each film, foreign key to film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828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the store, foreign key to store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336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 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the record was updated last (YYYY-DD_MM)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499048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1EE85CB4-5DBD-4C05-40AE-A6941E2B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544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E770A9-E845-C77C-D436-D7746D50E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3762"/>
              </p:ext>
            </p:extLst>
          </p:nvPr>
        </p:nvGraphicFramePr>
        <p:xfrm>
          <a:off x="983847" y="3356850"/>
          <a:ext cx="10427824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293">
                  <a:extLst>
                    <a:ext uri="{9D8B030D-6E8A-4147-A177-3AD203B41FA5}">
                      <a16:colId xmlns:a16="http://schemas.microsoft.com/office/drawing/2014/main" val="3355154335"/>
                    </a:ext>
                  </a:extLst>
                </a:gridCol>
                <a:gridCol w="2007496">
                  <a:extLst>
                    <a:ext uri="{9D8B030D-6E8A-4147-A177-3AD203B41FA5}">
                      <a16:colId xmlns:a16="http://schemas.microsoft.com/office/drawing/2014/main" val="3551416798"/>
                    </a:ext>
                  </a:extLst>
                </a:gridCol>
                <a:gridCol w="6318035">
                  <a:extLst>
                    <a:ext uri="{9D8B030D-6E8A-4147-A177-3AD203B41FA5}">
                      <a16:colId xmlns:a16="http://schemas.microsoft.com/office/drawing/2014/main" val="140529014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language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18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653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Language_id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number to identify the language in the film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65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(20)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of the language in the film (max 20)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231323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the record was updated last (YYYY-DD-MM)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750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0ACCB9-16B4-0EA1-C499-F929C20D1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68754"/>
              </p:ext>
            </p:extLst>
          </p:nvPr>
        </p:nvGraphicFramePr>
        <p:xfrm>
          <a:off x="983846" y="4503900"/>
          <a:ext cx="1042782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304">
                  <a:extLst>
                    <a:ext uri="{9D8B030D-6E8A-4147-A177-3AD203B41FA5}">
                      <a16:colId xmlns:a16="http://schemas.microsoft.com/office/drawing/2014/main" val="2481562928"/>
                    </a:ext>
                  </a:extLst>
                </a:gridCol>
                <a:gridCol w="2411400">
                  <a:extLst>
                    <a:ext uri="{9D8B030D-6E8A-4147-A177-3AD203B41FA5}">
                      <a16:colId xmlns:a16="http://schemas.microsoft.com/office/drawing/2014/main" val="2001585802"/>
                    </a:ext>
                  </a:extLst>
                </a:gridCol>
                <a:gridCol w="5914122">
                  <a:extLst>
                    <a:ext uri="{9D8B030D-6E8A-4147-A177-3AD203B41FA5}">
                      <a16:colId xmlns:a16="http://schemas.microsoft.com/office/drawing/2014/main" val="343350932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staff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50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76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identifying the staff members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16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First_name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(45)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Staff’s first name (max 45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034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(45)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Staff’s last name (max 45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837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Staff’s address, foreign key to address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066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(50)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Staff’s email (max 50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956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Store_id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used to identify the store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519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Active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True, false, or null statement to imply active status of staff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771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(16)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 member’s username (max of 16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78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Character varying (40)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 member’s password (max of 40 characters)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703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 for when the record was updated last (YYYY-DD_MM)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11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Picture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bytea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Binary data in form of pictures/images/audio files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8977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5768CF-D458-2179-5366-F07534EAA8F4}"/>
              </a:ext>
            </a:extLst>
          </p:cNvPr>
          <p:cNvSpPr txBox="1"/>
          <p:nvPr/>
        </p:nvSpPr>
        <p:spPr>
          <a:xfrm>
            <a:off x="5860434" y="4202472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623CCC-07B1-6560-0EA3-5AAE1ABDC3C0}"/>
              </a:ext>
            </a:extLst>
          </p:cNvPr>
          <p:cNvSpPr/>
          <p:nvPr/>
        </p:nvSpPr>
        <p:spPr>
          <a:xfrm>
            <a:off x="825316" y="1348354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6A5771-CEAF-13D7-CF11-290F35133F39}"/>
              </a:ext>
            </a:extLst>
          </p:cNvPr>
          <p:cNvSpPr/>
          <p:nvPr/>
        </p:nvSpPr>
        <p:spPr>
          <a:xfrm>
            <a:off x="805619" y="2512787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69FD4-0319-007B-4C5F-EC498F5A238D}"/>
              </a:ext>
            </a:extLst>
          </p:cNvPr>
          <p:cNvSpPr/>
          <p:nvPr/>
        </p:nvSpPr>
        <p:spPr>
          <a:xfrm>
            <a:off x="820676" y="5325348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1FCD319-16B7-BDAF-BB78-1A95890684F5}"/>
              </a:ext>
            </a:extLst>
          </p:cNvPr>
          <p:cNvSpPr/>
          <p:nvPr/>
        </p:nvSpPr>
        <p:spPr>
          <a:xfrm>
            <a:off x="597642" y="2344457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12EB2AA-8346-6F71-02A0-50E0FD9D8198}"/>
              </a:ext>
            </a:extLst>
          </p:cNvPr>
          <p:cNvSpPr/>
          <p:nvPr/>
        </p:nvSpPr>
        <p:spPr>
          <a:xfrm>
            <a:off x="597640" y="1157164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1B6767C-6329-6A19-629F-A7F43FCB11F0}"/>
              </a:ext>
            </a:extLst>
          </p:cNvPr>
          <p:cNvSpPr/>
          <p:nvPr/>
        </p:nvSpPr>
        <p:spPr>
          <a:xfrm>
            <a:off x="564149" y="3692131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C7C5157-A187-3D36-A35B-2ECA937A814B}"/>
              </a:ext>
            </a:extLst>
          </p:cNvPr>
          <p:cNvSpPr/>
          <p:nvPr/>
        </p:nvSpPr>
        <p:spPr>
          <a:xfrm>
            <a:off x="588361" y="4861675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FB2BE6-7F35-5683-7189-408C361F406A}"/>
              </a:ext>
            </a:extLst>
          </p:cNvPr>
          <p:cNvCxnSpPr>
            <a:cxnSpLocks/>
          </p:cNvCxnSpPr>
          <p:nvPr/>
        </p:nvCxnSpPr>
        <p:spPr>
          <a:xfrm>
            <a:off x="3582412" y="325189"/>
            <a:ext cx="7829262" cy="21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019ED46-DFED-C665-F57B-56177C0E3E8D}"/>
              </a:ext>
            </a:extLst>
          </p:cNvPr>
          <p:cNvSpPr txBox="1"/>
          <p:nvPr/>
        </p:nvSpPr>
        <p:spPr>
          <a:xfrm>
            <a:off x="780326" y="162046"/>
            <a:ext cx="26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Tables, cont’d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D9BC5-EBB1-04CD-F266-86EF9E96E644}"/>
              </a:ext>
            </a:extLst>
          </p:cNvPr>
          <p:cNvSpPr txBox="1"/>
          <p:nvPr/>
        </p:nvSpPr>
        <p:spPr>
          <a:xfrm>
            <a:off x="5740518" y="641430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7526B0-1558-41C5-52EB-CB838324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39511"/>
              </p:ext>
            </p:extLst>
          </p:nvPr>
        </p:nvGraphicFramePr>
        <p:xfrm>
          <a:off x="780326" y="1010762"/>
          <a:ext cx="10631348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3325">
                  <a:extLst>
                    <a:ext uri="{9D8B030D-6E8A-4147-A177-3AD203B41FA5}">
                      <a16:colId xmlns:a16="http://schemas.microsoft.com/office/drawing/2014/main" val="992235455"/>
                    </a:ext>
                  </a:extLst>
                </a:gridCol>
                <a:gridCol w="2046677">
                  <a:extLst>
                    <a:ext uri="{9D8B030D-6E8A-4147-A177-3AD203B41FA5}">
                      <a16:colId xmlns:a16="http://schemas.microsoft.com/office/drawing/2014/main" val="3334042344"/>
                    </a:ext>
                  </a:extLst>
                </a:gridCol>
                <a:gridCol w="6441346">
                  <a:extLst>
                    <a:ext uri="{9D8B030D-6E8A-4147-A177-3AD203B41FA5}">
                      <a16:colId xmlns:a16="http://schemas.microsoft.com/office/drawing/2014/main" val="311283299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3D3D3"/>
                          </a:highlight>
                        </a:rPr>
                        <a:t>store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0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78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Store_id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Serial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key, number to identify the store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14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Manager_staff_id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to identify the manager, foreign key to staff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193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Address_id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address, foreign key to address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42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Last_update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Timestamp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 for when record was last updated (YYYY-DD-MM)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579938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E49EC5D6-EFE9-F656-DE11-75DF8ECB34F2}"/>
              </a:ext>
            </a:extLst>
          </p:cNvPr>
          <p:cNvSpPr/>
          <p:nvPr/>
        </p:nvSpPr>
        <p:spPr>
          <a:xfrm>
            <a:off x="355817" y="1362043"/>
            <a:ext cx="365372" cy="45719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58A1F4-5EF9-17E9-164B-479CF01AA282}"/>
              </a:ext>
            </a:extLst>
          </p:cNvPr>
          <p:cNvSpPr/>
          <p:nvPr/>
        </p:nvSpPr>
        <p:spPr>
          <a:xfrm>
            <a:off x="632212" y="1484855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4DEA70-783A-48CC-A6E2-6DC5074FBCBA}"/>
              </a:ext>
            </a:extLst>
          </p:cNvPr>
          <p:cNvSpPr/>
          <p:nvPr/>
        </p:nvSpPr>
        <p:spPr>
          <a:xfrm>
            <a:off x="632212" y="1682148"/>
            <a:ext cx="148114" cy="457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1318</Words>
  <Application>Microsoft Macintosh PowerPoint</Application>
  <PresentationFormat>Widescreen</PresentationFormat>
  <Paragraphs>364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Rockbuster Stealth, LLC</vt:lpstr>
      <vt:lpstr>Table of contents:</vt:lpstr>
      <vt:lpstr>Rockbuster ERD (Entity Relationship Diagram)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Stealth, LLC</dc:title>
  <dc:creator>Nancy Kolaski</dc:creator>
  <cp:lastModifiedBy>Nancy Kolaski</cp:lastModifiedBy>
  <cp:revision>6</cp:revision>
  <cp:lastPrinted>2024-04-18T00:29:54Z</cp:lastPrinted>
  <dcterms:created xsi:type="dcterms:W3CDTF">2024-04-14T23:45:13Z</dcterms:created>
  <dcterms:modified xsi:type="dcterms:W3CDTF">2024-04-18T01:00:10Z</dcterms:modified>
</cp:coreProperties>
</file>