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jpg" ContentType="image/jpeg"/>
  <Default Extension="xml" ContentType="application/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14.xml" ContentType="application/vnd.openxmlformats-officedocument.presentationml.slideLayout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3"/>
  </p:notesMasterIdLst>
  <p:handoutMasterIdLst>
    <p:handoutMasterId r:id="rId1"/>
  </p:handoutMasterIdLst>
  <p:sldIdLst>
    <p:sldId id="257" r:id="rId4"/>
    <p:sldId id="258" r:id="rId5"/>
    <p:sldId id="263" r:id="rId6"/>
    <p:sldId id="264" r:id="rId7"/>
    <p:sldId id="265" r:id="rId8"/>
    <p:sldId id="268" r:id="rId9"/>
    <p:sldId id="269" r:id="rId10"/>
    <p:sldId id="270" r:id="rId11"/>
    <p:sldId id="266" r:id="rId1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1" autoAdjust="0"/>
    <p:restoredTop sz="95046" autoAdjust="0"/>
  </p:normalViewPr>
  <p:slideViewPr>
    <p:cSldViewPr snapToGrid="0" showGuides="1">
      <p:cViewPr varScale="1">
        <p:scale>
          <a:sx n="83" d="100"/>
          <a:sy n="83" d="100"/>
        </p:scale>
        <p:origin x="208" y="1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2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55EECA1-EE98-4A63-BD0F-300104E78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D4A048A-6510-4E82-B373-ABC0F4DCF7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6D913E5-BA4F-49B7-A982-5B67F362B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03BF0CE-D6DE-485C-B73B-488F62BBBB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7089D1D-B610-4487-9D33-7CBD5A3C52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90E99C4-2D86-478A-B594-51C8CC938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C25F4-4CC5-487B-9FAC-33F62C369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8BC30A0-EFCA-4DA7-9C86-24E21C7854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718962" y="1163638"/>
            <a:ext cx="5585176" cy="3141662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FCBDAD4-F9F0-40BC-95CE-B7721FE517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>
          <a:blip r:embed="rId1">
            <a:lum bright="0" contrast="0"/>
          </a:blip>
          <a:srcRect l="0" t="0" r="0" b="0"/>
          <a:tile tx="0" ty="0" sx="70000" sy="70000" flip="none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261152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628574" y="328578"/>
            <a:ext cx="8827957" cy="1514855"/>
          </a:xfr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628574" y="1982976"/>
            <a:ext cx="6579349" cy="401782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5258" y="5107827"/>
            <a:ext cx="8827956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1155256" y="1587398"/>
            <a:ext cx="8827957" cy="32991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5257" y="5674565"/>
            <a:ext cx="882795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5256" y="1447801"/>
            <a:ext cx="8827957" cy="144901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5256" y="3094330"/>
            <a:ext cx="8827957" cy="292547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575213" y="1447800"/>
            <a:ext cx="8001399" cy="138318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 noEditPoints="1"/>
          </p:cNvSpPr>
          <p:nvPr>
            <p:ph type="body" sz="half" idx="13"/>
          </p:nvPr>
        </p:nvSpPr>
        <p:spPr>
          <a:xfrm>
            <a:off x="1609038" y="2893351"/>
            <a:ext cx="7967573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609038" y="3316975"/>
            <a:ext cx="7967573" cy="271008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530" y="971253"/>
            <a:ext cx="80212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accent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2921" y="1823752"/>
            <a:ext cx="80212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sz="12200" b="0" i="0">
                <a:solidFill>
                  <a:schemeClr val="accent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en-US" sz="12200" dirty="0"/>
              <a:t>”</a:t>
            </a:r>
          </a:p>
        </p:txBody>
      </p:sp>
    </p:spTree>
  </p:cSld>
  <p:clrMapOvr>
    <a:masterClrMapping/>
  </p:clrMapOvr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5256" y="3124201"/>
            <a:ext cx="8827957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5256" y="4777381"/>
            <a:ext cx="8827957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20797" y="3290622"/>
            <a:ext cx="294763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 noEditPoints="1"/>
          </p:cNvSpPr>
          <p:nvPr>
            <p:ph type="body" sz="half" idx="15"/>
          </p:nvPr>
        </p:nvSpPr>
        <p:spPr>
          <a:xfrm>
            <a:off x="1140317" y="3995503"/>
            <a:ext cx="2928112" cy="262673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372356" y="3290622"/>
            <a:ext cx="293700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 noEditPoints="1"/>
          </p:cNvSpPr>
          <p:nvPr>
            <p:ph type="body" sz="half" idx="16"/>
          </p:nvPr>
        </p:nvSpPr>
        <p:spPr>
          <a:xfrm>
            <a:off x="4361800" y="3995503"/>
            <a:ext cx="2947561" cy="262673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614240" y="3290622"/>
            <a:ext cx="293287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 noEditPoints="1"/>
          </p:cNvSpPr>
          <p:nvPr>
            <p:ph type="body" sz="half" idx="17"/>
          </p:nvPr>
        </p:nvSpPr>
        <p:spPr>
          <a:xfrm>
            <a:off x="7614240" y="3995503"/>
            <a:ext cx="2932877" cy="262673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711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404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652633" y="4880056"/>
            <a:ext cx="2940816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 noEditPoints="1"/>
          </p:cNvSpPr>
          <p:nvPr>
            <p:ph type="pic" idx="15"/>
          </p:nvPr>
        </p:nvSpPr>
        <p:spPr>
          <a:xfrm>
            <a:off x="652633" y="3065674"/>
            <a:ext cx="294081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 noEditPoints="1"/>
          </p:cNvSpPr>
          <p:nvPr>
            <p:ph type="body" sz="half" idx="18"/>
          </p:nvPr>
        </p:nvSpPr>
        <p:spPr>
          <a:xfrm>
            <a:off x="652633" y="5456320"/>
            <a:ext cx="294081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3890389" y="4880056"/>
            <a:ext cx="293128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 noEditPoints="1"/>
          </p:cNvSpPr>
          <p:nvPr>
            <p:ph type="pic" idx="21"/>
          </p:nvPr>
        </p:nvSpPr>
        <p:spPr>
          <a:xfrm>
            <a:off x="3890388" y="3065674"/>
            <a:ext cx="293128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 noEditPoints="1"/>
          </p:cNvSpPr>
          <p:nvPr>
            <p:ph type="body" sz="half" idx="19"/>
          </p:nvPr>
        </p:nvSpPr>
        <p:spPr>
          <a:xfrm>
            <a:off x="3889035" y="5456319"/>
            <a:ext cx="29351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126556" y="4880056"/>
            <a:ext cx="293287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 noEditPoints="1"/>
          </p:cNvSpPr>
          <p:nvPr>
            <p:ph type="pic" idx="22"/>
          </p:nvPr>
        </p:nvSpPr>
        <p:spPr>
          <a:xfrm>
            <a:off x="7126555" y="3065674"/>
            <a:ext cx="2932877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 noEditPoints="1"/>
          </p:cNvSpPr>
          <p:nvPr>
            <p:ph type="body" sz="half" idx="20"/>
          </p:nvPr>
        </p:nvSpPr>
        <p:spPr>
          <a:xfrm>
            <a:off x="7126433" y="5456317"/>
            <a:ext cx="293676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711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404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306377" y="1689811"/>
            <a:ext cx="1753057" cy="4566528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652633" y="1689811"/>
            <a:ext cx="7425083" cy="4566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103313" y="2513115"/>
            <a:ext cx="4396339" cy="37432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5654494" y="2509114"/>
            <a:ext cx="4396341" cy="37472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5258" y="2861735"/>
            <a:ext cx="8827956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55256" y="4777381"/>
            <a:ext cx="8827957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103601" y="2564265"/>
            <a:ext cx="4397484" cy="36920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5655967" y="2560320"/>
            <a:ext cx="4397487" cy="36960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600" y="2577999"/>
            <a:ext cx="439748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103601" y="3247949"/>
            <a:ext cx="4397484" cy="300838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5655969" y="2577999"/>
            <a:ext cx="43974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5655969" y="3247949"/>
            <a:ext cx="4397484" cy="300838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5255" y="1447800"/>
            <a:ext cx="340194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4785863" y="1447800"/>
            <a:ext cx="5197351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5255" y="3129282"/>
            <a:ext cx="3401949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54208" y="1854192"/>
            <a:ext cx="5094232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7175690" y="1854192"/>
            <a:ext cx="320123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55255" y="3657600"/>
            <a:ext cx="5086304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.xml"/><Relationship Id="rId20" Type="http://schemas.openxmlformats.org/officeDocument/2006/relationships/theme" Target="../theme/theme2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>
            <a:lum bright="0" contrast="0"/>
          </a:blip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31366"/>
            <a:ext cx="12192000" cy="55266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Oval 22"/>
          <p:cNvSpPr/>
          <p:nvPr/>
        </p:nvSpPr>
        <p:spPr>
          <a:xfrm>
            <a:off x="7586443" y="-457200"/>
            <a:ext cx="21336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4" name="Oval 23"/>
          <p:cNvSpPr/>
          <p:nvPr/>
        </p:nvSpPr>
        <p:spPr>
          <a:xfrm>
            <a:off x="8399243" y="6096000"/>
            <a:ext cx="13208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0" name="Oval 19"/>
          <p:cNvSpPr/>
          <p:nvPr/>
        </p:nvSpPr>
        <p:spPr>
          <a:xfrm>
            <a:off x="-205317" y="2667000"/>
            <a:ext cx="5588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1" name="Oval 20"/>
          <p:cNvSpPr/>
          <p:nvPr/>
        </p:nvSpPr>
        <p:spPr>
          <a:xfrm>
            <a:off x="-1119717" y="2895600"/>
            <a:ext cx="31496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1103600" y="1611847"/>
            <a:ext cx="9407173" cy="730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03600" y="2478634"/>
            <a:ext cx="9407173" cy="3769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sldNum="0"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rgbClr val="C00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bg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bg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bg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 noEditPoints="1"/>
          </p:cNvSpPr>
          <p:nvPr>
            <p:ph type="title"/>
          </p:nvPr>
        </p:nvSpPr>
        <p:spPr>
          <a:xfrm>
            <a:off x="1103600" y="1611847"/>
            <a:ext cx="9407173" cy="1589477"/>
          </a:xfrm>
        </p:spPr>
        <p:txBody>
          <a:bodyPr/>
          <a:lstStyle/>
          <a:p>
            <a:pPr algn="ctr"/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Assessing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C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omorbidity and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D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emographic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I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nfluence on covid-19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P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atients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O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utcome from Mexican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G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overnment covid-19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D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ataset from kaggle through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A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utomated ETL,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D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ata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A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nalysis and </a:t>
            </a:r>
            <a:r>
              <a:rPr lang="en-US"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V</a:t>
            </a:r>
            <a:r>
              <a:rPr sz="28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isualization.</a:t>
            </a:r>
            <a:endParaRPr lang="en" sz="2800" b="1" i="0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endParaRPr lang="en" sz="2600" b="1" i="0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endParaRPr lang="en" sz="2200" b="1" i="0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r>
              <a:rPr lang="en" sz="22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Name: Odhiambo Nancy Anyango</a:t>
            </a:r>
          </a:p>
          <a:p>
            <a:pPr algn="ctr"/>
            <a:endParaRPr lang="en" sz="2200" b="1" i="0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r>
              <a:rPr lang="en" sz="22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Course: Data Engineering</a:t>
            </a:r>
          </a:p>
          <a:p>
            <a:pPr algn="ctr"/>
            <a:endParaRPr lang="en" sz="2200" b="1" i="0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r>
              <a:rPr lang="en" sz="22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Professor: Sorio Boit</a:t>
            </a:r>
          </a:p>
          <a:p>
            <a:pPr algn="ctr"/>
            <a:endParaRPr lang="en" sz="2200" b="1" i="0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r>
              <a:rPr lang="en" sz="2200" b="1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Semester: Winter 2025</a:t>
            </a:r>
          </a:p>
          <a:p>
            <a:pPr algn="ctr"/>
            <a:endParaRPr lang="en" sz="2200" b="1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algn="ctr"/>
            <a:endParaRPr lang="en" sz="2600" b="1" i="0" u="none" strike="noStrike">
              <a:solidFill>
                <a:schemeClr val="bg1"/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</p:txBody>
      </p:sp>
      <p:sp>
        <p:nvSpPr>
          <p:cNvPr id="6" name="Content Placeholder 5"/>
          <p:cNvSpPr>
            <a:spLocks noGrp="1" noEditPoints="1"/>
          </p:cNvSpPr>
          <p:nvPr>
            <p:ph idx="1"/>
          </p:nvPr>
        </p:nvSpPr>
        <p:spPr>
          <a:xfrm>
            <a:off x="1103600" y="3529718"/>
            <a:ext cx="9407173" cy="217715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>
                <a:solidFill>
                  <a:schemeClr val="bg2">
                    <a:lumMod val="50000"/>
                  </a:schemeClr>
                </a:solidFill>
              </a:rPr>
              <a:t>Project Overview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endParaRPr lang="en" sz="17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This project was mainly executed to assess and analyze the outcomes of covid-19 patients and the correlation of commorbidities, age and this outcomes.</a:t>
            </a:r>
          </a:p>
          <a:p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This project also a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imed 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at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 enhanc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ing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 healthcare decision-making and pandemic management through data-driven insights for future outbreaks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sz="2000">
                <a:solidFill>
                  <a:schemeClr val="bg2">
                    <a:lumMod val="50000"/>
                  </a:schemeClr>
                </a:solidFill>
              </a:rPr>
              <a:t>Developed a fully automated ETL workflow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 and a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 data analysis 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&amp;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 visualization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 dashboard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 for the Mexican COVID-19 dataset from Kaggle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 site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>
                <a:solidFill>
                  <a:schemeClr val="bg2">
                    <a:lumMod val="50000"/>
                  </a:schemeClr>
                </a:solidFill>
              </a:rPr>
              <a:t>Set up and ETL pipeline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solidFill>
                  <a:schemeClr val="bg2">
                    <a:lumMod val="50000"/>
                  </a:schemeClr>
                </a:solidFill>
              </a:rPr>
              <a:t>The key software used were VS Code, Docker, Kestra, PostgreSQL for building and managing the automated ETL pipeline.</a:t>
            </a:r>
          </a:p>
          <a:p>
            <a:r>
              <a:rPr sz="1600">
                <a:solidFill>
                  <a:schemeClr val="bg2">
                    <a:lumMod val="50000"/>
                  </a:schemeClr>
                </a:solidFill>
              </a:rPr>
              <a:t>VS Code was used for the initial Python-based ETL demo and for running Docker containers for PostgreSQL and Kestra setup confirming successful containerization and service health.</a:t>
            </a:r>
          </a:p>
          <a:p>
            <a:r>
              <a:rPr sz="1600">
                <a:solidFill>
                  <a:schemeClr val="bg2">
                    <a:lumMod val="50000"/>
                  </a:schemeClr>
                </a:solidFill>
              </a:rPr>
              <a:t>Data extraction was automated using Kaggle API credentials in Kestra downloading and processing the COVID-19 dataset directly into a pandas DataFrame for further transformation.</a:t>
            </a:r>
          </a:p>
          <a:p>
            <a:r>
              <a:rPr sz="1600">
                <a:solidFill>
                  <a:schemeClr val="bg2">
                    <a:lumMod val="50000"/>
                  </a:schemeClr>
                </a:solidFill>
              </a:rPr>
              <a:t>Data transformation involved </a:t>
            </a:r>
            <a:r>
              <a:rPr lang="en" sz="1600">
                <a:solidFill>
                  <a:schemeClr val="bg2">
                    <a:lumMod val="50000"/>
                  </a:schemeClr>
                </a:solidFill>
              </a:rPr>
              <a:t>renaming, </a:t>
            </a:r>
            <a:r>
              <a:rPr sz="1600">
                <a:solidFill>
                  <a:schemeClr val="bg2">
                    <a:lumMod val="50000"/>
                  </a:schemeClr>
                </a:solidFill>
              </a:rPr>
              <a:t>cleaning, encoding, outlier removal, feature engineering (like age groups) and preparing the data for analysis</a:t>
            </a:r>
            <a:r>
              <a:rPr lang="en" sz="160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en" sz="160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sz="1600">
                <a:solidFill>
                  <a:schemeClr val="bg2">
                    <a:lumMod val="50000"/>
                  </a:schemeClr>
                </a:solidFill>
              </a:rPr>
              <a:t>ata </a:t>
            </a:r>
            <a:r>
              <a:rPr lang="en" sz="1600">
                <a:solidFill>
                  <a:schemeClr val="bg2">
                    <a:lumMod val="50000"/>
                  </a:schemeClr>
                </a:solidFill>
              </a:rPr>
              <a:t>was securely loaded</a:t>
            </a:r>
            <a:r>
              <a:rPr sz="1600">
                <a:solidFill>
                  <a:schemeClr val="bg2">
                    <a:lumMod val="50000"/>
                  </a:schemeClr>
                </a:solidFill>
              </a:rPr>
              <a:t> into the PostgreSQL database using psycopg2 reducing the dataset from over 1 million rows to 387,326 rows and focusing on 15 key features.</a:t>
            </a:r>
          </a:p>
          <a:p>
            <a:endParaRPr sz="16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>
                <a:solidFill>
                  <a:schemeClr val="bg2">
                    <a:lumMod val="50000"/>
                  </a:schemeClr>
                </a:solidFill>
              </a:rPr>
              <a:t>Data Analysis and Visualization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sz="1900">
                <a:solidFill>
                  <a:schemeClr val="bg2">
                    <a:lumMod val="50000"/>
                  </a:schemeClr>
                </a:solidFill>
              </a:rPr>
              <a:t>Data analysis and visualization were performed in VS Code using SQLAlchemy, Pandas, Seaborn and Matplotlib </a:t>
            </a:r>
            <a:endParaRPr lang="en" sz="1900">
              <a:solidFill>
                <a:schemeClr val="bg2">
                  <a:lumMod val="50000"/>
                </a:schemeClr>
              </a:solidFill>
            </a:endParaRPr>
          </a:p>
          <a:p>
            <a:r>
              <a:rPr sz="1900">
                <a:solidFill>
                  <a:schemeClr val="bg2">
                    <a:lumMod val="50000"/>
                  </a:schemeClr>
                </a:solidFill>
              </a:rPr>
              <a:t>The analysis focused on exploring patient outcomes, ICU and intubation rates, </a:t>
            </a:r>
            <a:r>
              <a:rPr lang="en" sz="1900">
                <a:solidFill>
                  <a:schemeClr val="bg2">
                    <a:lumMod val="50000"/>
                  </a:schemeClr>
                </a:solidFill>
              </a:rPr>
              <a:t>outcome by </a:t>
            </a:r>
            <a:r>
              <a:rPr sz="1900">
                <a:solidFill>
                  <a:schemeClr val="bg2">
                    <a:lumMod val="50000"/>
                  </a:schemeClr>
                </a:solidFill>
              </a:rPr>
              <a:t>age group distributions and the effect of various comorbidities on COVID-19 mortality.</a:t>
            </a:r>
          </a:p>
          <a:p>
            <a:r>
              <a:rPr sz="1900">
                <a:solidFill>
                  <a:schemeClr val="bg2">
                    <a:lumMod val="50000"/>
                  </a:schemeClr>
                </a:solidFill>
              </a:rPr>
              <a:t>Streamlit Dashboard was developed as an interactive web app</a:t>
            </a:r>
            <a:r>
              <a:rPr lang="en" sz="1900">
                <a:solidFill>
                  <a:schemeClr val="bg2">
                    <a:lumMod val="50000"/>
                  </a:schemeClr>
                </a:solidFill>
              </a:rPr>
              <a:t>lication</a:t>
            </a:r>
            <a:r>
              <a:rPr sz="1900">
                <a:solidFill>
                  <a:schemeClr val="bg2">
                    <a:lumMod val="50000"/>
                  </a:schemeClr>
                </a:solidFill>
              </a:rPr>
              <a:t> for real-time visualization using Plotly for interactive charts and</a:t>
            </a:r>
            <a:r>
              <a:rPr lang="en" sz="1900">
                <a:solidFill>
                  <a:schemeClr val="bg2">
                    <a:lumMod val="50000"/>
                  </a:schemeClr>
                </a:solidFill>
              </a:rPr>
              <a:t> kestra</a:t>
            </a:r>
            <a:r>
              <a:rPr sz="1900">
                <a:solidFill>
                  <a:schemeClr val="bg2">
                    <a:lumMod val="50000"/>
                  </a:schemeClr>
                </a:solidFill>
              </a:rPr>
              <a:t> PostgreSQL</a:t>
            </a:r>
            <a:r>
              <a:rPr lang="en" sz="1900">
                <a:solidFill>
                  <a:schemeClr val="bg2">
                    <a:lumMod val="50000"/>
                  </a:schemeClr>
                </a:solidFill>
              </a:rPr>
              <a:t> database</a:t>
            </a:r>
            <a:r>
              <a:rPr sz="1900">
                <a:solidFill>
                  <a:schemeClr val="bg2">
                    <a:lumMod val="50000"/>
                  </a:schemeClr>
                </a:solidFill>
              </a:rPr>
              <a:t> as the data source.</a:t>
            </a:r>
          </a:p>
          <a:p>
            <a:r>
              <a:rPr sz="1900">
                <a:solidFill>
                  <a:schemeClr val="bg2">
                    <a:lumMod val="50000"/>
                  </a:schemeClr>
                </a:solidFill>
              </a:rPr>
              <a:t>The dashboard highlights key insights on severity levels, comorbidity impacts and age-related risks, with user-friendly features like dropdown filters to explore ICU, intubation and death outcome distributions.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" sz="3100">
                <a:solidFill>
                  <a:schemeClr val="bg2">
                    <a:lumMod val="50000"/>
                  </a:schemeClr>
                </a:solidFill>
              </a:rPr>
              <a:t>Key Insights, Conclusion and Recommendation</a:t>
            </a:r>
            <a:endParaRPr sz="31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chemeClr val="bg2">
                    <a:lumMod val="50000"/>
                  </a:schemeClr>
                </a:solidFill>
              </a:rPr>
              <a:t>Key insights from the analysis show that older age groups were most affected by COVID-19 with higher rates of intubation, ICU admissions and mortality, especially above the mean age of 44 years.</a:t>
            </a:r>
          </a:p>
          <a:p>
            <a:r>
              <a:rPr sz="2000">
                <a:solidFill>
                  <a:schemeClr val="bg2">
                    <a:lumMod val="50000"/>
                  </a:schemeClr>
                </a:solidFill>
              </a:rPr>
              <a:t>Severity outcome plots revealed that patients with moderate severity experienced higher mortality than severe cases suggesting potential gaps in care for this group, while mild cases were least affected.</a:t>
            </a:r>
          </a:p>
          <a:p>
            <a:r>
              <a:rPr sz="2000">
                <a:solidFill>
                  <a:schemeClr val="bg2">
                    <a:lumMod val="50000"/>
                  </a:schemeClr>
                </a:solidFill>
              </a:rPr>
              <a:t>The correlation analysis highlighted strong associations between mortality and factors like hospital admission status, intubation, pneumonia, age, diabetes, and hypertension with asthma showing a lower risk</a:t>
            </a:r>
            <a:r>
              <a:rPr lang="en" sz="2000">
                <a:solidFill>
                  <a:schemeClr val="bg2">
                    <a:lumMod val="50000"/>
                  </a:schemeClr>
                </a:solidFill>
              </a:rPr>
              <a:t> than expected</a:t>
            </a:r>
            <a:r>
              <a:rPr sz="200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  <a:p>
            <a:endParaRPr sz="20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>
                <a:solidFill>
                  <a:schemeClr val="bg2">
                    <a:lumMod val="50000"/>
                  </a:schemeClr>
                </a:solidFill>
              </a:rPr>
              <a:t>Challenges and Resolution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" b="1">
                <a:solidFill>
                  <a:schemeClr val="bg2">
                    <a:lumMod val="50000"/>
                  </a:schemeClr>
                </a:solidFill>
              </a:rPr>
              <a:t>Challenge</a:t>
            </a:r>
          </a:p>
          <a:p>
            <a:pPr algn="just"/>
            <a:r>
              <a:rPr lang="en" b="0">
                <a:solidFill>
                  <a:schemeClr val="bg2">
                    <a:lumMod val="50000"/>
                  </a:schemeClr>
                </a:solidFill>
              </a:rPr>
              <a:t>Experienced challenges working with cloud hosted data analysis and visualization softwares.</a:t>
            </a:r>
          </a:p>
          <a:p>
            <a:pPr algn="just"/>
            <a:r>
              <a:rPr lang="en" b="0">
                <a:solidFill>
                  <a:schemeClr val="bg2">
                    <a:lumMod val="50000"/>
                  </a:schemeClr>
                </a:solidFill>
              </a:rPr>
              <a:t>Could not connect my dockerized postgres instance through ngrok to any software that was locally hosted and had some laptop restrictions to using the desktop versions of the microsoft softwraes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602530" y="2495134"/>
            <a:ext cx="4397487" cy="3696018"/>
          </a:xfrm>
        </p:spPr>
        <p:txBody>
          <a:bodyPr/>
          <a:lstStyle/>
          <a:p>
            <a:pPr algn="ctr"/>
            <a:r>
              <a:rPr lang="en" b="1">
                <a:solidFill>
                  <a:schemeClr val="bg2">
                    <a:lumMod val="50000"/>
                  </a:schemeClr>
                </a:solidFill>
              </a:rPr>
              <a:t>Resolution</a:t>
            </a:r>
          </a:p>
          <a:p>
            <a:pPr algn="just"/>
            <a:r>
              <a:rPr lang="en">
                <a:solidFill>
                  <a:schemeClr val="bg2">
                    <a:lumMod val="50000"/>
                  </a:schemeClr>
                </a:solidFill>
              </a:rPr>
              <a:t>Resorted to using Matplotlib, Seaborn, Plotly and streamlit</a:t>
            </a:r>
          </a:p>
          <a:p>
            <a:pPr algn="just"/>
            <a:endParaRPr lang="en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r>
              <a:rPr lang="en">
                <a:solidFill>
                  <a:schemeClr val="bg2">
                    <a:lumMod val="50000"/>
                  </a:schemeClr>
                </a:solidFill>
              </a:rPr>
              <a:t>Had to resort to localized data analysis and visualization then create the dashboard with streamlit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>
                <a:solidFill>
                  <a:schemeClr val="bg2">
                    <a:lumMod val="50000"/>
                  </a:schemeClr>
                </a:solidFill>
              </a:rPr>
              <a:t>Conclusion and Recommendation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sz="1800">
                <a:solidFill>
                  <a:schemeClr val="bg2">
                    <a:lumMod val="50000"/>
                  </a:schemeClr>
                </a:solidFill>
              </a:rPr>
              <a:t>mphas</a:t>
            </a: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y on</a:t>
            </a:r>
            <a:r>
              <a:rPr sz="1800">
                <a:solidFill>
                  <a:schemeClr val="bg2">
                    <a:lumMod val="50000"/>
                  </a:schemeClr>
                </a:solidFill>
              </a:rPr>
              <a:t> the need for focused care on the elderly</a:t>
            </a:r>
            <a:endParaRPr lang="en" sz="18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sz="1800">
                <a:solidFill>
                  <a:schemeClr val="bg2">
                    <a:lumMod val="50000"/>
                  </a:schemeClr>
                </a:solidFill>
              </a:rPr>
              <a:t>lose monitoring of moderate cases</a:t>
            </a:r>
            <a:endParaRPr lang="en" sz="18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sz="1800">
                <a:solidFill>
                  <a:schemeClr val="bg2">
                    <a:lumMod val="50000"/>
                  </a:schemeClr>
                </a:solidFill>
              </a:rPr>
              <a:t>nvestment in intubation infrastructure</a:t>
            </a:r>
            <a:endParaRPr lang="en" sz="18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sz="1800">
                <a:solidFill>
                  <a:schemeClr val="bg2">
                    <a:lumMod val="50000"/>
                  </a:schemeClr>
                </a:solidFill>
              </a:rPr>
              <a:t>upport for home-based care for mild cases to optimize pandemic response</a:t>
            </a: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 those admitted patients with moderate severity</a:t>
            </a:r>
            <a:r>
              <a:rPr sz="180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" sz="180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" sz="1800">
                <a:solidFill>
                  <a:schemeClr val="bg2">
                    <a:lumMod val="50000"/>
                  </a:schemeClr>
                </a:solidFill>
              </a:rPr>
              <a:t>Enhanced awareness creation and community support/ mobilization during such viral pandemics to increase home care survival to reduce crowding in hospitals which might increase exposure to other severe patients resulting to mortality</a:t>
            </a:r>
          </a:p>
          <a:p>
            <a:pPr marL="285750" indent="-285750">
              <a:buFont typeface="Wingdings" pitchFamily="2" charset="2"/>
              <a:buChar char="Ø"/>
            </a:pP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>
                <a:solidFill>
                  <a:schemeClr val="bg2">
                    <a:lumMod val="50000"/>
                  </a:schemeClr>
                </a:solidFill>
              </a:rPr>
              <a:t>Improvements for the ETL process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sz="half" idx="2"/>
          </p:nvPr>
        </p:nvSpPr>
        <p:spPr/>
        <p:txBody>
          <a:bodyPr/>
          <a:lstStyle/>
          <a:p>
            <a:pPr marL="0" marR="0" indent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b="1" i="1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Future improvement for ETL process</a:t>
            </a:r>
            <a:endParaRPr sz="2000" b="1" i="1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571500" marR="0" indent="-3429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Font typeface="Wingdings" pitchFamily="2" charset="2"/>
              <a:buChar char="Ø"/>
            </a:pPr>
            <a:r>
              <a:rPr lang="en-US" sz="2000" b="0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Focus more on improving ETL skills and google cloud interaction with postgres. </a:t>
            </a:r>
            <a:endParaRPr sz="2000" b="0" i="0" u="none" strike="noStrike">
              <a:solidFill>
                <a:schemeClr val="bg2">
                  <a:lumMod val="50000"/>
                </a:schemeClr>
              </a:solidFill>
              <a:latin typeface="Times New Roman" pitchFamily="18" charset="0" panose="02020603050405020304"/>
              <a:ea typeface="+mn-ea"/>
              <a:cs typeface="Times New Roman" pitchFamily="18" charset="0" panose="02020603050405020304"/>
            </a:endParaRPr>
          </a:p>
          <a:p>
            <a:pPr marL="571500" marR="0" indent="-3429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Font typeface="Wingdings" pitchFamily="2" charset="2"/>
              <a:buChar char="Ø"/>
            </a:pPr>
            <a:r>
              <a:rPr lang="en-US" sz="2000" b="0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Review of big query and nginx</a:t>
            </a:r>
          </a:p>
          <a:p>
            <a:pPr marL="342900" marR="0" indent="-34290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en-US" sz="2000" b="0" i="0" u="none" strike="noStrike">
                <a:solidFill>
                  <a:schemeClr val="bg2">
                    <a:lumMod val="50000"/>
                  </a:schemeClr>
                </a:solidFill>
                <a:latin typeface="Times New Roman" pitchFamily="18" charset="0" panose="02020603050405020304"/>
                <a:ea typeface="+mn-ea"/>
                <a:cs typeface="Times New Roman" pitchFamily="18" charset="0" panose="02020603050405020304"/>
              </a:rPr>
              <a:t>Build on the project and come up with a finalized working project with key insights, modeling &amp; evaluation and future recommendations in the dashboard. </a:t>
            </a:r>
            <a:endParaRPr sz="20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" sz="890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" sz="8900">
                <a:solidFill>
                  <a:schemeClr val="bg2">
                    <a:lumMod val="50000"/>
                  </a:schemeClr>
                </a:solidFill>
              </a:rPr>
              <a:t>Thank You</a:t>
            </a:r>
            <a:endParaRPr sz="890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ahoma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Gisha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DilleniaUPC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ゴシック"/>
      </a:majorFont>
      <a:minorFont>
        <a:latin typeface="Calibri" panose="020F0502020204030204"/>
        <a:ea typeface=""/>
        <a:cs typeface=""/>
        <a:font script="Arab" typeface="Tahoma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Gisha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DilleniaUPC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ademic Presentat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Arab" typeface="Times New Roman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メイリオ"/>
      </a:majorFont>
      <a:minorFont>
        <a:latin typeface="Century Gothic" panose="020B0502020202020204"/>
        <a:ea typeface=""/>
        <a:cs typeface=""/>
        <a:font script="Arab" typeface="Arial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メイリオ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rcRect l="0" t="0" r="0" b="0"/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Arab" typeface="Tahoma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Gisha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DilleniaUPC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ゴシック"/>
      </a:majorFont>
      <a:minorFont>
        <a:latin typeface="Calibri" panose="020F0502020204030204"/>
        <a:ea typeface=""/>
        <a:cs typeface=""/>
        <a:font script="Arab" typeface="Tahoma"/>
        <a:font script="Beng" typeface="Vrinda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Gisha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DilleniaUPC"/>
        <a:font script="Tibt" typeface="Microsoft Himalaya"/>
        <a:font script="Cans" typeface="Euphemia"/>
        <a:font script="Yiii" typeface="Microsoft Yi Baiti"/>
        <a:font script="Hans" typeface="宋体"/>
        <a:font script="Hant" typeface="新細明體"/>
        <a:font script="Jpan" typeface="ＭＳ 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Century Gothic</vt:lpstr>
      <vt:lpstr>Wingdings 3</vt:lpstr>
      <vt:lpstr>Academic Presentation</vt:lpstr>
      <vt:lpstr>Course Title</vt:lpstr>
      <vt:lpstr>Title is here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Nancy Anyango Odhiambo</dc:creator>
  <cp:lastModifiedBy>Nancy Anyango Odhiambo</cp:lastModifiedBy>
  <cp:revision>1</cp:revision>
  <cp:version/>
  <dcterms:created xsi:type="dcterms:W3CDTF">2025-04-24T23:21:27Z</dcterms:created>
  <dcterms:modified xsi:type="dcterms:W3CDTF">2025-04-25T02:42:31Z</dcterms:modified>
</cp:coreProperties>
</file>