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jpg" ContentType="image/jpeg"/>
  <Default Extension="xml" ContentType="application/xml"/>
  <Override PartName="/ppt/presProps.xml" ContentType="application/vnd.openxmlformats-officedocument.presentationml.presProps+xml"/>
  <Override PartName="/ppt/slideLayouts/slideLayout12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7" r:id="rId4"/>
    <p:sldId id="258" r:id="rId5"/>
    <p:sldId id="263" r:id="rId6"/>
    <p:sldId id="264" r:id="rId7"/>
    <p:sldId id="265" r:id="rId8"/>
    <p:sldId id="268" r:id="rId9"/>
    <p:sldId id="269" r:id="rId10"/>
    <p:sldId id="266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1" autoAdjust="0"/>
    <p:restoredTop sz="95046" autoAdjust="0"/>
  </p:normalViewPr>
  <p:slideViewPr>
    <p:cSldViewPr snapToGrid="0" showGuides="1">
      <p:cViewPr varScale="1">
        <p:scale>
          <a:sx n="83" d="100"/>
          <a:sy n="83" d="100"/>
        </p:scale>
        <p:origin x="208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55EECA1-EE98-4A63-BD0F-300104E78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D4A048A-6510-4E82-B373-ABC0F4DCF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6D913E5-BA4F-49B7-A982-5B67F362B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3BF0CE-D6DE-485C-B73B-488F62BBB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089D1D-B610-4487-9D33-7CBD5A3C5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90E99C4-2D86-478A-B594-51C8CC938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C25F4-4CC5-487B-9FAC-33F62C369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CBDAD4-F9F0-40BC-95CE-B7721FE51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1">
            <a:lum bright="0" contrast="0"/>
          </a:blip>
          <a:srcRect l="0" t="0" r="0" b="0"/>
          <a:tile tx="0" ty="0" sx="70000" sy="7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26115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28574" y="328578"/>
            <a:ext cx="8827957" cy="1514855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628574" y="1982976"/>
            <a:ext cx="6579349" cy="40178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8" y="5107827"/>
            <a:ext cx="88279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5256" y="1587398"/>
            <a:ext cx="8827957" cy="32991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7" y="5674565"/>
            <a:ext cx="882795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6" y="1447801"/>
            <a:ext cx="8827957" cy="144901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6" y="3094330"/>
            <a:ext cx="8827957" cy="292547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5213" y="1447800"/>
            <a:ext cx="8001399" cy="138318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609038" y="2893351"/>
            <a:ext cx="796757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609038" y="3316975"/>
            <a:ext cx="7967573" cy="271008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530" y="971253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accent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2921" y="1823752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accent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z="12200" dirty="0"/>
              <a:t>”</a:t>
            </a: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6" y="3124201"/>
            <a:ext cx="8827957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20797" y="3290622"/>
            <a:ext cx="294763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40317" y="3995503"/>
            <a:ext cx="2928112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372356" y="3290622"/>
            <a:ext cx="293700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361800" y="3995503"/>
            <a:ext cx="2947561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614240" y="3290622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614240" y="3995503"/>
            <a:ext cx="2932877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633" y="4880056"/>
            <a:ext cx="294081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633" y="3065674"/>
            <a:ext cx="294081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633" y="5456320"/>
            <a:ext cx="294081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90389" y="4880056"/>
            <a:ext cx="293128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90388" y="3065674"/>
            <a:ext cx="293128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9035" y="5456319"/>
            <a:ext cx="29351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6556" y="4880056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6555" y="3065674"/>
            <a:ext cx="29328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6433" y="5456317"/>
            <a:ext cx="293676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6377" y="1689811"/>
            <a:ext cx="1753057" cy="4566528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633" y="1689811"/>
            <a:ext cx="7425083" cy="4566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3" y="2513115"/>
            <a:ext cx="4396339" cy="374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4" y="2509114"/>
            <a:ext cx="4396341" cy="37472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8" y="2861735"/>
            <a:ext cx="8827956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601" y="2564265"/>
            <a:ext cx="4397484" cy="36920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5967" y="2560320"/>
            <a:ext cx="4397487" cy="36960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600" y="2577999"/>
            <a:ext cx="439748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601" y="3247949"/>
            <a:ext cx="4397484" cy="30083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5969" y="2577999"/>
            <a:ext cx="43974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5969" y="3247949"/>
            <a:ext cx="4397484" cy="30083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5" y="1447800"/>
            <a:ext cx="340194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5863" y="1447800"/>
            <a:ext cx="5197351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5" y="3129282"/>
            <a:ext cx="34019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208" y="1854192"/>
            <a:ext cx="5094232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7175690" y="1854192"/>
            <a:ext cx="320123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5" y="3657600"/>
            <a:ext cx="508630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.xml"/><Relationship Id="rId20" Type="http://schemas.openxmlformats.org/officeDocument/2006/relationships/theme" Target="../theme/theme2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31366"/>
            <a:ext cx="12192000" cy="5526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7586443" y="-457200"/>
            <a:ext cx="21336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4" name="Oval 23"/>
          <p:cNvSpPr/>
          <p:nvPr/>
        </p:nvSpPr>
        <p:spPr>
          <a:xfrm>
            <a:off x="8399243" y="6096000"/>
            <a:ext cx="13208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0" name="Oval 19"/>
          <p:cNvSpPr/>
          <p:nvPr/>
        </p:nvSpPr>
        <p:spPr>
          <a:xfrm>
            <a:off x="-205317" y="2667000"/>
            <a:ext cx="5588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1" name="Oval 20"/>
          <p:cNvSpPr/>
          <p:nvPr/>
        </p:nvSpPr>
        <p:spPr>
          <a:xfrm>
            <a:off x="-1119717" y="2895600"/>
            <a:ext cx="31496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103600" y="1611847"/>
            <a:ext cx="9407173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600" y="2478634"/>
            <a:ext cx="9407173" cy="376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103600" y="1611847"/>
            <a:ext cx="9407173" cy="1589477"/>
          </a:xfrm>
        </p:spPr>
        <p:txBody>
          <a:bodyPr/>
          <a:lstStyle/>
          <a:p>
            <a:pPr algn="ctr"/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Assessing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C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omorbidity and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emographic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I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nfluence on covid-19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P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atients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utcome from Mexican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G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overnment covid-19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ataset from kaggle through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utomated ETL,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ata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nalysis and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V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isualization.</a:t>
            </a:r>
            <a:endParaRPr lang="en" sz="28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6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Name: Odhiambo Nancy Anyango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Course: Data Engineering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Professor: Sorio Boit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Semester: Winter 2025</a:t>
            </a:r>
          </a:p>
          <a:p>
            <a:pPr algn="ctr"/>
            <a:endParaRPr lang="en" sz="22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6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xfrm>
            <a:off x="1103600" y="3529718"/>
            <a:ext cx="9407173" cy="21771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Project Overview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 lang="en" sz="17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This project was mainly executed to assess and analyze the outcomes of covid-19 patients and the correlation of commorbidities, age and this outcomes.</a:t>
            </a:r>
          </a:p>
          <a:p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This project also a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imed 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enhanc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ing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healthcare decision-making and pandemic management through data-driven insights for future outbreaks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Developed a fully automated ETL workflow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and a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data analysis 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visualization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dashboard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for the Mexican COVID-19 dataset from Kaggle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site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Set up and ETL pipeline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The key software used were VS Code, Docker, Kestra, PostgreSQL for building and managing the automated ETL pipeline.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VS Code was used for the initial Python-based ETL demo and for running Docker containers for PostgreSQL and Kestra setup confirming successful containerization and service health.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Data extraction was automated using Kaggle API credentials in Kestra downloading and processing the COVID-19 dataset directly into a pandas DataFrame for further transformation.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Data transformation involved 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renaming, 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cleaning, encoding, outlier removal, feature engineering (like age groups) and preparing the data for analysis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ata 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was securely loaded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 into the PostgreSQL database using psycopg2 reducing the dataset from over 1 million rows to 387,326 rows and focusing on 15 key features.</a:t>
            </a:r>
          </a:p>
          <a:p>
            <a:endParaRPr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Data Analysis and Visualization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Data analysis and visualization were performed in VS Code using SQLAlchemy, Pandas, Seaborn and Matplotlib </a:t>
            </a:r>
            <a:endParaRPr lang="en" sz="1900">
              <a:solidFill>
                <a:schemeClr val="bg2">
                  <a:lumMod val="50000"/>
                </a:schemeClr>
              </a:solidFill>
            </a:endParaRP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The analysis focused on exploring patient outcomes, ICU and intubation rates, 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outcome by 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age group distributions and the effect of various comorbidities on COVID-19 mortality.</a:t>
            </a: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Streamlit Dashboard was developed as an interactive web app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lication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for real-time visualization using Plotly for interactive charts and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 kestra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PostgreSQL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 database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as the data source.</a:t>
            </a: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The dashboard highlights key insights on severity levels, comorbidity impacts and age-related risks, with user-friendly features like dropdown filters to explore ICU, intubation and death outcome distributions.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" sz="3100">
                <a:solidFill>
                  <a:schemeClr val="bg2">
                    <a:lumMod val="50000"/>
                  </a:schemeClr>
                </a:solidFill>
              </a:rPr>
              <a:t>Key Insights, Conclusion and Recommendation</a:t>
            </a:r>
            <a:endParaRPr sz="31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Key insights from the analysis show that older age groups were most affected by COVID-19 with higher rates of intubation, ICU admissions and mortality, especially above the mean age of 44 years.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Severity outcome plots revealed that patients with moderate severity experienced higher mortality than severe cases suggesting potential gaps in care for this group, while mild cases were least affected.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The correlation analysis highlighted strong associations between mortality and factors like hospital admission status, intubation, pneumonia, age, diabetes, and hypertension with asthma showing a lower risk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than expected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Challenges and Resolution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" b="1">
                <a:solidFill>
                  <a:schemeClr val="bg2">
                    <a:lumMod val="50000"/>
                  </a:schemeClr>
                </a:solidFill>
              </a:rPr>
              <a:t>Challenge</a:t>
            </a:r>
          </a:p>
          <a:p>
            <a:pPr algn="just"/>
            <a:r>
              <a:rPr lang="en" b="0">
                <a:solidFill>
                  <a:schemeClr val="bg2">
                    <a:lumMod val="50000"/>
                  </a:schemeClr>
                </a:solidFill>
              </a:rPr>
              <a:t>Experienced challenges working with cloud hosted data analysis and visualization softwares.</a:t>
            </a:r>
          </a:p>
          <a:p>
            <a:pPr algn="just"/>
            <a:r>
              <a:rPr lang="en" b="0">
                <a:solidFill>
                  <a:schemeClr val="bg2">
                    <a:lumMod val="50000"/>
                  </a:schemeClr>
                </a:solidFill>
              </a:rPr>
              <a:t>Could not connect my dockerized postgres instance through ngrok to any software that was locally hosted and had some laptop restrictions to using the desktop versions of the microsoft softwraes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602530" y="2495134"/>
            <a:ext cx="4397487" cy="3696018"/>
          </a:xfrm>
        </p:spPr>
        <p:txBody>
          <a:bodyPr/>
          <a:lstStyle/>
          <a:p>
            <a:pPr algn="ctr"/>
            <a:r>
              <a:rPr lang="en" b="1">
                <a:solidFill>
                  <a:schemeClr val="bg2">
                    <a:lumMod val="50000"/>
                  </a:schemeClr>
                </a:solidFill>
              </a:rPr>
              <a:t>Resolution</a:t>
            </a:r>
          </a:p>
          <a:p>
            <a:pPr algn="just"/>
            <a:r>
              <a:rPr lang="en">
                <a:solidFill>
                  <a:schemeClr val="bg2">
                    <a:lumMod val="50000"/>
                  </a:schemeClr>
                </a:solidFill>
              </a:rPr>
              <a:t>Resorted to using Matplotlib, Seaborn, Plotly and streamlit</a:t>
            </a:r>
          </a:p>
          <a:p>
            <a:pPr algn="just"/>
            <a:endParaRPr lang="en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">
                <a:solidFill>
                  <a:schemeClr val="bg2">
                    <a:lumMod val="50000"/>
                  </a:schemeClr>
                </a:solidFill>
              </a:rPr>
              <a:t>Had to resort to localized data analysis and visualization then create the dashboard with streamlit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Conclusion and Recommendation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mphas</a:t>
            </a: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y on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 the need for focused care on the elderly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lose monitoring of moderate cases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nvestment in intubation infrastructure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upport for home-based care for mild cases to optimize pandemic response</a:t>
            </a: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 those admitted patients with moderate severity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Enhanced awareness creation and community support/ mobilization during such viral pandemics to increase home care survival to reduce crowding in hospitals which might increase exposure to other severe patients resulting to mortality</a:t>
            </a:r>
          </a:p>
          <a:p>
            <a:pPr marL="285750" indent="-285750">
              <a:buFont typeface="Wingdings" pitchFamily="2" charset="2"/>
              <a:buChar char="Ø"/>
            </a:pP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" sz="89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" sz="89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sz="89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ajorFont>
      <a:minorFont>
        <a:latin typeface="Calibri" panose="020F05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ademic Presentat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ajorFont>
      <a:minorFont>
        <a:latin typeface="Century Gothic" panose="020B050202020202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rcRect l="0" t="0" r="0" b="0"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ajorFont>
      <a:minorFont>
        <a:latin typeface="Calibri" panose="020F05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Academic Presentation</vt:lpstr>
      <vt:lpstr>Course Title</vt:lpstr>
      <vt:lpstr>Title is here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Anyango Odhiambo</dc:creator>
  <cp:lastModifiedBy>Nancy Anyango Odhiambo</cp:lastModifiedBy>
  <cp:revision>1</cp:revision>
  <cp:version/>
  <dcterms:created xsi:type="dcterms:W3CDTF">2025-04-24T23:21:27Z</dcterms:created>
  <dcterms:modified xsi:type="dcterms:W3CDTF">2025-04-25T00:46:31Z</dcterms:modified>
</cp:coreProperties>
</file>