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erriweather" pitchFamily="2" charset="77"/>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7DFB8A-6E4B-4FCE-9663-85A9B24C44D6}">
  <a:tblStyle styleId="{6D7DFB8A-6E4B-4FCE-9663-85A9B24C44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2"/>
  </p:normalViewPr>
  <p:slideViewPr>
    <p:cSldViewPr snapToGrid="0">
      <p:cViewPr varScale="1">
        <p:scale>
          <a:sx n="153" d="100"/>
          <a:sy n="153" d="100"/>
        </p:scale>
        <p:origin x="5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d287ebca7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d287ebca7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d287ebca7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d287ebca7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d287ebca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d287ebca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d287ebca7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d287ebca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287ebca7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d287ebc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d287ebca7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d287ebca7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d287ebca7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d287ebca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287ebca7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287ebca7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287ebca7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d287ebca7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287ebca7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287ebca7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Fake Job Posting Detection</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Presented by : </a:t>
            </a:r>
            <a:endParaRPr dirty="0"/>
          </a:p>
          <a:p>
            <a:pPr marL="0" lvl="0" indent="0" algn="l" rtl="0">
              <a:spcBef>
                <a:spcPts val="0"/>
              </a:spcBef>
              <a:spcAft>
                <a:spcPts val="0"/>
              </a:spcAft>
              <a:buNone/>
            </a:pPr>
            <a:r>
              <a:rPr lang="en" dirty="0"/>
              <a:t>Kriti Jain (kjain31)</a:t>
            </a:r>
            <a:endParaRPr dirty="0"/>
          </a:p>
          <a:p>
            <a:pPr marL="0" lvl="0" indent="0" algn="l" rtl="0">
              <a:spcBef>
                <a:spcPts val="0"/>
              </a:spcBef>
              <a:spcAft>
                <a:spcPts val="0"/>
              </a:spcAft>
              <a:buNone/>
            </a:pPr>
            <a:r>
              <a:rPr lang="en" dirty="0"/>
              <a:t>Nancy Bhargava (nbhar2)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a:t>
            </a:r>
            <a:endParaRPr/>
          </a:p>
        </p:txBody>
      </p:sp>
      <p:sp>
        <p:nvSpPr>
          <p:cNvPr id="119" name="Google Shape;119;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20" name="Google Shape;120;p22"/>
          <p:cNvGraphicFramePr/>
          <p:nvPr/>
        </p:nvGraphicFramePr>
        <p:xfrm>
          <a:off x="4258325" y="687300"/>
          <a:ext cx="4756250" cy="3211650"/>
        </p:xfrm>
        <a:graphic>
          <a:graphicData uri="http://schemas.openxmlformats.org/drawingml/2006/table">
            <a:tbl>
              <a:tblPr>
                <a:noFill/>
                <a:tableStyleId>{6D7DFB8A-6E4B-4FCE-9663-85A9B24C44D6}</a:tableStyleId>
              </a:tblPr>
              <a:tblGrid>
                <a:gridCol w="951250">
                  <a:extLst>
                    <a:ext uri="{9D8B030D-6E8A-4147-A177-3AD203B41FA5}">
                      <a16:colId xmlns:a16="http://schemas.microsoft.com/office/drawing/2014/main" val="20000"/>
                    </a:ext>
                  </a:extLst>
                </a:gridCol>
                <a:gridCol w="951250">
                  <a:extLst>
                    <a:ext uri="{9D8B030D-6E8A-4147-A177-3AD203B41FA5}">
                      <a16:colId xmlns:a16="http://schemas.microsoft.com/office/drawing/2014/main" val="20001"/>
                    </a:ext>
                  </a:extLst>
                </a:gridCol>
                <a:gridCol w="951250">
                  <a:extLst>
                    <a:ext uri="{9D8B030D-6E8A-4147-A177-3AD203B41FA5}">
                      <a16:colId xmlns:a16="http://schemas.microsoft.com/office/drawing/2014/main" val="20002"/>
                    </a:ext>
                  </a:extLst>
                </a:gridCol>
                <a:gridCol w="951250">
                  <a:extLst>
                    <a:ext uri="{9D8B030D-6E8A-4147-A177-3AD203B41FA5}">
                      <a16:colId xmlns:a16="http://schemas.microsoft.com/office/drawing/2014/main" val="20003"/>
                    </a:ext>
                  </a:extLst>
                </a:gridCol>
                <a:gridCol w="951250">
                  <a:extLst>
                    <a:ext uri="{9D8B030D-6E8A-4147-A177-3AD203B41FA5}">
                      <a16:colId xmlns:a16="http://schemas.microsoft.com/office/drawing/2014/main" val="20004"/>
                    </a:ext>
                  </a:extLst>
                </a:gridCol>
              </a:tblGrid>
              <a:tr h="738300">
                <a:tc>
                  <a:txBody>
                    <a:bodyPr/>
                    <a:lstStyle/>
                    <a:p>
                      <a:pPr marL="0" lvl="0" indent="0" algn="l" rtl="0">
                        <a:spcBef>
                          <a:spcPts val="0"/>
                        </a:spcBef>
                        <a:spcAft>
                          <a:spcPts val="0"/>
                        </a:spcAft>
                        <a:buNone/>
                      </a:pPr>
                      <a:r>
                        <a:rPr lang="en"/>
                        <a:t>Model Name </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Precision</a:t>
                      </a:r>
                      <a:endParaRPr/>
                    </a:p>
                  </a:txBody>
                  <a:tcPr marL="91425" marR="91425" marT="91425" marB="91425"/>
                </a:tc>
                <a:tc>
                  <a:txBody>
                    <a:bodyPr/>
                    <a:lstStyle/>
                    <a:p>
                      <a:pPr marL="0" lvl="0" indent="0" algn="l" rtl="0">
                        <a:spcBef>
                          <a:spcPts val="0"/>
                        </a:spcBef>
                        <a:spcAft>
                          <a:spcPts val="0"/>
                        </a:spcAft>
                        <a:buNone/>
                      </a:pPr>
                      <a:r>
                        <a:rPr lang="en"/>
                        <a:t>Recall</a:t>
                      </a:r>
                      <a:endParaRPr/>
                    </a:p>
                  </a:txBody>
                  <a:tcPr marL="91425" marR="91425" marT="91425" marB="91425"/>
                </a:tc>
                <a:tc>
                  <a:txBody>
                    <a:bodyPr/>
                    <a:lstStyle/>
                    <a:p>
                      <a:pPr marL="0" lvl="0" indent="0" algn="l" rtl="0">
                        <a:spcBef>
                          <a:spcPts val="0"/>
                        </a:spcBef>
                        <a:spcAft>
                          <a:spcPts val="0"/>
                        </a:spcAft>
                        <a:buNone/>
                      </a:pPr>
                      <a:r>
                        <a:rPr lang="en"/>
                        <a:t>F1-Score</a:t>
                      </a:r>
                      <a:endParaRPr/>
                    </a:p>
                  </a:txBody>
                  <a:tcPr marL="91425" marR="91425" marT="91425" marB="91425"/>
                </a:tc>
                <a:extLst>
                  <a:ext uri="{0D108BD9-81ED-4DB2-BD59-A6C34878D82A}">
                    <a16:rowId xmlns:a16="http://schemas.microsoft.com/office/drawing/2014/main" val="10000"/>
                  </a:ext>
                </a:extLst>
              </a:tr>
              <a:tr h="996750">
                <a:tc>
                  <a:txBody>
                    <a:bodyPr/>
                    <a:lstStyle/>
                    <a:p>
                      <a:pPr marL="0" lvl="0" indent="0" algn="l" rtl="0">
                        <a:spcBef>
                          <a:spcPts val="0"/>
                        </a:spcBef>
                        <a:spcAft>
                          <a:spcPts val="0"/>
                        </a:spcAft>
                        <a:buNone/>
                      </a:pPr>
                      <a:r>
                        <a:rPr lang="en">
                          <a:solidFill>
                            <a:schemeClr val="dk1"/>
                          </a:solidFill>
                        </a:rPr>
                        <a:t>Naive Bayes Model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t>0.8430233</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0.8317152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0.9431193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0.8839209</a:t>
                      </a:r>
                      <a:endParaRPr/>
                    </a:p>
                  </a:txBody>
                  <a:tcPr marL="91425" marR="91425" marT="91425" marB="91425"/>
                </a:tc>
                <a:extLst>
                  <a:ext uri="{0D108BD9-81ED-4DB2-BD59-A6C34878D82A}">
                    <a16:rowId xmlns:a16="http://schemas.microsoft.com/office/drawing/2014/main" val="10001"/>
                  </a:ext>
                </a:extLst>
              </a:tr>
              <a:tr h="738300">
                <a:tc>
                  <a:txBody>
                    <a:bodyPr/>
                    <a:lstStyle/>
                    <a:p>
                      <a:pPr marL="0" lvl="0" indent="0" algn="l" rtl="0">
                        <a:spcBef>
                          <a:spcPts val="0"/>
                        </a:spcBef>
                        <a:spcAft>
                          <a:spcPts val="0"/>
                        </a:spcAft>
                        <a:buNone/>
                      </a:pPr>
                      <a:r>
                        <a:rPr lang="en">
                          <a:solidFill>
                            <a:schemeClr val="dk1"/>
                          </a:solidFill>
                        </a:rPr>
                        <a:t>Decision Trees</a:t>
                      </a:r>
                      <a:endParaRPr/>
                    </a:p>
                  </a:txBody>
                  <a:tcPr marL="91425" marR="91425" marT="91425" marB="91425"/>
                </a:tc>
                <a:tc>
                  <a:txBody>
                    <a:bodyPr/>
                    <a:lstStyle/>
                    <a:p>
                      <a:pPr marL="0" lvl="0" indent="0" algn="l" rtl="0">
                        <a:spcBef>
                          <a:spcPts val="0"/>
                        </a:spcBef>
                        <a:spcAft>
                          <a:spcPts val="0"/>
                        </a:spcAft>
                        <a:buNone/>
                      </a:pPr>
                      <a:r>
                        <a:rPr lang="en"/>
                        <a:t>0.8546512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0.7479339</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0.7387755</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0.7433265</a:t>
                      </a:r>
                      <a:endParaRPr/>
                    </a:p>
                  </a:txBody>
                  <a:tcPr marL="91425" marR="91425" marT="91425" marB="91425"/>
                </a:tc>
                <a:extLst>
                  <a:ext uri="{0D108BD9-81ED-4DB2-BD59-A6C34878D82A}">
                    <a16:rowId xmlns:a16="http://schemas.microsoft.com/office/drawing/2014/main" val="10002"/>
                  </a:ext>
                </a:extLst>
              </a:tr>
              <a:tr h="738300">
                <a:tc>
                  <a:txBody>
                    <a:bodyPr/>
                    <a:lstStyle/>
                    <a:p>
                      <a:pPr marL="0" lvl="0" indent="0" algn="l" rtl="0">
                        <a:spcBef>
                          <a:spcPts val="0"/>
                        </a:spcBef>
                        <a:spcAft>
                          <a:spcPts val="0"/>
                        </a:spcAft>
                        <a:buNone/>
                      </a:pPr>
                      <a:r>
                        <a:rPr lang="en">
                          <a:solidFill>
                            <a:schemeClr val="dk1"/>
                          </a:solidFill>
                        </a:rPr>
                        <a:t>ANN </a:t>
                      </a:r>
                      <a:endParaRPr/>
                    </a:p>
                  </a:txBody>
                  <a:tcPr marL="91425" marR="91425" marT="91425" marB="91425"/>
                </a:tc>
                <a:tc>
                  <a:txBody>
                    <a:bodyPr/>
                    <a:lstStyle/>
                    <a:p>
                      <a:pPr marL="0" lvl="0" indent="0" algn="l" rtl="0">
                        <a:spcBef>
                          <a:spcPts val="0"/>
                        </a:spcBef>
                        <a:spcAft>
                          <a:spcPts val="0"/>
                        </a:spcAft>
                        <a:buNone/>
                      </a:pPr>
                      <a:r>
                        <a:rPr lang="en"/>
                        <a:t>0.9348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0.8677</a:t>
                      </a:r>
                      <a:endParaRPr>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0.8974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0.8823</a:t>
                      </a:r>
                      <a:endParaRPr>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p:txBody>
      </p:sp>
      <p:sp>
        <p:nvSpPr>
          <p:cNvPr id="126" name="Google Shape;126;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found out ANN model works best our dataset with the accuracy of 0.9348 , precision </a:t>
            </a:r>
            <a:r>
              <a:rPr lang="en" sz="1400">
                <a:solidFill>
                  <a:schemeClr val="dk1"/>
                </a:solidFill>
                <a:latin typeface="Arial"/>
                <a:ea typeface="Arial"/>
                <a:cs typeface="Arial"/>
                <a:sym typeface="Arial"/>
              </a:rPr>
              <a:t>0.8677</a:t>
            </a:r>
            <a:r>
              <a:rPr lang="en" sz="1400">
                <a:solidFill>
                  <a:srgbClr val="000000"/>
                </a:solidFill>
                <a:latin typeface="Arial"/>
                <a:ea typeface="Arial"/>
                <a:cs typeface="Arial"/>
                <a:sym typeface="Arial"/>
              </a:rPr>
              <a:t> , recall  </a:t>
            </a:r>
            <a:r>
              <a:rPr lang="en" sz="1400">
                <a:solidFill>
                  <a:schemeClr val="dk1"/>
                </a:solidFill>
                <a:latin typeface="Arial"/>
                <a:ea typeface="Arial"/>
                <a:cs typeface="Arial"/>
                <a:sym typeface="Arial"/>
              </a:rPr>
              <a:t>0.8974</a:t>
            </a:r>
            <a:r>
              <a:rPr lang="en" sz="1400">
                <a:solidFill>
                  <a:srgbClr val="000000"/>
                </a:solidFill>
                <a:latin typeface="Arial"/>
                <a:ea typeface="Arial"/>
                <a:cs typeface="Arial"/>
                <a:sym typeface="Arial"/>
              </a:rPr>
              <a:t> ,F1- score </a:t>
            </a:r>
            <a:r>
              <a:rPr lang="en" sz="1400">
                <a:solidFill>
                  <a:schemeClr val="dk1"/>
                </a:solidFill>
                <a:latin typeface="Arial"/>
                <a:ea typeface="Arial"/>
                <a:cs typeface="Arial"/>
                <a:sym typeface="Arial"/>
              </a:rPr>
              <a:t>0.8823.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Goal</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project goal is to develop a robust classification machine learning model capable of accurately identifying and distinguishing between genuine and fraudulent job postings. This involves leveraging both numerical and categorical variables within the dataset, extracting key features to enhance model performance. The objectives include creating a benchmark model to establish a baseline accuracy and subsequently exploring various binary classification models, including Neural Networks, to improve predictive capabilities. Ultimately, the aim is to deploy a highly effective model that can aid in detecting and mitigating the risk of fraudulent job postings on online platforms.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and Preprocessing</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data was obtained from kaggle. </a:t>
            </a:r>
            <a:endParaRPr/>
          </a:p>
          <a:p>
            <a:pPr marL="457200" lvl="0" indent="-311150" algn="l" rtl="0">
              <a:spcBef>
                <a:spcPts val="0"/>
              </a:spcBef>
              <a:spcAft>
                <a:spcPts val="0"/>
              </a:spcAft>
              <a:buSzPts val="1300"/>
              <a:buChar char="●"/>
            </a:pPr>
            <a:r>
              <a:rPr lang="en"/>
              <a:t>Our target variable was Fraudulent.</a:t>
            </a:r>
            <a:endParaRPr/>
          </a:p>
          <a:p>
            <a:pPr marL="457200" lvl="0" indent="-311150" algn="l" rtl="0">
              <a:spcBef>
                <a:spcPts val="0"/>
              </a:spcBef>
              <a:spcAft>
                <a:spcPts val="0"/>
              </a:spcAft>
              <a:buSzPts val="1300"/>
              <a:buChar char="●"/>
            </a:pPr>
            <a:r>
              <a:rPr lang="en"/>
              <a:t>We had 18,000 rows but it was difficult to pre-process it due to high number of rows present into the dataset . We Took 2866 total number of data in which 2000 were not fraud and 866 were fraud. </a:t>
            </a:r>
            <a:endParaRPr/>
          </a:p>
          <a:p>
            <a:pPr marL="457200" lvl="0" indent="-311150" algn="l" rtl="0">
              <a:spcBef>
                <a:spcPts val="0"/>
              </a:spcBef>
              <a:spcAft>
                <a:spcPts val="0"/>
              </a:spcAft>
              <a:buSzPts val="1300"/>
              <a:buChar char="●"/>
            </a:pPr>
            <a:r>
              <a:rPr lang="en"/>
              <a:t>Our target was to build a model which will gives us less accuracy and high precision. </a:t>
            </a:r>
            <a:endParaRPr/>
          </a:p>
          <a:p>
            <a:pPr marL="457200" lvl="0" indent="-311150" algn="l" rtl="0">
              <a:spcBef>
                <a:spcPts val="0"/>
              </a:spcBef>
              <a:spcAft>
                <a:spcPts val="0"/>
              </a:spcAft>
              <a:buSzPts val="1300"/>
              <a:buChar char="●"/>
            </a:pPr>
            <a:r>
              <a:rPr lang="en"/>
              <a:t>We find out the correlation of the columns and based on the correlation value we remove the column from the dataset. </a:t>
            </a:r>
            <a:endParaRPr/>
          </a:p>
          <a:p>
            <a:pPr marL="457200" lvl="0" indent="-311150" algn="l" rtl="0">
              <a:spcBef>
                <a:spcPts val="0"/>
              </a:spcBef>
              <a:spcAft>
                <a:spcPts val="0"/>
              </a:spcAft>
              <a:buSzPts val="1300"/>
              <a:buChar char="●"/>
            </a:pPr>
            <a:r>
              <a:rPr lang="en"/>
              <a:t>Data set was highly imbalanced. </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Data Exploration and Preprocessing Results</a:t>
            </a:r>
            <a:endParaRPr/>
          </a:p>
          <a:p>
            <a:pPr marL="0" lvl="0" indent="0" algn="l" rtl="0">
              <a:spcBef>
                <a:spcPts val="0"/>
              </a:spcBef>
              <a:spcAft>
                <a:spcPts val="0"/>
              </a:spcAft>
              <a:buNone/>
            </a:pPr>
            <a:endParaRPr/>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We set missing rows as empty string and reduce some columns like location , required_education into 10 and 5 of counts zand merge it into one column. </a:t>
            </a:r>
            <a:endParaRPr/>
          </a:p>
          <a:p>
            <a:pPr marL="457200" lvl="0" indent="-311150" algn="l" rtl="0">
              <a:spcBef>
                <a:spcPts val="0"/>
              </a:spcBef>
              <a:spcAft>
                <a:spcPts val="0"/>
              </a:spcAft>
              <a:buSzPts val="1300"/>
              <a:buChar char="●"/>
            </a:pPr>
            <a:r>
              <a:rPr lang="en"/>
              <a:t>We combined other columns like "title", "Country", "Company_profile", "Description",  "Requirements" ,  "Benefits", , "Employment_type", "Required_experience", "Required_education",  "Industry",  "has_company_logo" into one column which is “text” and removed these columns. </a:t>
            </a:r>
            <a:endParaRPr/>
          </a:p>
          <a:p>
            <a:pPr marL="457200" lvl="0" indent="-311150" algn="l" rtl="0">
              <a:spcBef>
                <a:spcPts val="0"/>
              </a:spcBef>
              <a:spcAft>
                <a:spcPts val="0"/>
              </a:spcAft>
              <a:buSzPts val="1300"/>
              <a:buChar char="●"/>
            </a:pPr>
            <a:r>
              <a:rPr lang="en"/>
              <a:t>Now, Our data is free from missing values</a:t>
            </a:r>
            <a:endParaRPr/>
          </a:p>
          <a:p>
            <a:pPr marL="457200" lvl="0" indent="-311150" algn="l" rtl="0">
              <a:spcBef>
                <a:spcPts val="0"/>
              </a:spcBef>
              <a:spcAft>
                <a:spcPts val="0"/>
              </a:spcAft>
              <a:buSzPts val="1300"/>
              <a:buChar char="●"/>
            </a:pPr>
            <a:r>
              <a:rPr lang="en"/>
              <a:t>After merging all the columns , We all set with two cols with text and fraudulent. </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Data Exploration and Preprocessing Results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have text data , our next target was to clean the data and make a document term matrix. </a:t>
            </a:r>
            <a:endParaRPr/>
          </a:p>
          <a:p>
            <a:pPr marL="457200" lvl="0" indent="-311150" algn="l" rtl="0">
              <a:spcBef>
                <a:spcPts val="0"/>
              </a:spcBef>
              <a:spcAft>
                <a:spcPts val="0"/>
              </a:spcAft>
              <a:buSzPts val="1300"/>
              <a:buChar char="●"/>
            </a:pPr>
            <a:r>
              <a:rPr lang="en"/>
              <a:t>We clean our columns text with convert to lowercase , remove numbers , remove stop words , remove punctuation, stemming, remove extra white spaces. </a:t>
            </a:r>
            <a:endParaRPr/>
          </a:p>
          <a:p>
            <a:pPr marL="457200" lvl="0" indent="-311150" algn="l" rtl="0">
              <a:spcBef>
                <a:spcPts val="0"/>
              </a:spcBef>
              <a:spcAft>
                <a:spcPts val="0"/>
              </a:spcAft>
              <a:buSzPts val="1300"/>
              <a:buChar char="●"/>
            </a:pPr>
            <a:r>
              <a:rPr lang="en"/>
              <a:t>Then we created a word cloud with the frequency of 50. </a:t>
            </a:r>
            <a:endParaRPr/>
          </a:p>
          <a:p>
            <a:pPr marL="457200" lvl="0" indent="-311150" algn="l" rtl="0">
              <a:spcBef>
                <a:spcPts val="0"/>
              </a:spcBef>
              <a:spcAft>
                <a:spcPts val="0"/>
              </a:spcAft>
              <a:buSzPts val="1300"/>
              <a:buChar char="●"/>
            </a:pPr>
            <a:r>
              <a:rPr lang="en"/>
              <a:t>We finally created document term matrix. </a:t>
            </a:r>
            <a:endParaRPr/>
          </a:p>
          <a:p>
            <a:pPr marL="457200" lvl="0" indent="-311150" algn="l" rtl="0">
              <a:spcBef>
                <a:spcPts val="0"/>
              </a:spcBef>
              <a:spcAft>
                <a:spcPts val="0"/>
              </a:spcAft>
              <a:buSzPts val="1300"/>
              <a:buChar char="●"/>
            </a:pPr>
            <a:r>
              <a:rPr lang="en"/>
              <a:t>We also created the word frequency of the train_data and and applied for the train_data and test_data</a:t>
            </a:r>
            <a:endParaRPr/>
          </a:p>
          <a:p>
            <a:pPr marL="457200" lvl="0" indent="-311150" algn="l" rtl="0">
              <a:spcBef>
                <a:spcPts val="0"/>
              </a:spcBef>
              <a:spcAft>
                <a:spcPts val="0"/>
              </a:spcAft>
              <a:buSzPts val="1300"/>
              <a:buChar char="●"/>
            </a:pPr>
            <a:r>
              <a:rPr lang="en"/>
              <a:t>We divided the data into 70% of train_data and 30% of test_data. We also created labels for the models. </a:t>
            </a:r>
            <a:endParaRPr/>
          </a:p>
          <a:p>
            <a:pPr marL="457200" lvl="0" indent="-311150" algn="l" rtl="0">
              <a:spcBef>
                <a:spcPts val="0"/>
              </a:spcBef>
              <a:spcAft>
                <a:spcPts val="0"/>
              </a:spcAft>
              <a:buSzPts val="1300"/>
              <a:buChar char="●"/>
            </a:pPr>
            <a:r>
              <a:rPr lang="en"/>
              <a:t>Now, our data is ready.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Simple Benchmark Model </a:t>
            </a:r>
            <a:endParaRPr/>
          </a:p>
        </p:txBody>
      </p:sp>
      <p:sp>
        <p:nvSpPr>
          <p:cNvPr id="95" name="Google Shape;95;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took a length of the test_label and predicted the probability of the fraud cases. </a:t>
            </a:r>
            <a:endParaRPr/>
          </a:p>
          <a:p>
            <a:pPr marL="457200" lvl="0" indent="-311150" algn="l" rtl="0">
              <a:spcBef>
                <a:spcPts val="0"/>
              </a:spcBef>
              <a:spcAft>
                <a:spcPts val="0"/>
              </a:spcAft>
              <a:buSzPts val="1300"/>
              <a:buChar char="●"/>
            </a:pPr>
            <a:r>
              <a:rPr lang="en"/>
              <a:t>We find out accuracy 0.7186047 of this model.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Naive Bayes Model </a:t>
            </a:r>
            <a:endParaRPr/>
          </a:p>
        </p:txBody>
      </p:sp>
      <p:sp>
        <p:nvSpPr>
          <p:cNvPr id="101" name="Google Shape;101;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accuracy #0.8430233</a:t>
            </a:r>
            <a:endParaRPr/>
          </a:p>
          <a:p>
            <a:pPr marL="457200" lvl="0" indent="-311150" algn="l" rtl="0">
              <a:spcBef>
                <a:spcPts val="0"/>
              </a:spcBef>
              <a:spcAft>
                <a:spcPts val="0"/>
              </a:spcAft>
              <a:buSzPts val="1300"/>
              <a:buChar char="●"/>
            </a:pPr>
            <a:r>
              <a:rPr lang="en"/>
              <a:t>recall # 0.8317152</a:t>
            </a:r>
            <a:endParaRPr/>
          </a:p>
          <a:p>
            <a:pPr marL="457200" lvl="0" indent="-311150" algn="l" rtl="0">
              <a:spcBef>
                <a:spcPts val="0"/>
              </a:spcBef>
              <a:spcAft>
                <a:spcPts val="0"/>
              </a:spcAft>
              <a:buSzPts val="1300"/>
              <a:buChar char="●"/>
            </a:pPr>
            <a:r>
              <a:rPr lang="en"/>
              <a:t>precision #0.9431193</a:t>
            </a:r>
            <a:endParaRPr/>
          </a:p>
          <a:p>
            <a:pPr marL="457200" lvl="0" indent="-311150" algn="l" rtl="0">
              <a:spcBef>
                <a:spcPts val="0"/>
              </a:spcBef>
              <a:spcAft>
                <a:spcPts val="0"/>
              </a:spcAft>
              <a:buSzPts val="1300"/>
              <a:buChar char="●"/>
            </a:pPr>
            <a:r>
              <a:rPr lang="en"/>
              <a:t>F1_score #0.8839209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 Trees</a:t>
            </a:r>
            <a:endParaRPr/>
          </a:p>
        </p:txBody>
      </p:sp>
      <p:sp>
        <p:nvSpPr>
          <p:cNvPr id="107" name="Google Shape;107;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accuracy #0.8546512</a:t>
            </a:r>
            <a:endParaRPr/>
          </a:p>
          <a:p>
            <a:pPr marL="457200" lvl="0" indent="-311150" algn="l" rtl="0">
              <a:spcBef>
                <a:spcPts val="0"/>
              </a:spcBef>
              <a:spcAft>
                <a:spcPts val="0"/>
              </a:spcAft>
              <a:buSzPts val="1300"/>
              <a:buChar char="●"/>
            </a:pPr>
            <a:r>
              <a:rPr lang="en"/>
              <a:t>recall # 0.7479339</a:t>
            </a:r>
            <a:endParaRPr/>
          </a:p>
          <a:p>
            <a:pPr marL="457200" lvl="0" indent="-311150" algn="l" rtl="0">
              <a:spcBef>
                <a:spcPts val="0"/>
              </a:spcBef>
              <a:spcAft>
                <a:spcPts val="0"/>
              </a:spcAft>
              <a:buSzPts val="1300"/>
              <a:buChar char="●"/>
            </a:pPr>
            <a:r>
              <a:rPr lang="en"/>
              <a:t>precision #0.7387755</a:t>
            </a:r>
            <a:endParaRPr/>
          </a:p>
          <a:p>
            <a:pPr marL="457200" lvl="0" indent="-311150" algn="l" rtl="0">
              <a:spcBef>
                <a:spcPts val="0"/>
              </a:spcBef>
              <a:spcAft>
                <a:spcPts val="0"/>
              </a:spcAft>
              <a:buSzPts val="1300"/>
              <a:buChar char="●"/>
            </a:pPr>
            <a:r>
              <a:rPr lang="en"/>
              <a:t>F1_score #0.7433265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a:t>
            </a:r>
            <a:endParaRPr/>
          </a:p>
        </p:txBody>
      </p:sp>
      <p:sp>
        <p:nvSpPr>
          <p:cNvPr id="113" name="Google Shape;113;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accuracy #0.9348</a:t>
            </a:r>
            <a:endParaRPr/>
          </a:p>
          <a:p>
            <a:pPr marL="457200" lvl="0" indent="-311150" algn="l" rtl="0">
              <a:spcBef>
                <a:spcPts val="0"/>
              </a:spcBef>
              <a:spcAft>
                <a:spcPts val="0"/>
              </a:spcAft>
              <a:buSzPts val="1300"/>
              <a:buChar char="●"/>
            </a:pPr>
            <a:r>
              <a:rPr lang="en"/>
              <a:t>recall # 0.8677</a:t>
            </a:r>
            <a:endParaRPr/>
          </a:p>
          <a:p>
            <a:pPr marL="457200" lvl="0" indent="-311150" algn="l" rtl="0">
              <a:spcBef>
                <a:spcPts val="0"/>
              </a:spcBef>
              <a:spcAft>
                <a:spcPts val="0"/>
              </a:spcAft>
              <a:buSzPts val="1300"/>
              <a:buChar char="●"/>
            </a:pPr>
            <a:r>
              <a:rPr lang="en"/>
              <a:t>precision #0.8974</a:t>
            </a:r>
            <a:endParaRPr/>
          </a:p>
          <a:p>
            <a:pPr marL="457200" lvl="0" indent="-311150" algn="l" rtl="0">
              <a:spcBef>
                <a:spcPts val="0"/>
              </a:spcBef>
              <a:spcAft>
                <a:spcPts val="0"/>
              </a:spcAft>
              <a:buSzPts val="1300"/>
              <a:buChar char="●"/>
            </a:pPr>
            <a:r>
              <a:rPr lang="en"/>
              <a:t>F1_score #0.8823</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606</Words>
  <Application>Microsoft Macintosh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vt:lpstr>
      <vt:lpstr>Arial</vt:lpstr>
      <vt:lpstr>Merriweather</vt:lpstr>
      <vt:lpstr>Paradigm</vt:lpstr>
      <vt:lpstr>Fake Job Posting Detection</vt:lpstr>
      <vt:lpstr>Project Goal</vt:lpstr>
      <vt:lpstr>Data Exploration and Preprocessing</vt:lpstr>
      <vt:lpstr>Data Exploration and Preprocessing Results </vt:lpstr>
      <vt:lpstr>Data Exploration and Preprocessing Results  </vt:lpstr>
      <vt:lpstr>Simple Benchmark Model </vt:lpstr>
      <vt:lpstr>Naive Bayes Model </vt:lpstr>
      <vt:lpstr>Decision Trees</vt:lpstr>
      <vt:lpstr>ANN </vt:lpstr>
      <vt:lpstr>Comparison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Posting Detection</dc:title>
  <cp:lastModifiedBy>nancy bhargava</cp:lastModifiedBy>
  <cp:revision>2</cp:revision>
  <dcterms:modified xsi:type="dcterms:W3CDTF">2024-05-06T13:03:16Z</dcterms:modified>
</cp:coreProperties>
</file>