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9" r:id="rId5"/>
    <p:sldId id="300" r:id="rId6"/>
    <p:sldId id="271" r:id="rId7"/>
    <p:sldId id="306" r:id="rId8"/>
    <p:sldId id="307" r:id="rId9"/>
    <p:sldId id="311" r:id="rId10"/>
    <p:sldId id="308" r:id="rId11"/>
    <p:sldId id="309" r:id="rId12"/>
    <p:sldId id="310" r:id="rId13"/>
    <p:sldId id="312" r:id="rId14"/>
    <p:sldId id="301" r:id="rId15"/>
    <p:sldId id="313" r:id="rId16"/>
    <p:sldId id="302" r:id="rId17"/>
    <p:sldId id="303" r:id="rId18"/>
    <p:sldId id="31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5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1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5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8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2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1825841" y="2717808"/>
            <a:ext cx="8540317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defTabSz="914332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PMP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课程九月班学习平台说明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90514" y="888659"/>
            <a:ext cx="286168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2020</a:t>
            </a:r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458780" cy="3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Jim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840568" cy="3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16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日</a:t>
            </a:r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点</a:t>
            </a:r>
            <a:endParaRPr lang="en-US" altLang="zh-CN" sz="1467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4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考试答题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C070E-D1F4-4D97-9E9F-9A698F5C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2"/>
            <a:ext cx="5835035" cy="6046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8491B0-9214-424A-BB98-4BD977CA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11" y="811422"/>
            <a:ext cx="2990885" cy="60465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5B1C6B-DCB1-41F1-A494-4DE0E2C94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873" y="811422"/>
            <a:ext cx="2780322" cy="58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AE1E-C40A-43A0-98B4-7197D053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云课堂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1C646E-8FB2-4FEF-9FC8-728AAD00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05" y="976545"/>
            <a:ext cx="2802267" cy="5814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110009-89FD-4587-811A-1CF1FB15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64" y="881110"/>
            <a:ext cx="2893872" cy="59103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86978-37F3-4733-82CD-A67446542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528" y="881110"/>
            <a:ext cx="2829330" cy="59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12D9-1EFA-4F20-A343-55B031D4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资料下载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12BED-861D-43F4-9A2C-B20921A3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" y="916620"/>
            <a:ext cx="5711366" cy="39838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53B18F-040A-4974-92F8-EF43E523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317" y="5766972"/>
            <a:ext cx="5711366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钉钉下载不限速！钉钉下载不限速！钉钉下载不限速！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24D534-03B2-42D5-A926-468A83FB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90" y="929155"/>
            <a:ext cx="6251586" cy="39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12D9-1EFA-4F20-A343-55B031D4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13E99-56D9-4C34-831B-422B79A4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" y="973775"/>
            <a:ext cx="2633556" cy="56328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A8BB70-0174-4D1A-816C-CA77F5C0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27" y="889437"/>
            <a:ext cx="2833749" cy="5632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83CB3C-4517-4AE0-876C-84A46EE7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97" y="889437"/>
            <a:ext cx="2894033" cy="58015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A58C0A-04D2-4F4E-8A6E-F5AD0F649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751" y="889437"/>
            <a:ext cx="2763918" cy="58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44A5524-7F1A-4AAE-9FFD-EDEDDD07A1CB}"/>
              </a:ext>
            </a:extLst>
          </p:cNvPr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F524F69A-453E-4BD1-BD70-B43C2A1D94A6}"/>
              </a:ext>
            </a:extLst>
          </p:cNvPr>
          <p:cNvSpPr txBox="1"/>
          <p:nvPr/>
        </p:nvSpPr>
        <p:spPr>
          <a:xfrm>
            <a:off x="5269700" y="3429000"/>
            <a:ext cx="2152604" cy="69701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zh-CN" altLang="en-US" sz="3732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授课形式</a:t>
            </a:r>
          </a:p>
        </p:txBody>
      </p:sp>
    </p:spTree>
    <p:extLst>
      <p:ext uri="{BB962C8B-B14F-4D97-AF65-F5344CB8AC3E}">
        <p14:creationId xmlns:p14="http://schemas.microsoft.com/office/powerpoint/2010/main" val="8911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12D9-1EFA-4F20-A343-55B031D4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演示各种文档和工具</a:t>
            </a:r>
          </a:p>
        </p:txBody>
      </p:sp>
      <p:grpSp>
        <p:nvGrpSpPr>
          <p:cNvPr id="7" name="组合 62">
            <a:extLst>
              <a:ext uri="{FF2B5EF4-FFF2-40B4-BE49-F238E27FC236}">
                <a16:creationId xmlns:a16="http://schemas.microsoft.com/office/drawing/2014/main" id="{77CEACF0-99D4-427E-9CB4-402C605639FE}"/>
              </a:ext>
            </a:extLst>
          </p:cNvPr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" name="任意多边形 60">
              <a:extLst>
                <a:ext uri="{FF2B5EF4-FFF2-40B4-BE49-F238E27FC236}">
                  <a16:creationId xmlns:a16="http://schemas.microsoft.com/office/drawing/2014/main" id="{F7157297-9148-4289-9490-0786BDAF6745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椭圆 59">
              <a:extLst>
                <a:ext uri="{FF2B5EF4-FFF2-40B4-BE49-F238E27FC236}">
                  <a16:creationId xmlns:a16="http://schemas.microsoft.com/office/drawing/2014/main" id="{718F8F6F-4D74-41DD-8AAD-65976D4175AE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椭圆 61">
              <a:extLst>
                <a:ext uri="{FF2B5EF4-FFF2-40B4-BE49-F238E27FC236}">
                  <a16:creationId xmlns:a16="http://schemas.microsoft.com/office/drawing/2014/main" id="{0737F6DA-26A1-466C-B9F1-F4BD46712291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181EE184-0B3C-4933-B737-CB24AFF53841}"/>
              </a:ext>
            </a:extLst>
          </p:cNvPr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任意多边形 64">
              <a:extLst>
                <a:ext uri="{FF2B5EF4-FFF2-40B4-BE49-F238E27FC236}">
                  <a16:creationId xmlns:a16="http://schemas.microsoft.com/office/drawing/2014/main" id="{CC421560-4B92-46D2-8CFD-4102C97F459B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椭圆 65">
              <a:extLst>
                <a:ext uri="{FF2B5EF4-FFF2-40B4-BE49-F238E27FC236}">
                  <a16:creationId xmlns:a16="http://schemas.microsoft.com/office/drawing/2014/main" id="{09AF1CF8-8D3B-4DE9-947B-74F45BB9A38E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椭圆 66">
              <a:extLst>
                <a:ext uri="{FF2B5EF4-FFF2-40B4-BE49-F238E27FC236}">
                  <a16:creationId xmlns:a16="http://schemas.microsoft.com/office/drawing/2014/main" id="{5FA18FAE-DBB6-45AC-A6FE-C9974CAD3AEA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71">
            <a:extLst>
              <a:ext uri="{FF2B5EF4-FFF2-40B4-BE49-F238E27FC236}">
                <a16:creationId xmlns:a16="http://schemas.microsoft.com/office/drawing/2014/main" id="{48D47F7F-7642-4F1A-B360-2A5CC3A2C891}"/>
              </a:ext>
            </a:extLst>
          </p:cNvPr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6" name="任意多边形 72">
              <a:extLst>
                <a:ext uri="{FF2B5EF4-FFF2-40B4-BE49-F238E27FC236}">
                  <a16:creationId xmlns:a16="http://schemas.microsoft.com/office/drawing/2014/main" id="{DE2121EB-5A93-41C4-9B31-BD76F383B6BD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椭圆 73">
              <a:extLst>
                <a:ext uri="{FF2B5EF4-FFF2-40B4-BE49-F238E27FC236}">
                  <a16:creationId xmlns:a16="http://schemas.microsoft.com/office/drawing/2014/main" id="{847F935A-2941-43D6-B2E5-9C05E1D397DE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椭圆 74">
              <a:extLst>
                <a:ext uri="{FF2B5EF4-FFF2-40B4-BE49-F238E27FC236}">
                  <a16:creationId xmlns:a16="http://schemas.microsoft.com/office/drawing/2014/main" id="{1CFFA8F2-5960-43AA-B66C-6A6BF820D6CD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75">
            <a:extLst>
              <a:ext uri="{FF2B5EF4-FFF2-40B4-BE49-F238E27FC236}">
                <a16:creationId xmlns:a16="http://schemas.microsoft.com/office/drawing/2014/main" id="{5F8CF068-5E3D-40E2-9A36-9CDB0D892FEC}"/>
              </a:ext>
            </a:extLst>
          </p:cNvPr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0" name="任意多边形 76">
              <a:extLst>
                <a:ext uri="{FF2B5EF4-FFF2-40B4-BE49-F238E27FC236}">
                  <a16:creationId xmlns:a16="http://schemas.microsoft.com/office/drawing/2014/main" id="{AA7AD00E-6C9B-417D-B62D-60E19F62FC9C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椭圆 77">
              <a:extLst>
                <a:ext uri="{FF2B5EF4-FFF2-40B4-BE49-F238E27FC236}">
                  <a16:creationId xmlns:a16="http://schemas.microsoft.com/office/drawing/2014/main" id="{64CA1BF2-D23D-408F-946C-4F4B2241C730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椭圆 78">
              <a:extLst>
                <a:ext uri="{FF2B5EF4-FFF2-40B4-BE49-F238E27FC236}">
                  <a16:creationId xmlns:a16="http://schemas.microsoft.com/office/drawing/2014/main" id="{72653D6F-1EA4-448A-B642-65352E700C35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80">
            <a:extLst>
              <a:ext uri="{FF2B5EF4-FFF2-40B4-BE49-F238E27FC236}">
                <a16:creationId xmlns:a16="http://schemas.microsoft.com/office/drawing/2014/main" id="{6854715F-F4D6-4E55-860E-7E6E24CFDAF8}"/>
              </a:ext>
            </a:extLst>
          </p:cNvPr>
          <p:cNvGrpSpPr/>
          <p:nvPr/>
        </p:nvGrpSpPr>
        <p:grpSpPr>
          <a:xfrm>
            <a:off x="8299475" y="1853717"/>
            <a:ext cx="3484642" cy="935669"/>
            <a:chOff x="5947699" y="908862"/>
            <a:chExt cx="3485550" cy="935912"/>
          </a:xfrm>
        </p:grpSpPr>
        <p:grpSp>
          <p:nvGrpSpPr>
            <p:cNvPr id="24" name="组合 81">
              <a:extLst>
                <a:ext uri="{FF2B5EF4-FFF2-40B4-BE49-F238E27FC236}">
                  <a16:creationId xmlns:a16="http://schemas.microsoft.com/office/drawing/2014/main" id="{EDD1DF05-55B1-4E87-809F-749D876F6967}"/>
                </a:ext>
              </a:extLst>
            </p:cNvPr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27" name="椭圆 84">
                <a:extLst>
                  <a:ext uri="{FF2B5EF4-FFF2-40B4-BE49-F238E27FC236}">
                    <a16:creationId xmlns:a16="http://schemas.microsoft.com/office/drawing/2014/main" id="{C0D0B809-9289-4B62-A508-CDDF3F0C3DDA}"/>
                  </a:ext>
                </a:extLst>
              </p:cNvPr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任意多边形 85">
                <a:extLst>
                  <a:ext uri="{FF2B5EF4-FFF2-40B4-BE49-F238E27FC236}">
                    <a16:creationId xmlns:a16="http://schemas.microsoft.com/office/drawing/2014/main" id="{14A04B31-385E-481F-AEE1-E04C3B9953B4}"/>
                  </a:ext>
                </a:extLst>
              </p:cNvPr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文本框 82">
              <a:extLst>
                <a:ext uri="{FF2B5EF4-FFF2-40B4-BE49-F238E27FC236}">
                  <a16:creationId xmlns:a16="http://schemas.microsoft.com/office/drawing/2014/main" id="{61D4BE06-6814-4DCD-BE99-32DC1DA38B4E}"/>
                </a:ext>
              </a:extLst>
            </p:cNvPr>
            <p:cNvSpPr txBox="1"/>
            <p:nvPr/>
          </p:nvSpPr>
          <p:spPr>
            <a:xfrm>
              <a:off x="6852147" y="908862"/>
              <a:ext cx="1780467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知识库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文本框 83">
              <a:extLst>
                <a:ext uri="{FF2B5EF4-FFF2-40B4-BE49-F238E27FC236}">
                  <a16:creationId xmlns:a16="http://schemas.microsoft.com/office/drawing/2014/main" id="{6C86054A-5882-4EF9-A2F1-35257ABD1785}"/>
                </a:ext>
              </a:extLst>
            </p:cNvPr>
            <p:cNvSpPr txBox="1"/>
            <p:nvPr/>
          </p:nvSpPr>
          <p:spPr>
            <a:xfrm>
              <a:off x="6290682" y="1331295"/>
              <a:ext cx="3142567" cy="51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根据类别建立知识库，知识库可以放学员常问的问题。</a:t>
              </a:r>
            </a:p>
          </p:txBody>
        </p:sp>
      </p:grpSp>
      <p:grpSp>
        <p:nvGrpSpPr>
          <p:cNvPr id="29" name="组合 86">
            <a:extLst>
              <a:ext uri="{FF2B5EF4-FFF2-40B4-BE49-F238E27FC236}">
                <a16:creationId xmlns:a16="http://schemas.microsoft.com/office/drawing/2014/main" id="{C894035D-0113-4A07-AEAF-0C5D67BF3F4E}"/>
              </a:ext>
            </a:extLst>
          </p:cNvPr>
          <p:cNvGrpSpPr/>
          <p:nvPr/>
        </p:nvGrpSpPr>
        <p:grpSpPr>
          <a:xfrm flipV="1">
            <a:off x="7047748" y="4741761"/>
            <a:ext cx="3619063" cy="843881"/>
            <a:chOff x="5947699" y="838251"/>
            <a:chExt cx="3620006" cy="844100"/>
          </a:xfrm>
        </p:grpSpPr>
        <p:grpSp>
          <p:nvGrpSpPr>
            <p:cNvPr id="30" name="组合 87">
              <a:extLst>
                <a:ext uri="{FF2B5EF4-FFF2-40B4-BE49-F238E27FC236}">
                  <a16:creationId xmlns:a16="http://schemas.microsoft.com/office/drawing/2014/main" id="{CCD98C81-44B8-4098-A9EF-80B2B0AFED88}"/>
                </a:ext>
              </a:extLst>
            </p:cNvPr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33" name="椭圆 90">
                <a:extLst>
                  <a:ext uri="{FF2B5EF4-FFF2-40B4-BE49-F238E27FC236}">
                    <a16:creationId xmlns:a16="http://schemas.microsoft.com/office/drawing/2014/main" id="{34251FBA-8E1F-4615-94A1-A9EC6F27655B}"/>
                  </a:ext>
                </a:extLst>
              </p:cNvPr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任意多边形 91">
                <a:extLst>
                  <a:ext uri="{FF2B5EF4-FFF2-40B4-BE49-F238E27FC236}">
                    <a16:creationId xmlns:a16="http://schemas.microsoft.com/office/drawing/2014/main" id="{45D10B80-F18B-46EE-9EBD-475A205E8692}"/>
                  </a:ext>
                </a:extLst>
              </p:cNvPr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文本框 88">
              <a:extLst>
                <a:ext uri="{FF2B5EF4-FFF2-40B4-BE49-F238E27FC236}">
                  <a16:creationId xmlns:a16="http://schemas.microsoft.com/office/drawing/2014/main" id="{1FF6EBE3-91E3-4C68-9ECB-A29109CD5086}"/>
                </a:ext>
              </a:extLst>
            </p:cNvPr>
            <p:cNvSpPr txBox="1"/>
            <p:nvPr/>
          </p:nvSpPr>
          <p:spPr>
            <a:xfrm flipV="1">
              <a:off x="6852147" y="1302790"/>
              <a:ext cx="1780467" cy="37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圈子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文本框 89">
              <a:extLst>
                <a:ext uri="{FF2B5EF4-FFF2-40B4-BE49-F238E27FC236}">
                  <a16:creationId xmlns:a16="http://schemas.microsoft.com/office/drawing/2014/main" id="{23C77112-A531-4614-A18C-9A7CA5CA2081}"/>
                </a:ext>
              </a:extLst>
            </p:cNvPr>
            <p:cNvSpPr txBox="1"/>
            <p:nvPr/>
          </p:nvSpPr>
          <p:spPr>
            <a:xfrm flipV="1">
              <a:off x="6290683" y="838251"/>
              <a:ext cx="3277022" cy="49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建立“乐凯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PMP”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圈子，进行问答，活动，经验分享等</a:t>
              </a:r>
            </a:p>
          </p:txBody>
        </p:sp>
      </p:grpSp>
      <p:grpSp>
        <p:nvGrpSpPr>
          <p:cNvPr id="35" name="组合 92">
            <a:extLst>
              <a:ext uri="{FF2B5EF4-FFF2-40B4-BE49-F238E27FC236}">
                <a16:creationId xmlns:a16="http://schemas.microsoft.com/office/drawing/2014/main" id="{ADAE3241-2CD4-45CA-BE08-D7BC8433335F}"/>
              </a:ext>
            </a:extLst>
          </p:cNvPr>
          <p:cNvGrpSpPr/>
          <p:nvPr/>
        </p:nvGrpSpPr>
        <p:grpSpPr>
          <a:xfrm flipH="1">
            <a:off x="712603" y="1855521"/>
            <a:ext cx="4341204" cy="742296"/>
            <a:chOff x="5947699" y="908862"/>
            <a:chExt cx="4342335" cy="742489"/>
          </a:xfrm>
        </p:grpSpPr>
        <p:grpSp>
          <p:nvGrpSpPr>
            <p:cNvPr id="36" name="组合 93">
              <a:extLst>
                <a:ext uri="{FF2B5EF4-FFF2-40B4-BE49-F238E27FC236}">
                  <a16:creationId xmlns:a16="http://schemas.microsoft.com/office/drawing/2014/main" id="{739AD0B7-504C-40BA-AE65-58F0F9FEDEF6}"/>
                </a:ext>
              </a:extLst>
            </p:cNvPr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39" name="椭圆 96">
                <a:extLst>
                  <a:ext uri="{FF2B5EF4-FFF2-40B4-BE49-F238E27FC236}">
                    <a16:creationId xmlns:a16="http://schemas.microsoft.com/office/drawing/2014/main" id="{870B7D52-C7C3-416E-9FB9-4AAEAF87891F}"/>
                  </a:ext>
                </a:extLst>
              </p:cNvPr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任意多边形 97">
                <a:extLst>
                  <a:ext uri="{FF2B5EF4-FFF2-40B4-BE49-F238E27FC236}">
                    <a16:creationId xmlns:a16="http://schemas.microsoft.com/office/drawing/2014/main" id="{F22002BE-C8B0-4081-854D-10429D587CD4}"/>
                  </a:ext>
                </a:extLst>
              </p:cNvPr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文本框 94">
              <a:extLst>
                <a:ext uri="{FF2B5EF4-FFF2-40B4-BE49-F238E27FC236}">
                  <a16:creationId xmlns:a16="http://schemas.microsoft.com/office/drawing/2014/main" id="{0385E21F-47AB-457E-853A-B74741097BA8}"/>
                </a:ext>
              </a:extLst>
            </p:cNvPr>
            <p:cNvSpPr txBox="1"/>
            <p:nvPr/>
          </p:nvSpPr>
          <p:spPr>
            <a:xfrm>
              <a:off x="6852146" y="908862"/>
              <a:ext cx="2117088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工具演示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95">
              <a:extLst>
                <a:ext uri="{FF2B5EF4-FFF2-40B4-BE49-F238E27FC236}">
                  <a16:creationId xmlns:a16="http://schemas.microsoft.com/office/drawing/2014/main" id="{EC66D870-F220-44A5-AFB6-7245FACBF833}"/>
                </a:ext>
              </a:extLst>
            </p:cNvPr>
            <p:cNvSpPr txBox="1"/>
            <p:nvPr/>
          </p:nvSpPr>
          <p:spPr>
            <a:xfrm>
              <a:off x="6290682" y="1331295"/>
              <a:ext cx="3999352" cy="28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直播时，可以打开一些工具，展示大致的使用方法。</a:t>
              </a:r>
            </a:p>
          </p:txBody>
        </p:sp>
      </p:grpSp>
      <p:grpSp>
        <p:nvGrpSpPr>
          <p:cNvPr id="41" name="组合 104">
            <a:extLst>
              <a:ext uri="{FF2B5EF4-FFF2-40B4-BE49-F238E27FC236}">
                <a16:creationId xmlns:a16="http://schemas.microsoft.com/office/drawing/2014/main" id="{126BD4A6-1B95-4967-9E71-B63E110B587A}"/>
              </a:ext>
            </a:extLst>
          </p:cNvPr>
          <p:cNvGrpSpPr/>
          <p:nvPr/>
        </p:nvGrpSpPr>
        <p:grpSpPr>
          <a:xfrm flipH="1" flipV="1">
            <a:off x="407883" y="4725888"/>
            <a:ext cx="3516048" cy="633374"/>
            <a:chOff x="5864641" y="1048813"/>
            <a:chExt cx="3516965" cy="633538"/>
          </a:xfrm>
        </p:grpSpPr>
        <p:grpSp>
          <p:nvGrpSpPr>
            <p:cNvPr id="42" name="组合 105">
              <a:extLst>
                <a:ext uri="{FF2B5EF4-FFF2-40B4-BE49-F238E27FC236}">
                  <a16:creationId xmlns:a16="http://schemas.microsoft.com/office/drawing/2014/main" id="{A2DEBC09-62E2-4AA6-B381-C861998B4CAD}"/>
                </a:ext>
              </a:extLst>
            </p:cNvPr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45" name="椭圆 108">
                <a:extLst>
                  <a:ext uri="{FF2B5EF4-FFF2-40B4-BE49-F238E27FC236}">
                    <a16:creationId xmlns:a16="http://schemas.microsoft.com/office/drawing/2014/main" id="{1E5C8D5A-B0E6-423E-9224-11321FEF76D4}"/>
                  </a:ext>
                </a:extLst>
              </p:cNvPr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任意多边形 109">
                <a:extLst>
                  <a:ext uri="{FF2B5EF4-FFF2-40B4-BE49-F238E27FC236}">
                    <a16:creationId xmlns:a16="http://schemas.microsoft.com/office/drawing/2014/main" id="{1A4BA3A3-0568-417F-96DD-287C49910BC6}"/>
                  </a:ext>
                </a:extLst>
              </p:cNvPr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" fmla="*/ 0 w 2815771"/>
                  <a:gd name="connsiteY0" fmla="*/ 0 h 649982"/>
                  <a:gd name="connsiteX1" fmla="*/ 254183 w 2815771"/>
                  <a:gd name="connsiteY1" fmla="*/ 649982 h 649982"/>
                  <a:gd name="connsiteX2" fmla="*/ 2815771 w 2815771"/>
                  <a:gd name="connsiteY2" fmla="*/ 638628 h 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文本框 106">
              <a:extLst>
                <a:ext uri="{FF2B5EF4-FFF2-40B4-BE49-F238E27FC236}">
                  <a16:creationId xmlns:a16="http://schemas.microsoft.com/office/drawing/2014/main" id="{66983EBB-55D6-4555-A588-99D294ECA558}"/>
                </a:ext>
              </a:extLst>
            </p:cNvPr>
            <p:cNvSpPr txBox="1"/>
            <p:nvPr/>
          </p:nvSpPr>
          <p:spPr>
            <a:xfrm flipV="1">
              <a:off x="6852146" y="1302789"/>
              <a:ext cx="1780467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文档演示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107">
              <a:extLst>
                <a:ext uri="{FF2B5EF4-FFF2-40B4-BE49-F238E27FC236}">
                  <a16:creationId xmlns:a16="http://schemas.microsoft.com/office/drawing/2014/main" id="{EDE43E55-5D3F-4732-9A01-7914BF03F58F}"/>
                </a:ext>
              </a:extLst>
            </p:cNvPr>
            <p:cNvSpPr txBox="1"/>
            <p:nvPr/>
          </p:nvSpPr>
          <p:spPr>
            <a:xfrm flipV="1">
              <a:off x="5864641" y="1048813"/>
              <a:ext cx="3516965" cy="286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直播时可打开项目中的一些文档，供大家参考。</a:t>
              </a:r>
            </a:p>
          </p:txBody>
        </p:sp>
      </p:grpSp>
      <p:grpSp>
        <p:nvGrpSpPr>
          <p:cNvPr id="47" name="Group 36">
            <a:extLst>
              <a:ext uri="{FF2B5EF4-FFF2-40B4-BE49-F238E27FC236}">
                <a16:creationId xmlns:a16="http://schemas.microsoft.com/office/drawing/2014/main" id="{51DAD999-5AF3-4F9F-A483-DB4958E02E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DED901A0-B560-4527-8AF0-EDA52F256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C81CB4D9-66A6-477D-B10B-26F38C322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53EC88FE-6CB6-4267-97B5-1EE674A3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396B167-AE26-4407-8588-E4FB52CAD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2" name="Freeform 53">
            <a:extLst>
              <a:ext uri="{FF2B5EF4-FFF2-40B4-BE49-F238E27FC236}">
                <a16:creationId xmlns:a16="http://schemas.microsoft.com/office/drawing/2014/main" id="{2B1CB762-3610-470C-B155-D1A66501A429}"/>
              </a:ext>
            </a:extLst>
          </p:cNvPr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3199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3" name="Group 46">
            <a:extLst>
              <a:ext uri="{FF2B5EF4-FFF2-40B4-BE49-F238E27FC236}">
                <a16:creationId xmlns:a16="http://schemas.microsoft.com/office/drawing/2014/main" id="{E349149D-9B34-4C94-AE60-FCC7AE403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3822DBD-A8C9-4A33-9113-73810D2A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2452215-2365-4641-AE0F-DA8639F74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6307754-B832-4F97-A6F1-F9E5D76B0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319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Freeform 57">
            <a:extLst>
              <a:ext uri="{FF2B5EF4-FFF2-40B4-BE49-F238E27FC236}">
                <a16:creationId xmlns:a16="http://schemas.microsoft.com/office/drawing/2014/main" id="{51389BF4-D265-46F9-96AD-DCD55809CB02}"/>
              </a:ext>
            </a:extLst>
          </p:cNvPr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3199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文本框 122">
            <a:extLst>
              <a:ext uri="{FF2B5EF4-FFF2-40B4-BE49-F238E27FC236}">
                <a16:creationId xmlns:a16="http://schemas.microsoft.com/office/drawing/2014/main" id="{81D212A8-9878-4198-BBF3-FEE171883883}"/>
              </a:ext>
            </a:extLst>
          </p:cNvPr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999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3999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文本框 125">
            <a:extLst>
              <a:ext uri="{FF2B5EF4-FFF2-40B4-BE49-F238E27FC236}">
                <a16:creationId xmlns:a16="http://schemas.microsoft.com/office/drawing/2014/main" id="{F7B179E3-3869-4C65-9546-E7E239AF8F5A}"/>
              </a:ext>
            </a:extLst>
          </p:cNvPr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999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3999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文本框 128">
            <a:extLst>
              <a:ext uri="{FF2B5EF4-FFF2-40B4-BE49-F238E27FC236}">
                <a16:creationId xmlns:a16="http://schemas.microsoft.com/office/drawing/2014/main" id="{66F21FBF-AAA2-46AC-A38B-BBEDEC97E90E}"/>
              </a:ext>
            </a:extLst>
          </p:cNvPr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999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3999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文本框 131">
            <a:extLst>
              <a:ext uri="{FF2B5EF4-FFF2-40B4-BE49-F238E27FC236}">
                <a16:creationId xmlns:a16="http://schemas.microsoft.com/office/drawing/2014/main" id="{EE11FB33-CC9F-4B34-8D9D-ED1A317C4DAE}"/>
              </a:ext>
            </a:extLst>
          </p:cNvPr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999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3999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CC3ABA3-464F-43A0-9D09-EF2E76A89EE4}"/>
              </a:ext>
            </a:extLst>
          </p:cNvPr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638C63EF-3565-4478-8AAB-54415B2CB3CD}"/>
              </a:ext>
            </a:extLst>
          </p:cNvPr>
          <p:cNvSpPr txBox="1"/>
          <p:nvPr/>
        </p:nvSpPr>
        <p:spPr>
          <a:xfrm>
            <a:off x="5238069" y="3429000"/>
            <a:ext cx="2186835" cy="69701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zh-CN" altLang="en-US" sz="3732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美中不足</a:t>
            </a:r>
          </a:p>
        </p:txBody>
      </p:sp>
    </p:spTree>
    <p:extLst>
      <p:ext uri="{BB962C8B-B14F-4D97-AF65-F5344CB8AC3E}">
        <p14:creationId xmlns:p14="http://schemas.microsoft.com/office/powerpoint/2010/main" val="19006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英文题干的显示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43E16-36A8-4463-ACBF-67DCF1EC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7" y="909962"/>
            <a:ext cx="5858533" cy="5878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306DE7-26C6-437F-8A15-10DC51CC8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49" y="909962"/>
            <a:ext cx="5667183" cy="35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题目数量的限制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35FCF-65BC-4EEB-970C-E81C04E7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03" y="1128943"/>
            <a:ext cx="9893193" cy="53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6648430" y="1570961"/>
            <a:ext cx="3710960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目的</a:t>
            </a:r>
            <a:endParaRPr lang="en-US" altLang="zh-CN" b="1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使用钉钉的初衷。</a:t>
            </a:r>
            <a:endParaRPr lang="en-US" altLang="zh-CN" sz="12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648430" y="2606131"/>
            <a:ext cx="3710960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安装使用</a:t>
            </a:r>
            <a:endParaRPr lang="en-US" altLang="zh-CN" b="1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介绍在学习的过程中将使用的主要功能</a:t>
            </a:r>
            <a:r>
              <a:rPr lang="zh-CN" altLang="en-US" sz="105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。</a:t>
            </a:r>
            <a:endParaRPr lang="en-US" sz="105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48430" y="3635220"/>
            <a:ext cx="3710960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授课形式</a:t>
            </a:r>
            <a:endParaRPr lang="en-US" altLang="zh-CN" b="1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借助钉钉平台，完善相关的工具和文档展示工作</a:t>
            </a:r>
            <a:r>
              <a:rPr lang="zh-CN" altLang="en-US" sz="105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。</a:t>
            </a:r>
            <a:endParaRPr lang="en-US" sz="105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6648430" y="4742398"/>
            <a:ext cx="3710960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美中不足</a:t>
            </a:r>
            <a:endParaRPr lang="en-US" altLang="zh-CN" b="1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目前存在的问题和解决方案</a:t>
            </a:r>
            <a:r>
              <a:rPr lang="zh-CN" altLang="en-US" sz="105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。</a:t>
            </a:r>
            <a:endParaRPr lang="en-US" sz="105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5555218" y="3429000"/>
            <a:ext cx="1202168" cy="69701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zh-CN" altLang="en-US" sz="3732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39324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6568" y="3639697"/>
              <a:ext cx="232697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钉钉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572320" y="2299612"/>
              <a:ext cx="13507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 直播录播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576183" cy="1357312"/>
            <a:chOff x="6197851" y="2522098"/>
            <a:chExt cx="1576183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426638" y="3025336"/>
              <a:ext cx="1115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通知提醒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576183" cy="1357313"/>
            <a:chOff x="6197851" y="3911160"/>
            <a:chExt cx="1576183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451100" y="4417754"/>
              <a:ext cx="12162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考试答题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42879" y="5113691"/>
              <a:ext cx="12136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资料下载</a:t>
              </a:r>
            </a:p>
          </p:txBody>
        </p:sp>
      </p:grpSp>
      <p:grpSp>
        <p:nvGrpSpPr>
          <p:cNvPr id="28686" name="组合 24"/>
          <p:cNvGrpSpPr>
            <a:grpSpLocks/>
          </p:cNvGrpSpPr>
          <p:nvPr/>
        </p:nvGrpSpPr>
        <p:grpSpPr bwMode="auto">
          <a:xfrm>
            <a:off x="591266" y="1923604"/>
            <a:ext cx="4628733" cy="1042999"/>
            <a:chOff x="533627" y="1510706"/>
            <a:chExt cx="4254546" cy="1042324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928264"/>
              <a:ext cx="4254545" cy="62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/>
                <a:t>解决</a:t>
              </a:r>
              <a:r>
                <a:rPr lang="en-US" altLang="zh-CN" sz="1400" dirty="0"/>
                <a:t>YY</a:t>
              </a:r>
              <a:r>
                <a:rPr lang="zh-CN" altLang="en-US" sz="1400" dirty="0"/>
                <a:t>对</a:t>
              </a:r>
              <a:r>
                <a:rPr lang="en-US" altLang="zh-CN" sz="1400" dirty="0"/>
                <a:t>Mac</a:t>
              </a:r>
              <a:r>
                <a:rPr lang="zh-CN" altLang="en-US" sz="1400" dirty="0"/>
                <a:t>不兼容的问题，解决回看倍速播放问题。</a:t>
              </a:r>
              <a:endParaRPr lang="en-US" altLang="zh-CN" sz="1400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7" y="1510706"/>
              <a:ext cx="1263705" cy="3448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/>
                <a:t>直播录播</a:t>
              </a:r>
            </a:p>
          </p:txBody>
        </p:sp>
      </p:grpSp>
      <p:grpSp>
        <p:nvGrpSpPr>
          <p:cNvPr id="28687" name="组合 27"/>
          <p:cNvGrpSpPr>
            <a:grpSpLocks/>
          </p:cNvGrpSpPr>
          <p:nvPr/>
        </p:nvGrpSpPr>
        <p:grpSpPr bwMode="auto">
          <a:xfrm>
            <a:off x="591266" y="4011172"/>
            <a:ext cx="4253947" cy="762217"/>
            <a:chOff x="533627" y="1510707"/>
            <a:chExt cx="4254546" cy="7630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928264"/>
              <a:ext cx="4254545" cy="345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/>
                <a:t>题目推送，钉钉云课堂，学习跟踪。</a:t>
              </a:r>
              <a:endParaRPr lang="en-US" altLang="zh-CN" sz="1400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7" y="1510707"/>
              <a:ext cx="1263703" cy="3454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/>
                <a:t>考试答题</a:t>
              </a:r>
            </a:p>
          </p:txBody>
        </p:sp>
      </p:grpSp>
      <p:grpSp>
        <p:nvGrpSpPr>
          <p:cNvPr id="28688" name="组合 30"/>
          <p:cNvGrpSpPr>
            <a:grpSpLocks/>
          </p:cNvGrpSpPr>
          <p:nvPr/>
        </p:nvGrpSpPr>
        <p:grpSpPr bwMode="auto">
          <a:xfrm>
            <a:off x="591267" y="2966599"/>
            <a:ext cx="4253946" cy="762919"/>
            <a:chOff x="533628" y="1510707"/>
            <a:chExt cx="4254545" cy="762425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928263"/>
              <a:ext cx="4254545" cy="34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/>
                <a:t>课程表，重要通知钉消息提醒。</a:t>
              </a:r>
              <a:endParaRPr lang="en-US" altLang="zh-CN" sz="1400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263704" cy="344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/>
                <a:t>通知提醒</a:t>
              </a:r>
            </a:p>
          </p:txBody>
        </p:sp>
      </p:grpSp>
      <p:grpSp>
        <p:nvGrpSpPr>
          <p:cNvPr id="28689" name="组合 33"/>
          <p:cNvGrpSpPr>
            <a:grpSpLocks/>
          </p:cNvGrpSpPr>
          <p:nvPr/>
        </p:nvGrpSpPr>
        <p:grpSpPr bwMode="auto">
          <a:xfrm>
            <a:off x="591267" y="5054159"/>
            <a:ext cx="4253946" cy="762217"/>
            <a:chOff x="533628" y="1510707"/>
            <a:chExt cx="4254545" cy="763010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928264"/>
              <a:ext cx="4254545" cy="345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/>
                <a:t>解决百度网盘限速和限制的问题。</a:t>
              </a:r>
              <a:endParaRPr lang="en-US" altLang="zh-CN" sz="1400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263702" cy="345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/>
                <a:t>资料下载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钉钉的整合与趋势</a:t>
            </a:r>
          </a:p>
        </p:txBody>
      </p:sp>
    </p:spTree>
    <p:extLst>
      <p:ext uri="{BB962C8B-B14F-4D97-AF65-F5344CB8AC3E}">
        <p14:creationId xmlns:p14="http://schemas.microsoft.com/office/powerpoint/2010/main" val="34330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E925E1-107B-4A15-9B48-9F0D2DC0FC0F}"/>
              </a:ext>
            </a:extLst>
          </p:cNvPr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EE1918EC-69A7-4CAF-8DDE-FB429AE4C6D7}"/>
              </a:ext>
            </a:extLst>
          </p:cNvPr>
          <p:cNvSpPr txBox="1"/>
          <p:nvPr/>
        </p:nvSpPr>
        <p:spPr>
          <a:xfrm>
            <a:off x="5302744" y="3438697"/>
            <a:ext cx="2188115" cy="69701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zh-CN" altLang="en-US" sz="3732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安装使用</a:t>
            </a:r>
          </a:p>
        </p:txBody>
      </p:sp>
    </p:spTree>
    <p:extLst>
      <p:ext uri="{BB962C8B-B14F-4D97-AF65-F5344CB8AC3E}">
        <p14:creationId xmlns:p14="http://schemas.microsoft.com/office/powerpoint/2010/main" val="38806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4C026-8D5B-481B-9A86-69A214F6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693"/>
            <a:ext cx="12192000" cy="50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3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用户注册说明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C402AF9-888C-463B-98C9-12D391CE87A0}"/>
              </a:ext>
            </a:extLst>
          </p:cNvPr>
          <p:cNvGrpSpPr>
            <a:grpSpLocks/>
          </p:cNvGrpSpPr>
          <p:nvPr/>
        </p:nvGrpSpPr>
        <p:grpSpPr bwMode="auto">
          <a:xfrm>
            <a:off x="1489217" y="3135587"/>
            <a:ext cx="1106728" cy="1108844"/>
            <a:chOff x="1005742" y="1959743"/>
            <a:chExt cx="1189994" cy="118999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80330F-D13B-49EB-90D8-D467DCC97E77}"/>
                </a:ext>
              </a:extLst>
            </p:cNvPr>
            <p:cNvSpPr/>
            <p:nvPr/>
          </p:nvSpPr>
          <p:spPr>
            <a:xfrm>
              <a:off x="1060350" y="2014246"/>
              <a:ext cx="1080778" cy="108098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/>
                  <a:ea typeface="微软雅黑"/>
                </a:rPr>
                <a:t>学员注册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94D2A93-A5B8-4E3F-BD49-5A956B66A68C}"/>
                </a:ext>
              </a:extLst>
            </p:cNvPr>
            <p:cNvSpPr/>
            <p:nvPr/>
          </p:nvSpPr>
          <p:spPr>
            <a:xfrm>
              <a:off x="1005742" y="1959743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199" kern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DAF44F1-806A-405C-9E4A-0FE67FF48492}"/>
              </a:ext>
            </a:extLst>
          </p:cNvPr>
          <p:cNvGrpSpPr>
            <a:grpSpLocks/>
          </p:cNvGrpSpPr>
          <p:nvPr/>
        </p:nvGrpSpPr>
        <p:grpSpPr bwMode="auto">
          <a:xfrm>
            <a:off x="3429695" y="2401296"/>
            <a:ext cx="1108844" cy="1106728"/>
            <a:chOff x="3750551" y="1408378"/>
            <a:chExt cx="1111514" cy="1111514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226161-31E7-4966-A52B-FCABA24ED188}"/>
                </a:ext>
              </a:extLst>
            </p:cNvPr>
            <p:cNvSpPr/>
            <p:nvPr/>
          </p:nvSpPr>
          <p:spPr>
            <a:xfrm>
              <a:off x="3801460" y="1459384"/>
              <a:ext cx="1009696" cy="1009501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/>
                  <a:ea typeface="微软雅黑"/>
                </a:rPr>
                <a:t>批量导入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4C0E4AA-9F3E-4278-A1BF-7E42902FE1F7}"/>
                </a:ext>
              </a:extLst>
            </p:cNvPr>
            <p:cNvSpPr/>
            <p:nvPr/>
          </p:nvSpPr>
          <p:spPr>
            <a:xfrm>
              <a:off x="3750551" y="1408378"/>
              <a:ext cx="1111514" cy="1111514"/>
            </a:xfrm>
            <a:prstGeom prst="ellips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199" kern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CF2A95-8B93-4D15-89BC-9053B4B420F5}"/>
              </a:ext>
            </a:extLst>
          </p:cNvPr>
          <p:cNvGrpSpPr>
            <a:grpSpLocks/>
          </p:cNvGrpSpPr>
          <p:nvPr/>
        </p:nvGrpSpPr>
        <p:grpSpPr bwMode="auto">
          <a:xfrm>
            <a:off x="3429695" y="3969338"/>
            <a:ext cx="1108844" cy="1106729"/>
            <a:chOff x="1005742" y="1959742"/>
            <a:chExt cx="1189994" cy="118999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1574A0E-5F3C-4B27-926C-58BDBB41CDC3}"/>
                </a:ext>
              </a:extLst>
            </p:cNvPr>
            <p:cNvSpPr/>
            <p:nvPr/>
          </p:nvSpPr>
          <p:spPr>
            <a:xfrm>
              <a:off x="1060246" y="2014350"/>
              <a:ext cx="1080987" cy="1080779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/>
                  <a:ea typeface="微软雅黑"/>
                </a:rPr>
                <a:t>更换号码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4D277F8-4174-48D1-AEC8-58B9672E9BA1}"/>
                </a:ext>
              </a:extLst>
            </p:cNvPr>
            <p:cNvSpPr/>
            <p:nvPr/>
          </p:nvSpPr>
          <p:spPr>
            <a:xfrm>
              <a:off x="1005742" y="1959742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199" kern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DD4F247-91C4-44B4-8FD0-7A713B9CE621}"/>
              </a:ext>
            </a:extLst>
          </p:cNvPr>
          <p:cNvGrpSpPr>
            <a:grpSpLocks/>
          </p:cNvGrpSpPr>
          <p:nvPr/>
        </p:nvGrpSpPr>
        <p:grpSpPr bwMode="auto">
          <a:xfrm>
            <a:off x="5492908" y="1597172"/>
            <a:ext cx="1106728" cy="1108844"/>
            <a:chOff x="1005742" y="1959742"/>
            <a:chExt cx="1189994" cy="118999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1B8DDD8-549D-49BC-BBC6-B97DDEAFB04F}"/>
                </a:ext>
              </a:extLst>
            </p:cNvPr>
            <p:cNvSpPr/>
            <p:nvPr/>
          </p:nvSpPr>
          <p:spPr>
            <a:xfrm>
              <a:off x="1060350" y="2014246"/>
              <a:ext cx="1080778" cy="1080987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/>
                  <a:ea typeface="微软雅黑"/>
                </a:rPr>
                <a:t>登录钉钉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366A300-077C-423F-894C-91AC26220511}"/>
                </a:ext>
              </a:extLst>
            </p:cNvPr>
            <p:cNvSpPr/>
            <p:nvPr/>
          </p:nvSpPr>
          <p:spPr>
            <a:xfrm>
              <a:off x="1005742" y="1959742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199" kern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A68BB17-EE84-453C-ADCF-7BC845751111}"/>
              </a:ext>
            </a:extLst>
          </p:cNvPr>
          <p:cNvGrpSpPr>
            <a:grpSpLocks/>
          </p:cNvGrpSpPr>
          <p:nvPr/>
        </p:nvGrpSpPr>
        <p:grpSpPr bwMode="auto">
          <a:xfrm>
            <a:off x="5505605" y="4817899"/>
            <a:ext cx="1108844" cy="1106728"/>
            <a:chOff x="1005742" y="2208327"/>
            <a:chExt cx="1189994" cy="118999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C12C1CD-1D39-4B4D-8591-9261A44A8F1D}"/>
                </a:ext>
              </a:extLst>
            </p:cNvPr>
            <p:cNvSpPr/>
            <p:nvPr/>
          </p:nvSpPr>
          <p:spPr>
            <a:xfrm>
              <a:off x="1060246" y="2262935"/>
              <a:ext cx="1080987" cy="1080778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/>
                  <a:ea typeface="微软雅黑"/>
                </a:rPr>
                <a:t>教务处理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E3176B3-D50F-4F6F-8721-091BCD9119CD}"/>
                </a:ext>
              </a:extLst>
            </p:cNvPr>
            <p:cNvSpPr/>
            <p:nvPr/>
          </p:nvSpPr>
          <p:spPr>
            <a:xfrm>
              <a:off x="1005742" y="2208327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199" kern="0">
                <a:solidFill>
                  <a:sysClr val="window" lastClr="FFFFFF"/>
                </a:solidFill>
                <a:latin typeface="Bodoni MT"/>
                <a:ea typeface="微软雅黑"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7F85DF7-3621-44AD-8720-0B3E2F501EC5}"/>
              </a:ext>
            </a:extLst>
          </p:cNvPr>
          <p:cNvCxnSpPr>
            <a:cxnSpLocks noChangeShapeType="1"/>
            <a:stCxn id="22" idx="7"/>
            <a:endCxn id="25" idx="2"/>
          </p:cNvCxnSpPr>
          <p:nvPr/>
        </p:nvCxnSpPr>
        <p:spPr bwMode="auto">
          <a:xfrm flipV="1">
            <a:off x="2433005" y="2955719"/>
            <a:ext cx="996690" cy="342811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784031-93A8-47A8-8CC6-B1B7AEF45417}"/>
              </a:ext>
            </a:extLst>
          </p:cNvPr>
          <p:cNvCxnSpPr>
            <a:cxnSpLocks noChangeShapeType="1"/>
            <a:stCxn id="22" idx="5"/>
            <a:endCxn id="28" idx="2"/>
          </p:cNvCxnSpPr>
          <p:nvPr/>
        </p:nvCxnSpPr>
        <p:spPr bwMode="auto">
          <a:xfrm>
            <a:off x="2433005" y="4081491"/>
            <a:ext cx="996690" cy="440152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1063C5-39DC-41CC-BF3F-26D9508CFD9F}"/>
              </a:ext>
            </a:extLst>
          </p:cNvPr>
          <p:cNvCxnSpPr>
            <a:cxnSpLocks noChangeShapeType="1"/>
            <a:stCxn id="28" idx="5"/>
            <a:endCxn id="34" idx="2"/>
          </p:cNvCxnSpPr>
          <p:nvPr/>
        </p:nvCxnSpPr>
        <p:spPr bwMode="auto">
          <a:xfrm>
            <a:off x="4375599" y="4913125"/>
            <a:ext cx="1130006" cy="457081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81EAD24-C86D-4D07-BBA9-F8FD7F9DBE30}"/>
              </a:ext>
            </a:extLst>
          </p:cNvPr>
          <p:cNvCxnSpPr>
            <a:cxnSpLocks noChangeShapeType="1"/>
            <a:stCxn id="25" idx="7"/>
            <a:endCxn id="31" idx="2"/>
          </p:cNvCxnSpPr>
          <p:nvPr/>
        </p:nvCxnSpPr>
        <p:spPr bwMode="auto">
          <a:xfrm flipV="1">
            <a:off x="4375600" y="2151594"/>
            <a:ext cx="1117309" cy="412642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F0F172-DF8E-4C5F-B610-0A8EF6DB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136" y="1728337"/>
            <a:ext cx="3657175" cy="84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教务老师已经将各位的手机号码和姓名导入到钉钉相应的群，如果用该手机号码注册了钉钉，登录后自动加群。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1E09B5-C994-46E3-8BF2-AD9D1B69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136" y="4746607"/>
            <a:ext cx="3561190" cy="110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如果注册钉钉的手机号码与教务老师留存的号码不一致，单独联系教务老师，告知新的手机号码，教务老师会手工处理。</a:t>
            </a:r>
          </a:p>
        </p:txBody>
      </p:sp>
    </p:spTree>
    <p:extLst>
      <p:ext uri="{BB962C8B-B14F-4D97-AF65-F5344CB8AC3E}">
        <p14:creationId xmlns:p14="http://schemas.microsoft.com/office/powerpoint/2010/main" val="17268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B9EACF-27F7-4669-B4E2-3F653F5F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5" y="878889"/>
            <a:ext cx="2835743" cy="58858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AE3D04-FD88-4627-9BA3-D2ABD3EAB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99" y="832280"/>
            <a:ext cx="2904140" cy="6025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6FF36-8DDC-4CE5-B206-D7C294227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48" y="832280"/>
            <a:ext cx="5858152" cy="3114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19267-9D64-4282-B974-4F50EB58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847" y="4089144"/>
            <a:ext cx="5858151" cy="2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录播回看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681E79-A1E3-43DB-A606-2140AEA7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5" y="887952"/>
            <a:ext cx="2920753" cy="5970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3E3C52-A60C-48C8-8EFD-6418B8A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48" y="887952"/>
            <a:ext cx="2868725" cy="5970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143C93-1BAD-49BC-BEB0-265997D8C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746" y="887952"/>
            <a:ext cx="5512294" cy="29104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9E3A4D-2956-4384-9D32-8AF2AD5EC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453" y="3872976"/>
            <a:ext cx="5467587" cy="29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345</Words>
  <Application>Microsoft Office PowerPoint</Application>
  <PresentationFormat>宽屏</PresentationFormat>
  <Paragraphs>83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Lato Light</vt:lpstr>
      <vt:lpstr>宋体</vt:lpstr>
      <vt:lpstr>微软雅黑</vt:lpstr>
      <vt:lpstr>微软雅黑 Light</vt:lpstr>
      <vt:lpstr>Agency FB</vt:lpstr>
      <vt:lpstr>Arial</vt:lpstr>
      <vt:lpstr>Arial Black</vt:lpstr>
      <vt:lpstr>Bodoni MT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钉钉的整合与趋势</vt:lpstr>
      <vt:lpstr>PowerPoint 演示文稿</vt:lpstr>
      <vt:lpstr>下载安装</vt:lpstr>
      <vt:lpstr>用户注册说明</vt:lpstr>
      <vt:lpstr>直播</vt:lpstr>
      <vt:lpstr>录播回看</vt:lpstr>
      <vt:lpstr>考试答题</vt:lpstr>
      <vt:lpstr>云课堂</vt:lpstr>
      <vt:lpstr>资料下载</vt:lpstr>
      <vt:lpstr>课程表</vt:lpstr>
      <vt:lpstr>PowerPoint 演示文稿</vt:lpstr>
      <vt:lpstr>演示各种文档和工具</vt:lpstr>
      <vt:lpstr>PowerPoint 演示文稿</vt:lpstr>
      <vt:lpstr>英文题干的显示</vt:lpstr>
      <vt:lpstr>题目数量的限制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考试推迟说明</dc:title>
  <dc:creator/>
  <cp:keywords/>
  <dc:description>www.1ppt.com</dc:description>
  <cp:lastModifiedBy>Windows 用户</cp:lastModifiedBy>
  <cp:revision>138</cp:revision>
  <dcterms:created xsi:type="dcterms:W3CDTF">2015-05-05T08:02:14Z</dcterms:created>
  <dcterms:modified xsi:type="dcterms:W3CDTF">2020-05-16T11:58:14Z</dcterms:modified>
</cp:coreProperties>
</file>