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4263804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51268-8263-4331-9C11-F6F2D0835EA1}"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28941092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12954943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7819786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34086469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23786259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30907077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096942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17111426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7898061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51268-8263-4331-9C11-F6F2D0835EA1}"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6260785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51268-8263-4331-9C11-F6F2D0835EA1}"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29978732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51268-8263-4331-9C11-F6F2D0835EA1}"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16772132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51268-8263-4331-9C11-F6F2D0835EA1}"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8459842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7351268-8263-4331-9C11-F6F2D0835EA1}"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41598557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51268-8263-4331-9C11-F6F2D0835EA1}"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15160369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51268-8263-4331-9C11-F6F2D0835EA1}"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50034-D611-4BA4-AB6A-15C00116E80A}" type="slidenum">
              <a:rPr lang="en-IN" smtClean="0"/>
              <a:t>‹#›</a:t>
            </a:fld>
            <a:endParaRPr lang="en-IN"/>
          </a:p>
        </p:txBody>
      </p:sp>
    </p:spTree>
    <p:extLst>
      <p:ext uri="{BB962C8B-B14F-4D97-AF65-F5344CB8AC3E}">
        <p14:creationId xmlns:p14="http://schemas.microsoft.com/office/powerpoint/2010/main" val="23501086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351268-8263-4331-9C11-F6F2D0835EA1}" type="datetimeFigureOut">
              <a:rPr lang="en-IN" smtClean="0"/>
              <a:t>03-10-2024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950034-D611-4BA4-AB6A-15C00116E80A}" type="slidenum">
              <a:rPr lang="en-IN" smtClean="0"/>
              <a:t>‹#›</a:t>
            </a:fld>
            <a:endParaRPr lang="en-IN"/>
          </a:p>
        </p:txBody>
      </p:sp>
    </p:spTree>
    <p:extLst>
      <p:ext uri="{BB962C8B-B14F-4D97-AF65-F5344CB8AC3E}">
        <p14:creationId xmlns:p14="http://schemas.microsoft.com/office/powerpoint/2010/main" val="23703371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lockheedmartin.com/content/dam/lockheed/data/corporate/documents/LM-White-Paper-Intel-Driven-Defense.pdf" TargetMode="External"/><Relationship Id="rId2" Type="http://schemas.openxmlformats.org/officeDocument/2006/relationships/hyperlink" Target="https://www.varonis.com/blog/anatomy-of-a-breach-sony/?hs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2C58-5F53-E6FB-53FA-C7BCBB353071}"/>
              </a:ext>
            </a:extLst>
          </p:cNvPr>
          <p:cNvSpPr>
            <a:spLocks noGrp="1"/>
          </p:cNvSpPr>
          <p:nvPr>
            <p:ph type="ctrTitle"/>
          </p:nvPr>
        </p:nvSpPr>
        <p:spPr>
          <a:xfrm>
            <a:off x="4591049" y="1764242"/>
            <a:ext cx="7197726" cy="2421464"/>
          </a:xfrm>
        </p:spPr>
        <p:txBody>
          <a:bodyPr>
            <a:normAutofit fontScale="90000"/>
          </a:bodyPr>
          <a:lstStyle/>
          <a:p>
            <a:r>
              <a:rPr lang="en-IN" sz="9600" dirty="0">
                <a:latin typeface="Algerian" panose="04020705040A02060702" pitchFamily="82" charset="0"/>
              </a:rPr>
              <a:t>CYBER KILL CHAIN</a:t>
            </a:r>
          </a:p>
        </p:txBody>
      </p:sp>
      <p:sp>
        <p:nvSpPr>
          <p:cNvPr id="3" name="Subtitle 2">
            <a:extLst>
              <a:ext uri="{FF2B5EF4-FFF2-40B4-BE49-F238E27FC236}">
                <a16:creationId xmlns:a16="http://schemas.microsoft.com/office/drawing/2014/main" id="{72E9A66E-8EAD-96ED-4F43-276F97BFA6F3}"/>
              </a:ext>
            </a:extLst>
          </p:cNvPr>
          <p:cNvSpPr>
            <a:spLocks noGrp="1"/>
          </p:cNvSpPr>
          <p:nvPr>
            <p:ph type="subTitle" idx="1"/>
          </p:nvPr>
        </p:nvSpPr>
        <p:spPr>
          <a:xfrm>
            <a:off x="4591049" y="4385732"/>
            <a:ext cx="7197726" cy="1405467"/>
          </a:xfrm>
        </p:spPr>
        <p:txBody>
          <a:bodyPr>
            <a:normAutofit lnSpcReduction="10000"/>
          </a:bodyPr>
          <a:lstStyle/>
          <a:p>
            <a:r>
              <a:rPr lang="en-IN" dirty="0"/>
              <a:t>   Understanding Cyber Attack Phases</a:t>
            </a:r>
          </a:p>
          <a:p>
            <a:endParaRPr lang="en-IN" dirty="0"/>
          </a:p>
          <a:p>
            <a:r>
              <a:rPr lang="en-IN" sz="3200" dirty="0"/>
              <a:t>NANCY BIJU</a:t>
            </a:r>
          </a:p>
          <a:p>
            <a:endParaRPr lang="en-IN" dirty="0"/>
          </a:p>
        </p:txBody>
      </p:sp>
    </p:spTree>
    <p:extLst>
      <p:ext uri="{BB962C8B-B14F-4D97-AF65-F5344CB8AC3E}">
        <p14:creationId xmlns:p14="http://schemas.microsoft.com/office/powerpoint/2010/main" val="432620139"/>
      </p:ext>
    </p:extLst>
  </p:cSld>
  <p:clrMapOvr>
    <a:masterClrMapping/>
  </p:clrMapOvr>
  <mc:AlternateContent xmlns:mc="http://schemas.openxmlformats.org/markup-compatibility/2006">
    <mc:Choice xmlns:p14="http://schemas.microsoft.com/office/powerpoint/2010/main" Requires="p14">
      <p:transition p14:dur="10">
        <p14:reveal/>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3F797B-F86C-8554-9825-3692B391436D}"/>
              </a:ext>
            </a:extLst>
          </p:cNvPr>
          <p:cNvSpPr txBox="1"/>
          <p:nvPr/>
        </p:nvSpPr>
        <p:spPr>
          <a:xfrm>
            <a:off x="2128837" y="893326"/>
            <a:ext cx="8301037" cy="4431983"/>
          </a:xfrm>
          <a:prstGeom prst="rect">
            <a:avLst/>
          </a:prstGeom>
          <a:noFill/>
        </p:spPr>
        <p:txBody>
          <a:bodyPr wrap="square">
            <a:spAutoFit/>
          </a:bodyPr>
          <a:lstStyle/>
          <a:p>
            <a:endParaRPr lang="en-US" dirty="0"/>
          </a:p>
          <a:p>
            <a:pPr algn="ctr"/>
            <a:r>
              <a:rPr lang="en-US" sz="3600" dirty="0">
                <a:latin typeface="Arial Black" panose="020B0A04020102020204" pitchFamily="34" charset="0"/>
              </a:rPr>
              <a:t>INTRUSION</a:t>
            </a:r>
          </a:p>
          <a:p>
            <a:pPr algn="ctr"/>
            <a:endParaRPr lang="en-US" sz="3600" dirty="0">
              <a:latin typeface="Arial Black" panose="020B0A04020102020204" pitchFamily="34" charset="0"/>
            </a:endParaRPr>
          </a:p>
          <a:p>
            <a:r>
              <a:rPr lang="en-US" sz="2400" dirty="0"/>
              <a:t>Once you’ve got the intel, it’s time to break in. Intrusion is when the attack becomes active: attackers can send malware – including ransomware, spyware, and adware – to the system to gain entry. This is the delivery phase: it could be delivered by phishing email, it might be a compromised website or that really great coffee shop down the street with free, hacker-prone </a:t>
            </a:r>
            <a:r>
              <a:rPr lang="en-US" sz="2400" dirty="0" err="1"/>
              <a:t>wifi</a:t>
            </a:r>
            <a:r>
              <a:rPr lang="en-US" sz="2400" dirty="0"/>
              <a:t>. Intrusion is the point of entry for an attack, getting the attackers inside</a:t>
            </a:r>
            <a:endParaRPr lang="en-IN" sz="2400" dirty="0"/>
          </a:p>
        </p:txBody>
      </p:sp>
    </p:spTree>
    <p:extLst>
      <p:ext uri="{BB962C8B-B14F-4D97-AF65-F5344CB8AC3E}">
        <p14:creationId xmlns:p14="http://schemas.microsoft.com/office/powerpoint/2010/main" val="11512245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C9506-6E01-14C9-F20D-D97A2B35B69B}"/>
              </a:ext>
            </a:extLst>
          </p:cNvPr>
          <p:cNvSpPr txBox="1"/>
          <p:nvPr/>
        </p:nvSpPr>
        <p:spPr>
          <a:xfrm>
            <a:off x="2628900" y="1523137"/>
            <a:ext cx="7243762" cy="3416320"/>
          </a:xfrm>
          <a:prstGeom prst="rect">
            <a:avLst/>
          </a:prstGeom>
          <a:noFill/>
        </p:spPr>
        <p:txBody>
          <a:bodyPr wrap="square">
            <a:spAutoFit/>
          </a:bodyPr>
          <a:lstStyle/>
          <a:p>
            <a:pPr algn="ctr"/>
            <a:r>
              <a:rPr lang="en-US" sz="3600" dirty="0">
                <a:latin typeface="Arial Black" panose="020B0A04020102020204" pitchFamily="34" charset="0"/>
              </a:rPr>
              <a:t>Exploitation</a:t>
            </a:r>
          </a:p>
          <a:p>
            <a:pPr algn="ctr"/>
            <a:endParaRPr lang="en-US" sz="3600" dirty="0">
              <a:latin typeface="Arial Black" panose="020B0A04020102020204" pitchFamily="34" charset="0"/>
            </a:endParaRPr>
          </a:p>
          <a:p>
            <a:r>
              <a:rPr lang="en-US" sz="2400" dirty="0"/>
              <a:t>You’re inside the door, and the perimeter is breached. The exploitation stage of the attack…well, exploits the system, for lack of a better term. Attackers can now get into the system and install additional tools, modify security certificates and create new script files for nefarious purposes</a:t>
            </a:r>
            <a:r>
              <a:rPr lang="en-US" dirty="0"/>
              <a:t>.</a:t>
            </a:r>
            <a:endParaRPr lang="en-IN" dirty="0"/>
          </a:p>
        </p:txBody>
      </p:sp>
    </p:spTree>
    <p:extLst>
      <p:ext uri="{BB962C8B-B14F-4D97-AF65-F5344CB8AC3E}">
        <p14:creationId xmlns:p14="http://schemas.microsoft.com/office/powerpoint/2010/main" val="24235310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858EE-4727-B405-D86F-62F86AD480DC}"/>
              </a:ext>
            </a:extLst>
          </p:cNvPr>
          <p:cNvSpPr txBox="1"/>
          <p:nvPr/>
        </p:nvSpPr>
        <p:spPr>
          <a:xfrm>
            <a:off x="2271712" y="1474738"/>
            <a:ext cx="7986713" cy="3416320"/>
          </a:xfrm>
          <a:prstGeom prst="rect">
            <a:avLst/>
          </a:prstGeom>
          <a:noFill/>
        </p:spPr>
        <p:txBody>
          <a:bodyPr wrap="square">
            <a:spAutoFit/>
          </a:bodyPr>
          <a:lstStyle/>
          <a:p>
            <a:pPr algn="ctr"/>
            <a:r>
              <a:rPr lang="en-US" sz="3600" dirty="0">
                <a:latin typeface="Arial Black" panose="020B0A04020102020204" pitchFamily="34" charset="0"/>
              </a:rPr>
              <a:t>Privilege Escalation</a:t>
            </a:r>
          </a:p>
          <a:p>
            <a:endParaRPr lang="en-US" sz="3600" dirty="0">
              <a:latin typeface="Arial Black" panose="020B0A04020102020204" pitchFamily="34" charset="0"/>
            </a:endParaRPr>
          </a:p>
          <a:p>
            <a:r>
              <a:rPr lang="en-US" dirty="0"/>
              <a:t> </a:t>
            </a:r>
            <a:r>
              <a:rPr lang="en-US" sz="2400" dirty="0"/>
              <a:t>Attackers use privilege escalation to get elevated access to resources. Privilege escalation techniques often include brute force attacks, preying on password vulnerabilities, and exploiting zero day vulnerabilities. They’ll modify GPO security settings, configuration files, change permissions, and try to extract credentials.</a:t>
            </a:r>
            <a:endParaRPr lang="en-IN" sz="2400" dirty="0"/>
          </a:p>
        </p:txBody>
      </p:sp>
    </p:spTree>
    <p:extLst>
      <p:ext uri="{BB962C8B-B14F-4D97-AF65-F5344CB8AC3E}">
        <p14:creationId xmlns:p14="http://schemas.microsoft.com/office/powerpoint/2010/main" val="2706541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9A736-7C38-AFAA-A5CF-E3306638B2F2}"/>
              </a:ext>
            </a:extLst>
          </p:cNvPr>
          <p:cNvSpPr txBox="1"/>
          <p:nvPr/>
        </p:nvSpPr>
        <p:spPr>
          <a:xfrm>
            <a:off x="2214563" y="1351508"/>
            <a:ext cx="8215312" cy="4154984"/>
          </a:xfrm>
          <a:prstGeom prst="rect">
            <a:avLst/>
          </a:prstGeom>
          <a:noFill/>
        </p:spPr>
        <p:txBody>
          <a:bodyPr wrap="square">
            <a:spAutoFit/>
          </a:bodyPr>
          <a:lstStyle/>
          <a:p>
            <a:pPr algn="ctr"/>
            <a:r>
              <a:rPr lang="en-US" sz="3600" dirty="0">
                <a:latin typeface="Arial Black" panose="020B0A04020102020204" pitchFamily="34" charset="0"/>
              </a:rPr>
              <a:t>Lateral Movement</a:t>
            </a:r>
          </a:p>
          <a:p>
            <a:pPr algn="ctr"/>
            <a:endParaRPr lang="en-US" sz="3600" dirty="0">
              <a:latin typeface="Arial Black" panose="020B0A04020102020204" pitchFamily="34" charset="0"/>
            </a:endParaRPr>
          </a:p>
          <a:p>
            <a:r>
              <a:rPr lang="en-US" sz="2400" dirty="0"/>
              <a:t>You’ve got the run of the place, but you still need to find the vault. Attackers will move from system to system, in a lateral movement, to gain more access and find more assets. It’s also an advanced data discovery mission, where attackers seek out critical data and sensitive information, admin access and email servers – often using the same resources as IT and leveraging built-in tools like PowerShell – and position themselves to do the most damage</a:t>
            </a:r>
            <a:endParaRPr lang="en-IN" sz="2400" dirty="0"/>
          </a:p>
        </p:txBody>
      </p:sp>
    </p:spTree>
    <p:extLst>
      <p:ext uri="{BB962C8B-B14F-4D97-AF65-F5344CB8AC3E}">
        <p14:creationId xmlns:p14="http://schemas.microsoft.com/office/powerpoint/2010/main" val="27865776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E7075-48F4-61A8-D455-66DE920D0F3D}"/>
              </a:ext>
            </a:extLst>
          </p:cNvPr>
          <p:cNvSpPr txBox="1"/>
          <p:nvPr/>
        </p:nvSpPr>
        <p:spPr>
          <a:xfrm>
            <a:off x="2257425" y="1179077"/>
            <a:ext cx="8186738" cy="4154984"/>
          </a:xfrm>
          <a:prstGeom prst="rect">
            <a:avLst/>
          </a:prstGeom>
          <a:noFill/>
        </p:spPr>
        <p:txBody>
          <a:bodyPr wrap="square">
            <a:spAutoFit/>
          </a:bodyPr>
          <a:lstStyle/>
          <a:p>
            <a:pPr algn="ctr"/>
            <a:r>
              <a:rPr lang="en-US" sz="3600" b="1" i="0" dirty="0">
                <a:effectLst/>
                <a:latin typeface="Arial Black" panose="020B0A04020102020204" pitchFamily="34" charset="0"/>
              </a:rPr>
              <a:t>Obfuscation (anti-forensics)</a:t>
            </a:r>
          </a:p>
          <a:p>
            <a:pPr algn="l"/>
            <a:endParaRPr lang="en-US" sz="3600" b="1" i="0" dirty="0">
              <a:effectLst/>
              <a:latin typeface="Arial Black" panose="020B0A04020102020204" pitchFamily="34" charset="0"/>
            </a:endParaRPr>
          </a:p>
          <a:p>
            <a:pPr algn="l"/>
            <a:r>
              <a:rPr lang="en-US" sz="2400" b="0" i="0" dirty="0">
                <a:effectLst/>
                <a:latin typeface="Calibri" panose="020F0502020204030204" pitchFamily="34" charset="0"/>
                <a:ea typeface="Calibri" panose="020F0502020204030204" pitchFamily="34" charset="0"/>
                <a:cs typeface="Calibri" panose="020F0502020204030204" pitchFamily="34" charset="0"/>
              </a:rPr>
              <a:t>Put the security cameras on a loop and show an empty elevator so nobody sees what’s happening behind the scenes. Cyber-attackers do the same thing: conceal their presence and mask activity to avoid detection and thwart the inevitable investigation. This might mean wiping files and metadata, overwriting data with false timestamps (</a:t>
            </a:r>
            <a:r>
              <a:rPr lang="en-US" sz="2400" b="0" i="0" dirty="0" err="1">
                <a:effectLst/>
                <a:latin typeface="Calibri" panose="020F0502020204030204" pitchFamily="34" charset="0"/>
                <a:ea typeface="Calibri" panose="020F0502020204030204" pitchFamily="34" charset="0"/>
                <a:cs typeface="Calibri" panose="020F0502020204030204" pitchFamily="34" charset="0"/>
              </a:rPr>
              <a:t>timestomping</a:t>
            </a:r>
            <a:r>
              <a:rPr lang="en-US" sz="2400" b="0" i="0" dirty="0">
                <a:effectLst/>
                <a:latin typeface="Calibri" panose="020F0502020204030204" pitchFamily="34" charset="0"/>
                <a:ea typeface="Calibri" panose="020F0502020204030204" pitchFamily="34" charset="0"/>
                <a:cs typeface="Calibri" panose="020F0502020204030204" pitchFamily="34" charset="0"/>
              </a:rPr>
              <a:t>) and misleading information, or modifying critical information so that it looks like the data was never touched.</a:t>
            </a:r>
          </a:p>
        </p:txBody>
      </p:sp>
    </p:spTree>
    <p:extLst>
      <p:ext uri="{BB962C8B-B14F-4D97-AF65-F5344CB8AC3E}">
        <p14:creationId xmlns:p14="http://schemas.microsoft.com/office/powerpoint/2010/main" val="301812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FBA2C-FAEF-35F4-72F7-3C1F350E1232}"/>
              </a:ext>
            </a:extLst>
          </p:cNvPr>
          <p:cNvSpPr txBox="1"/>
          <p:nvPr/>
        </p:nvSpPr>
        <p:spPr>
          <a:xfrm>
            <a:off x="2714625" y="1713250"/>
            <a:ext cx="7700961" cy="3693319"/>
          </a:xfrm>
          <a:prstGeom prst="rect">
            <a:avLst/>
          </a:prstGeom>
          <a:noFill/>
        </p:spPr>
        <p:txBody>
          <a:bodyPr wrap="square">
            <a:spAutoFit/>
          </a:bodyPr>
          <a:lstStyle/>
          <a:p>
            <a:pPr algn="ctr"/>
            <a:r>
              <a:rPr lang="en-US" sz="3600" dirty="0">
                <a:latin typeface="Arial Black" panose="020B0A04020102020204" pitchFamily="34" charset="0"/>
              </a:rPr>
              <a:t>Denial of Service</a:t>
            </a:r>
          </a:p>
          <a:p>
            <a:pPr algn="ctr"/>
            <a:endParaRPr lang="en-US" sz="3600" dirty="0">
              <a:latin typeface="Arial Black" panose="020B0A04020102020204" pitchFamily="34" charset="0"/>
            </a:endParaRPr>
          </a:p>
          <a:p>
            <a:r>
              <a:rPr lang="en-US" sz="2400" dirty="0"/>
              <a:t>Jam the phone lines and shut down the power grid. Here’s where the attackers target the network and data infrastructure, so that the legitimate users can’t get what they need. The denial of service (DoS) attack disrupts and suspends access, and could crash systems and flood services.</a:t>
            </a:r>
          </a:p>
          <a:p>
            <a:endParaRPr lang="en-US" dirty="0"/>
          </a:p>
        </p:txBody>
      </p:sp>
    </p:spTree>
    <p:extLst>
      <p:ext uri="{BB962C8B-B14F-4D97-AF65-F5344CB8AC3E}">
        <p14:creationId xmlns:p14="http://schemas.microsoft.com/office/powerpoint/2010/main" val="31367059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EDE314-FAFF-60B6-48A6-324331AEEB4B}"/>
              </a:ext>
            </a:extLst>
          </p:cNvPr>
          <p:cNvSpPr txBox="1"/>
          <p:nvPr/>
        </p:nvSpPr>
        <p:spPr>
          <a:xfrm>
            <a:off x="2800350" y="1265962"/>
            <a:ext cx="6972300" cy="3416320"/>
          </a:xfrm>
          <a:prstGeom prst="rect">
            <a:avLst/>
          </a:prstGeom>
          <a:noFill/>
        </p:spPr>
        <p:txBody>
          <a:bodyPr wrap="square">
            <a:spAutoFit/>
          </a:bodyPr>
          <a:lstStyle/>
          <a:p>
            <a:pPr algn="ctr"/>
            <a:r>
              <a:rPr lang="en-US" sz="3600" b="1" i="0" dirty="0">
                <a:effectLst/>
                <a:latin typeface="Arial Black" panose="020B0A04020102020204" pitchFamily="34" charset="0"/>
              </a:rPr>
              <a:t>Exfiltration</a:t>
            </a:r>
          </a:p>
          <a:p>
            <a:pPr algn="ctr"/>
            <a:endParaRPr lang="en-US" sz="3600" b="1" i="0" dirty="0">
              <a:effectLst/>
              <a:latin typeface="Arial Black" panose="020B0A04020102020204" pitchFamily="34" charset="0"/>
            </a:endParaRPr>
          </a:p>
          <a:p>
            <a:pPr algn="l"/>
            <a:r>
              <a:rPr lang="en-US" sz="2400" b="0" i="0" dirty="0">
                <a:effectLst/>
                <a:latin typeface="Calibri" panose="020F0502020204030204" pitchFamily="34" charset="0"/>
                <a:ea typeface="Calibri" panose="020F0502020204030204" pitchFamily="34" charset="0"/>
                <a:cs typeface="Calibri" panose="020F0502020204030204" pitchFamily="34" charset="0"/>
              </a:rPr>
              <a:t>Always have an exit strategy. The attackers get the data: they’ll copy, transfer, or move sensitive data to a controlled location, where they do with the data what they will. Ransom it, sell it on </a:t>
            </a:r>
            <a:r>
              <a:rPr lang="en-US" sz="2400" b="0" i="0" dirty="0" err="1">
                <a:effectLst/>
                <a:latin typeface="Calibri" panose="020F0502020204030204" pitchFamily="34" charset="0"/>
                <a:ea typeface="Calibri" panose="020F0502020204030204" pitchFamily="34" charset="0"/>
                <a:cs typeface="Calibri" panose="020F0502020204030204" pitchFamily="34" charset="0"/>
              </a:rPr>
              <a:t>ebay</a:t>
            </a:r>
            <a:r>
              <a:rPr lang="en-US" sz="2400" b="0" i="0" dirty="0">
                <a:effectLst/>
                <a:latin typeface="Calibri" panose="020F0502020204030204" pitchFamily="34" charset="0"/>
                <a:ea typeface="Calibri" panose="020F0502020204030204" pitchFamily="34" charset="0"/>
                <a:cs typeface="Calibri" panose="020F0502020204030204" pitchFamily="34" charset="0"/>
              </a:rPr>
              <a:t>, send it to </a:t>
            </a:r>
            <a:r>
              <a:rPr lang="en-US" sz="2400" b="0" i="0" dirty="0" err="1">
                <a:effectLst/>
                <a:latin typeface="Calibri" panose="020F0502020204030204" pitchFamily="34" charset="0"/>
                <a:ea typeface="Calibri" panose="020F0502020204030204" pitchFamily="34" charset="0"/>
                <a:cs typeface="Calibri" panose="020F0502020204030204" pitchFamily="34" charset="0"/>
              </a:rPr>
              <a:t>wikileaks</a:t>
            </a:r>
            <a:r>
              <a:rPr lang="en-US" sz="2400" b="0" i="0" dirty="0">
                <a:effectLst/>
                <a:latin typeface="Calibri" panose="020F0502020204030204" pitchFamily="34" charset="0"/>
                <a:ea typeface="Calibri" panose="020F0502020204030204" pitchFamily="34" charset="0"/>
                <a:cs typeface="Calibri" panose="020F0502020204030204" pitchFamily="34" charset="0"/>
              </a:rPr>
              <a:t>. It can take days to get all of the data out, but once it’s out, it’s in their control.</a:t>
            </a:r>
          </a:p>
        </p:txBody>
      </p:sp>
    </p:spTree>
    <p:extLst>
      <p:ext uri="{BB962C8B-B14F-4D97-AF65-F5344CB8AC3E}">
        <p14:creationId xmlns:p14="http://schemas.microsoft.com/office/powerpoint/2010/main" val="28379228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8D4FA-5FE5-6E01-0702-0B20E5B340C5}"/>
              </a:ext>
            </a:extLst>
          </p:cNvPr>
          <p:cNvSpPr>
            <a:spLocks noGrp="1"/>
          </p:cNvSpPr>
          <p:nvPr>
            <p:ph type="title"/>
          </p:nvPr>
        </p:nvSpPr>
        <p:spPr/>
        <p:txBody>
          <a:bodyPr>
            <a:normAutofit/>
          </a:bodyPr>
          <a:lstStyle/>
          <a:p>
            <a:pPr algn="ctr"/>
            <a:r>
              <a:rPr lang="en-US" sz="2800" dirty="0">
                <a:latin typeface="Arial Black" panose="020B0A04020102020204" pitchFamily="34" charset="0"/>
              </a:rPr>
              <a:t>Conclusion: Importance of the Cyber </a:t>
            </a:r>
            <a:r>
              <a:rPr lang="en-US" sz="2800" dirty="0" err="1">
                <a:latin typeface="Arial Black" panose="020B0A04020102020204" pitchFamily="34" charset="0"/>
              </a:rPr>
              <a:t>KilL</a:t>
            </a:r>
            <a:r>
              <a:rPr lang="en-US" sz="2800" dirty="0">
                <a:latin typeface="Arial Black" panose="020B0A04020102020204" pitchFamily="34" charset="0"/>
              </a:rPr>
              <a:t> </a:t>
            </a:r>
            <a:r>
              <a:rPr lang="en-US" sz="2800" dirty="0" err="1">
                <a:latin typeface="Arial Black" panose="020B0A04020102020204" pitchFamily="34" charset="0"/>
              </a:rPr>
              <a:t>ChaiN</a:t>
            </a:r>
            <a:endParaRPr lang="en-IN" sz="2800" dirty="0">
              <a:latin typeface="Arial Black" panose="020B0A04020102020204" pitchFamily="34" charset="0"/>
            </a:endParaRPr>
          </a:p>
        </p:txBody>
      </p:sp>
      <p:sp>
        <p:nvSpPr>
          <p:cNvPr id="4" name="Content Placeholder 3">
            <a:extLst>
              <a:ext uri="{FF2B5EF4-FFF2-40B4-BE49-F238E27FC236}">
                <a16:creationId xmlns:a16="http://schemas.microsoft.com/office/drawing/2014/main" id="{2B0FFA3A-CC42-33B3-D5FC-B53B40F8017F}"/>
              </a:ext>
            </a:extLst>
          </p:cNvPr>
          <p:cNvSpPr>
            <a:spLocks noGrp="1"/>
          </p:cNvSpPr>
          <p:nvPr>
            <p:ph idx="1"/>
          </p:nvPr>
        </p:nvSpPr>
        <p:spPr/>
        <p:txBody>
          <a:bodyPr>
            <a:normAutofit/>
          </a:bodyPr>
          <a:lstStyle/>
          <a:p>
            <a:r>
              <a:rPr lang="en-US" sz="2000" dirty="0"/>
              <a:t>Understanding the Attack Lifecycle: The Cyber Kill Chain offers organizations a structured approach to understanding the lifecycle of cyber attacks, breaking down an attack into distinct phases. By analyzing each phase, defenders can identify points where security measures can be implemented to prevent or mitigate damage.</a:t>
            </a:r>
          </a:p>
          <a:p>
            <a:r>
              <a:rPr lang="en-US" sz="2000" dirty="0"/>
              <a:t>Proactive Defense Strategies: Knowing the stages of a cyber attack allows organizations to develop proactive defense mechanisms. Rather than simply reacting to attacks, they can anticipate actions at each stage, making it harder for adversaries to succeed.</a:t>
            </a:r>
          </a:p>
          <a:p>
            <a:r>
              <a:rPr lang="en-US" sz="2000" dirty="0"/>
              <a:t>Visibility and Incident Response: The model provides greater visibility into the attacker’s methodology. With early detection, organizations can respond more quickly to a breach, potentially stopping attackers before they reach their end goal.</a:t>
            </a:r>
            <a:endParaRPr lang="en-IN" sz="2000" dirty="0"/>
          </a:p>
        </p:txBody>
      </p:sp>
    </p:spTree>
    <p:extLst>
      <p:ext uri="{BB962C8B-B14F-4D97-AF65-F5344CB8AC3E}">
        <p14:creationId xmlns:p14="http://schemas.microsoft.com/office/powerpoint/2010/main" val="41604275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12D295-7D38-3FDA-48A5-3A3F6155C676}"/>
              </a:ext>
            </a:extLst>
          </p:cNvPr>
          <p:cNvSpPr txBox="1"/>
          <p:nvPr/>
        </p:nvSpPr>
        <p:spPr>
          <a:xfrm>
            <a:off x="3203972" y="2151727"/>
            <a:ext cx="6093618" cy="2554545"/>
          </a:xfrm>
          <a:prstGeom prst="rect">
            <a:avLst/>
          </a:prstGeom>
          <a:noFill/>
        </p:spPr>
        <p:txBody>
          <a:bodyPr wrap="square">
            <a:spAutoFit/>
          </a:bodyPr>
          <a:lstStyle/>
          <a:p>
            <a:pPr algn="ctr"/>
            <a:r>
              <a:rPr lang="en-IN" sz="8000" dirty="0">
                <a:latin typeface="Imprint MT Shadow" panose="04020605060303030202" pitchFamily="82" charset="0"/>
              </a:rPr>
              <a:t>THANK YOU</a:t>
            </a:r>
          </a:p>
        </p:txBody>
      </p:sp>
    </p:spTree>
    <p:extLst>
      <p:ext uri="{BB962C8B-B14F-4D97-AF65-F5344CB8AC3E}">
        <p14:creationId xmlns:p14="http://schemas.microsoft.com/office/powerpoint/2010/main" val="36429041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F1C6-A0FC-973A-C01F-C575D5C9C88C}"/>
              </a:ext>
            </a:extLst>
          </p:cNvPr>
          <p:cNvSpPr>
            <a:spLocks noGrp="1"/>
          </p:cNvSpPr>
          <p:nvPr>
            <p:ph type="title"/>
          </p:nvPr>
        </p:nvSpPr>
        <p:spPr/>
        <p:txBody>
          <a:bodyPr/>
          <a:lstStyle/>
          <a:p>
            <a:r>
              <a:rPr lang="en-IN" dirty="0">
                <a:latin typeface="Arial Black" panose="020B0A04020102020204" pitchFamily="34" charset="0"/>
              </a:rPr>
              <a:t>          What is cyber kill chain?</a:t>
            </a:r>
          </a:p>
        </p:txBody>
      </p:sp>
      <p:sp>
        <p:nvSpPr>
          <p:cNvPr id="3" name="Content Placeholder 2">
            <a:extLst>
              <a:ext uri="{FF2B5EF4-FFF2-40B4-BE49-F238E27FC236}">
                <a16:creationId xmlns:a16="http://schemas.microsoft.com/office/drawing/2014/main" id="{21CBE266-C3FE-6C13-8BB3-BA524BD1A212}"/>
              </a:ext>
            </a:extLst>
          </p:cNvPr>
          <p:cNvSpPr>
            <a:spLocks noGrp="1"/>
          </p:cNvSpPr>
          <p:nvPr>
            <p:ph idx="1"/>
          </p:nvPr>
        </p:nvSpPr>
        <p:spPr/>
        <p:txBody>
          <a:bodyPr/>
          <a:lstStyle/>
          <a:p>
            <a:pPr algn="l"/>
            <a:r>
              <a:rPr lang="en-US" sz="2000" b="0" i="0" dirty="0">
                <a:effectLst/>
                <a:latin typeface="Graphik LC Web"/>
              </a:rPr>
              <a:t>The cyber kill chain is a series of steps that trace </a:t>
            </a:r>
            <a:r>
              <a:rPr lang="en-US" sz="2000" b="0" i="0" u="none" strike="noStrike" dirty="0">
                <a:effectLst/>
                <a:latin typeface="Graphik LC Web"/>
                <a:hlinkClick r:id="rId2"/>
              </a:rPr>
              <a:t>stages of a cyberattack</a:t>
            </a:r>
            <a:r>
              <a:rPr lang="en-US" sz="2000" b="0" i="0" dirty="0">
                <a:effectLst/>
                <a:latin typeface="Graphik LC Web"/>
              </a:rPr>
              <a:t> from the early reconnaissance stages to the exfiltration of data. The kill chain helps us understand and combat ransomware, security breaches, and advanced persistent attacks (APTs).</a:t>
            </a:r>
          </a:p>
          <a:p>
            <a:pPr algn="l"/>
            <a:r>
              <a:rPr lang="en-US" sz="2000" b="0" i="0" u="none" strike="noStrike" dirty="0">
                <a:effectLst/>
                <a:latin typeface="Graphik LC Web"/>
                <a:hlinkClick r:id="rId3"/>
              </a:rPr>
              <a:t>Lockheed Martin </a:t>
            </a:r>
            <a:r>
              <a:rPr lang="en-US" sz="2000" b="0" i="0" dirty="0">
                <a:effectLst/>
                <a:latin typeface="Graphik LC Web"/>
              </a:rPr>
              <a:t>derived the kill chain framework from a military model – originally established to identify, prepare to attack, engage, and destroy the target. Since its inception, the kill chain has evolved to better anticipate and recognize insider threats, social engineering, advanced ransomware and innovative attacks</a:t>
            </a:r>
          </a:p>
          <a:p>
            <a:endParaRPr lang="en-IN" dirty="0"/>
          </a:p>
        </p:txBody>
      </p:sp>
    </p:spTree>
    <p:extLst>
      <p:ext uri="{BB962C8B-B14F-4D97-AF65-F5344CB8AC3E}">
        <p14:creationId xmlns:p14="http://schemas.microsoft.com/office/powerpoint/2010/main" val="35367410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A3D2-DC59-96CC-DF7E-C4D76855FC10}"/>
              </a:ext>
            </a:extLst>
          </p:cNvPr>
          <p:cNvSpPr>
            <a:spLocks noGrp="1"/>
          </p:cNvSpPr>
          <p:nvPr>
            <p:ph type="title"/>
          </p:nvPr>
        </p:nvSpPr>
        <p:spPr/>
        <p:txBody>
          <a:bodyPr>
            <a:normAutofit/>
          </a:bodyPr>
          <a:lstStyle/>
          <a:p>
            <a:r>
              <a:rPr lang="en-US" b="1" i="0" dirty="0">
                <a:effectLst/>
                <a:latin typeface="Arial Black" panose="020B0A04020102020204" pitchFamily="34" charset="0"/>
              </a:rPr>
              <a:t>            How the Cyber Kill Chain          </a:t>
            </a:r>
            <a:br>
              <a:rPr lang="en-US" b="1" i="0" dirty="0">
                <a:effectLst/>
                <a:latin typeface="Graphik LC Web"/>
              </a:rPr>
            </a:br>
            <a:r>
              <a:rPr lang="en-US" b="1" i="0" dirty="0">
                <a:effectLst/>
                <a:latin typeface="Graphik LC Web"/>
              </a:rPr>
              <a:t>                                         </a:t>
            </a:r>
            <a:r>
              <a:rPr lang="en-US" b="1" i="0" dirty="0">
                <a:effectLst/>
                <a:latin typeface="Arial Black" panose="020B0A04020102020204" pitchFamily="34" charset="0"/>
              </a:rPr>
              <a:t>works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6D8AD1B-E8EB-AF4F-9368-340A45193E90}"/>
              </a:ext>
            </a:extLst>
          </p:cNvPr>
          <p:cNvSpPr>
            <a:spLocks noGrp="1"/>
          </p:cNvSpPr>
          <p:nvPr>
            <p:ph idx="1"/>
          </p:nvPr>
        </p:nvSpPr>
        <p:spPr/>
        <p:txBody>
          <a:bodyPr>
            <a:normAutofit/>
          </a:bodyPr>
          <a:lstStyle/>
          <a:p>
            <a:r>
              <a:rPr lang="en-US" sz="2000" dirty="0"/>
              <a:t>There are several core stages in the cyber kill chain. They range from reconnaissance (often the first stage in a malware attack) to lateral movement (moving laterally throughout the network to get access to more data) to data exfiltration (getting the data out).  All of your common attack vectors – whether phishing or brute force or the latest strain of malware – trigger activity on the cyber kill chain.</a:t>
            </a:r>
            <a:endParaRPr lang="en-IN" sz="2000" dirty="0"/>
          </a:p>
        </p:txBody>
      </p:sp>
    </p:spTree>
    <p:extLst>
      <p:ext uri="{BB962C8B-B14F-4D97-AF65-F5344CB8AC3E}">
        <p14:creationId xmlns:p14="http://schemas.microsoft.com/office/powerpoint/2010/main" val="42175683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0BB0E75-DE57-04E7-80DD-54A1C80D47E7}"/>
              </a:ext>
            </a:extLst>
          </p:cNvPr>
          <p:cNvSpPr>
            <a:spLocks noGrp="1"/>
          </p:cNvSpPr>
          <p:nvPr>
            <p:ph type="title"/>
          </p:nvPr>
        </p:nvSpPr>
        <p:spPr/>
        <p:txBody>
          <a:bodyPr>
            <a:noAutofit/>
          </a:bodyPr>
          <a:lstStyle/>
          <a:p>
            <a:r>
              <a:rPr lang="en-IN" sz="2800" dirty="0">
                <a:latin typeface="Arial Rounded MT Bold" panose="020F0704030504030204" pitchFamily="34" charset="0"/>
              </a:rPr>
              <a:t>8  Phases of the</a:t>
            </a:r>
            <a:br>
              <a:rPr lang="en-IN" sz="2800" dirty="0">
                <a:latin typeface="Arial Rounded MT Bold" panose="020F0704030504030204" pitchFamily="34" charset="0"/>
              </a:rPr>
            </a:br>
            <a:r>
              <a:rPr lang="en-IN" sz="2800" dirty="0">
                <a:latin typeface="Arial Rounded MT Bold" panose="020F0704030504030204" pitchFamily="34" charset="0"/>
              </a:rPr>
              <a:t>    </a:t>
            </a:r>
            <a:r>
              <a:rPr lang="en-IN" sz="2800" dirty="0">
                <a:latin typeface="Arial Black" panose="020B0A04020102020204" pitchFamily="34" charset="0"/>
              </a:rPr>
              <a:t>cyber kill  </a:t>
            </a:r>
            <a:br>
              <a:rPr lang="en-IN" sz="2800" dirty="0">
                <a:latin typeface="Arial Black" panose="020B0A04020102020204" pitchFamily="34" charset="0"/>
              </a:rPr>
            </a:br>
            <a:r>
              <a:rPr lang="en-IN" sz="2800" dirty="0">
                <a:latin typeface="Arial Black" panose="020B0A04020102020204" pitchFamily="34" charset="0"/>
              </a:rPr>
              <a:t>       chain</a:t>
            </a:r>
          </a:p>
        </p:txBody>
      </p:sp>
      <p:sp>
        <p:nvSpPr>
          <p:cNvPr id="9" name="Content Placeholder 8">
            <a:extLst>
              <a:ext uri="{FF2B5EF4-FFF2-40B4-BE49-F238E27FC236}">
                <a16:creationId xmlns:a16="http://schemas.microsoft.com/office/drawing/2014/main" id="{72C7D1BC-7AD6-A7C2-5A5D-29FBFEF83221}"/>
              </a:ext>
            </a:extLst>
          </p:cNvPr>
          <p:cNvSpPr>
            <a:spLocks noGrp="1"/>
          </p:cNvSpPr>
          <p:nvPr>
            <p:ph idx="1"/>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IN" sz="2400" dirty="0"/>
              <a:t>        Reconnaissance </a:t>
            </a:r>
          </a:p>
          <a:p>
            <a:r>
              <a:rPr lang="en-IN" sz="2400" dirty="0"/>
              <a:t>2      intrusion</a:t>
            </a:r>
          </a:p>
          <a:p>
            <a:r>
              <a:rPr lang="en-IN" sz="2400" dirty="0"/>
              <a:t>3      Exploitation </a:t>
            </a:r>
          </a:p>
          <a:p>
            <a:r>
              <a:rPr lang="en-IN" sz="2400" dirty="0"/>
              <a:t>4      Privilege Escalation </a:t>
            </a:r>
          </a:p>
          <a:p>
            <a:r>
              <a:rPr lang="en-IN" sz="2400" dirty="0"/>
              <a:t>5      Lateral Movement </a:t>
            </a:r>
          </a:p>
          <a:p>
            <a:r>
              <a:rPr lang="en-IN" sz="2400" dirty="0"/>
              <a:t>6      Obfuscation / Anti-forensics</a:t>
            </a:r>
          </a:p>
          <a:p>
            <a:r>
              <a:rPr lang="en-IN" sz="2400" dirty="0"/>
              <a:t>7      Denial of Service </a:t>
            </a:r>
          </a:p>
          <a:p>
            <a:r>
              <a:rPr lang="en-IN" sz="2400" dirty="0"/>
              <a:t>8      Exfiltration</a:t>
            </a:r>
          </a:p>
        </p:txBody>
      </p:sp>
      <p:sp>
        <p:nvSpPr>
          <p:cNvPr id="10" name="Text Placeholder 9">
            <a:extLst>
              <a:ext uri="{FF2B5EF4-FFF2-40B4-BE49-F238E27FC236}">
                <a16:creationId xmlns:a16="http://schemas.microsoft.com/office/drawing/2014/main" id="{CCAF3373-EC56-C188-DF61-4196630ED168}"/>
              </a:ext>
            </a:extLst>
          </p:cNvPr>
          <p:cNvSpPr>
            <a:spLocks noGrp="1"/>
          </p:cNvSpPr>
          <p:nvPr>
            <p:ph type="body" sz="half" idx="2"/>
          </p:nvPr>
        </p:nvSpPr>
        <p:spPr/>
        <p:txBody>
          <a:bodyPr/>
          <a:lstStyle/>
          <a:p>
            <a:endParaRPr lang="en-IN" dirty="0"/>
          </a:p>
        </p:txBody>
      </p:sp>
      <p:sp>
        <p:nvSpPr>
          <p:cNvPr id="13" name="Flowchart: Connector 12">
            <a:extLst>
              <a:ext uri="{FF2B5EF4-FFF2-40B4-BE49-F238E27FC236}">
                <a16:creationId xmlns:a16="http://schemas.microsoft.com/office/drawing/2014/main" id="{6B64BF4C-1C36-9957-4916-7ECDD9610D7C}"/>
              </a:ext>
            </a:extLst>
          </p:cNvPr>
          <p:cNvSpPr/>
          <p:nvPr/>
        </p:nvSpPr>
        <p:spPr>
          <a:xfrm>
            <a:off x="4914900" y="1200151"/>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1</a:t>
            </a:r>
          </a:p>
        </p:txBody>
      </p:sp>
      <p:sp>
        <p:nvSpPr>
          <p:cNvPr id="14" name="Flowchart: Connector 13">
            <a:extLst>
              <a:ext uri="{FF2B5EF4-FFF2-40B4-BE49-F238E27FC236}">
                <a16:creationId xmlns:a16="http://schemas.microsoft.com/office/drawing/2014/main" id="{8F5AC660-47E7-CF68-7FE6-1C2F49AD91BF}"/>
              </a:ext>
            </a:extLst>
          </p:cNvPr>
          <p:cNvSpPr/>
          <p:nvPr/>
        </p:nvSpPr>
        <p:spPr>
          <a:xfrm>
            <a:off x="4914900" y="1790701"/>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2</a:t>
            </a:r>
          </a:p>
        </p:txBody>
      </p:sp>
      <p:sp>
        <p:nvSpPr>
          <p:cNvPr id="16" name="Flowchart: Connector 15">
            <a:extLst>
              <a:ext uri="{FF2B5EF4-FFF2-40B4-BE49-F238E27FC236}">
                <a16:creationId xmlns:a16="http://schemas.microsoft.com/office/drawing/2014/main" id="{69F03929-F2C6-53D2-7396-53DCFBDCA08C}"/>
              </a:ext>
            </a:extLst>
          </p:cNvPr>
          <p:cNvSpPr/>
          <p:nvPr/>
        </p:nvSpPr>
        <p:spPr>
          <a:xfrm>
            <a:off x="4914900" y="4297895"/>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7</a:t>
            </a:r>
          </a:p>
        </p:txBody>
      </p:sp>
      <p:sp>
        <p:nvSpPr>
          <p:cNvPr id="17" name="Flowchart: Connector 16">
            <a:extLst>
              <a:ext uri="{FF2B5EF4-FFF2-40B4-BE49-F238E27FC236}">
                <a16:creationId xmlns:a16="http://schemas.microsoft.com/office/drawing/2014/main" id="{7718E8B2-C125-1033-B776-85FC3DA58A07}"/>
              </a:ext>
            </a:extLst>
          </p:cNvPr>
          <p:cNvSpPr/>
          <p:nvPr/>
        </p:nvSpPr>
        <p:spPr>
          <a:xfrm>
            <a:off x="4929187" y="3818467"/>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6</a:t>
            </a:r>
          </a:p>
        </p:txBody>
      </p:sp>
      <p:sp>
        <p:nvSpPr>
          <p:cNvPr id="18" name="Flowchart: Connector 17">
            <a:extLst>
              <a:ext uri="{FF2B5EF4-FFF2-40B4-BE49-F238E27FC236}">
                <a16:creationId xmlns:a16="http://schemas.microsoft.com/office/drawing/2014/main" id="{08F2A5A9-6D32-3C4C-424B-9BE5CA54297D}"/>
              </a:ext>
            </a:extLst>
          </p:cNvPr>
          <p:cNvSpPr/>
          <p:nvPr/>
        </p:nvSpPr>
        <p:spPr>
          <a:xfrm>
            <a:off x="4914900" y="3327397"/>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5</a:t>
            </a:r>
          </a:p>
        </p:txBody>
      </p:sp>
      <p:sp>
        <p:nvSpPr>
          <p:cNvPr id="19" name="Flowchart: Connector 18">
            <a:extLst>
              <a:ext uri="{FF2B5EF4-FFF2-40B4-BE49-F238E27FC236}">
                <a16:creationId xmlns:a16="http://schemas.microsoft.com/office/drawing/2014/main" id="{63C78094-391B-7C04-F9ED-B98BD8FA8539}"/>
              </a:ext>
            </a:extLst>
          </p:cNvPr>
          <p:cNvSpPr/>
          <p:nvPr/>
        </p:nvSpPr>
        <p:spPr>
          <a:xfrm>
            <a:off x="4929187" y="2815165"/>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4</a:t>
            </a:r>
          </a:p>
        </p:txBody>
      </p:sp>
      <p:sp>
        <p:nvSpPr>
          <p:cNvPr id="20" name="Flowchart: Connector 19">
            <a:extLst>
              <a:ext uri="{FF2B5EF4-FFF2-40B4-BE49-F238E27FC236}">
                <a16:creationId xmlns:a16="http://schemas.microsoft.com/office/drawing/2014/main" id="{AADA2AC0-7651-9393-CC9A-AF6470BA12C9}"/>
              </a:ext>
            </a:extLst>
          </p:cNvPr>
          <p:cNvSpPr/>
          <p:nvPr/>
        </p:nvSpPr>
        <p:spPr>
          <a:xfrm>
            <a:off x="4914900" y="4830768"/>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8</a:t>
            </a:r>
          </a:p>
        </p:txBody>
      </p:sp>
      <p:sp>
        <p:nvSpPr>
          <p:cNvPr id="21" name="Flowchart: Connector 20">
            <a:extLst>
              <a:ext uri="{FF2B5EF4-FFF2-40B4-BE49-F238E27FC236}">
                <a16:creationId xmlns:a16="http://schemas.microsoft.com/office/drawing/2014/main" id="{18666488-51D8-207C-038C-BE3E9B892CE8}"/>
              </a:ext>
            </a:extLst>
          </p:cNvPr>
          <p:cNvSpPr/>
          <p:nvPr/>
        </p:nvSpPr>
        <p:spPr>
          <a:xfrm>
            <a:off x="4914900" y="2302933"/>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3</a:t>
            </a:r>
          </a:p>
        </p:txBody>
      </p:sp>
    </p:spTree>
    <p:extLst>
      <p:ext uri="{BB962C8B-B14F-4D97-AF65-F5344CB8AC3E}">
        <p14:creationId xmlns:p14="http://schemas.microsoft.com/office/powerpoint/2010/main" val="20594662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16EA7E5-E6C7-DAD8-0239-9E0A8140A5E9}"/>
              </a:ext>
            </a:extLst>
          </p:cNvPr>
          <p:cNvSpPr txBox="1"/>
          <p:nvPr/>
        </p:nvSpPr>
        <p:spPr>
          <a:xfrm>
            <a:off x="2014538" y="982176"/>
            <a:ext cx="8743950" cy="4893647"/>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Rounded MT Bold" panose="020F0704030504030204" pitchFamily="34" charset="0"/>
              </a:rPr>
              <a:t>Reconnaissance</a:t>
            </a:r>
          </a:p>
          <a:p>
            <a:r>
              <a:rPr lang="en-US" sz="2400" dirty="0"/>
              <a:t>The observation stage: attackers typically assess the situation from the outside-in, in order to identify both targets and tactics for the attack.</a:t>
            </a:r>
          </a:p>
          <a:p>
            <a:endParaRPr lang="en-US" sz="2400" dirty="0"/>
          </a:p>
          <a:p>
            <a:pPr marL="342900" indent="-342900">
              <a:buFont typeface="Wingdings" panose="05000000000000000000" pitchFamily="2" charset="2"/>
              <a:buChar char="Ø"/>
            </a:pPr>
            <a:r>
              <a:rPr lang="en-US" sz="2400" dirty="0">
                <a:latin typeface="Arial Rounded MT Bold" panose="020F0704030504030204" pitchFamily="34" charset="0"/>
              </a:rPr>
              <a:t>Intrusion</a:t>
            </a:r>
          </a:p>
          <a:p>
            <a:r>
              <a:rPr lang="en-US" sz="2400" dirty="0"/>
              <a:t>Based on what the attackers discovered in the reconnaissance phase, they’re able to get into your systems: often leveraging malware or security vulnerabilities.</a:t>
            </a:r>
          </a:p>
          <a:p>
            <a:endParaRPr lang="en-US" sz="2400" dirty="0"/>
          </a:p>
          <a:p>
            <a:pPr marL="342900" indent="-342900">
              <a:buFont typeface="Wingdings" panose="05000000000000000000" pitchFamily="2" charset="2"/>
              <a:buChar char="Ø"/>
            </a:pPr>
            <a:r>
              <a:rPr lang="en-US" sz="2400" dirty="0">
                <a:latin typeface="Arial Rounded MT Bold" panose="020F0704030504030204" pitchFamily="34" charset="0"/>
              </a:rPr>
              <a:t>Exploitation</a:t>
            </a:r>
          </a:p>
          <a:p>
            <a:r>
              <a:rPr lang="en-US" sz="2400" dirty="0"/>
              <a:t>The act of exploiting vulnerabilities, and delivering malicious code onto the system, in order to get a better foothold.</a:t>
            </a:r>
            <a:endParaRPr lang="en-IN" sz="2400" dirty="0"/>
          </a:p>
        </p:txBody>
      </p:sp>
    </p:spTree>
    <p:extLst>
      <p:ext uri="{BB962C8B-B14F-4D97-AF65-F5344CB8AC3E}">
        <p14:creationId xmlns:p14="http://schemas.microsoft.com/office/powerpoint/2010/main" val="15302219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C12EE-B30B-F33F-8529-4864D2E6D0BB}"/>
              </a:ext>
            </a:extLst>
          </p:cNvPr>
          <p:cNvSpPr txBox="1"/>
          <p:nvPr/>
        </p:nvSpPr>
        <p:spPr>
          <a:xfrm>
            <a:off x="2128838" y="2480221"/>
            <a:ext cx="8972550" cy="3785652"/>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Rounded MT Bold" panose="020F0704030504030204" pitchFamily="34" charset="0"/>
              </a:rPr>
              <a:t>Lateral Movement</a:t>
            </a:r>
          </a:p>
          <a:p>
            <a:r>
              <a:rPr lang="en-US" sz="2400" dirty="0"/>
              <a:t>Once they’re in the system, attackers can move laterally to other systems and accounts in order to gain more leverage: whether that’s higher permissions, more data, or greater access to systems.</a:t>
            </a:r>
          </a:p>
          <a:p>
            <a:endParaRPr lang="en-US" sz="2400" dirty="0"/>
          </a:p>
          <a:p>
            <a:pPr marL="342900" indent="-342900">
              <a:buFont typeface="Wingdings" panose="05000000000000000000" pitchFamily="2" charset="2"/>
              <a:buChar char="Ø"/>
            </a:pPr>
            <a:r>
              <a:rPr lang="en-US" sz="2400" dirty="0">
                <a:latin typeface="Arial Rounded MT Bold" panose="020F0704030504030204" pitchFamily="34" charset="0"/>
              </a:rPr>
              <a:t>Obfuscation / Anti-forensics</a:t>
            </a:r>
          </a:p>
          <a:p>
            <a:r>
              <a:rPr lang="en-US" sz="2400" dirty="0"/>
              <a:t>In order to successfully pull off a cyberattack, attackers need to cover their tracks, and in this stage they often lay false trails, compromise data, and clear logs to confuse and/or slow down any forensics team.</a:t>
            </a:r>
          </a:p>
          <a:p>
            <a:endParaRPr lang="en-US" sz="2400" dirty="0"/>
          </a:p>
        </p:txBody>
      </p:sp>
      <p:sp>
        <p:nvSpPr>
          <p:cNvPr id="7" name="TextBox 6">
            <a:extLst>
              <a:ext uri="{FF2B5EF4-FFF2-40B4-BE49-F238E27FC236}">
                <a16:creationId xmlns:a16="http://schemas.microsoft.com/office/drawing/2014/main" id="{E43FA03E-B85F-5706-FB83-92FE530E0E6C}"/>
              </a:ext>
            </a:extLst>
          </p:cNvPr>
          <p:cNvSpPr txBox="1"/>
          <p:nvPr/>
        </p:nvSpPr>
        <p:spPr>
          <a:xfrm>
            <a:off x="2128838" y="728574"/>
            <a:ext cx="7743825" cy="156966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Rounded MT Bold" panose="020F0704030504030204" pitchFamily="34" charset="0"/>
              </a:rPr>
              <a:t>Privilege Escalation</a:t>
            </a:r>
          </a:p>
          <a:p>
            <a:r>
              <a:rPr lang="en-US" sz="2400" dirty="0"/>
              <a:t>Attackers often need more privileges on a system to get access to more data and permissions: for this, they need to escalate their privileges often to an Admin</a:t>
            </a:r>
            <a:r>
              <a:rPr lang="en-US" dirty="0"/>
              <a:t>.</a:t>
            </a:r>
            <a:endParaRPr lang="en-IN" dirty="0"/>
          </a:p>
        </p:txBody>
      </p:sp>
    </p:spTree>
    <p:extLst>
      <p:ext uri="{BB962C8B-B14F-4D97-AF65-F5344CB8AC3E}">
        <p14:creationId xmlns:p14="http://schemas.microsoft.com/office/powerpoint/2010/main" val="33477880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77DA2-38FE-7156-E06E-D0687A40F4E6}"/>
              </a:ext>
            </a:extLst>
          </p:cNvPr>
          <p:cNvSpPr txBox="1"/>
          <p:nvPr/>
        </p:nvSpPr>
        <p:spPr>
          <a:xfrm>
            <a:off x="1966912" y="1015395"/>
            <a:ext cx="8258175" cy="1200329"/>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Arial Rounded MT Bold" panose="020F0704030504030204" pitchFamily="34" charset="0"/>
                <a:ea typeface="+mn-ea"/>
                <a:cs typeface="+mn-cs"/>
              </a:rPr>
              <a:t>Denial of Service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Disruption of normal access for users and systems, in order to stop the attack from being monitored, tracked, or blocked</a:t>
            </a: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464882D-80BC-D111-0A62-BDA6764C66A1}"/>
              </a:ext>
            </a:extLst>
          </p:cNvPr>
          <p:cNvSpPr txBox="1"/>
          <p:nvPr/>
        </p:nvSpPr>
        <p:spPr>
          <a:xfrm>
            <a:off x="1966912" y="2828835"/>
            <a:ext cx="6093618" cy="1200329"/>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Rounded MT Bold" panose="020F0704030504030204" pitchFamily="34" charset="0"/>
              </a:rPr>
              <a:t>Exfiltration</a:t>
            </a:r>
          </a:p>
          <a:p>
            <a:r>
              <a:rPr lang="en-US" sz="2400" dirty="0"/>
              <a:t>The extraction stage: getting data out of the compromised system</a:t>
            </a:r>
            <a:endParaRPr lang="en-IN" sz="2400" dirty="0"/>
          </a:p>
        </p:txBody>
      </p:sp>
    </p:spTree>
    <p:extLst>
      <p:ext uri="{BB962C8B-B14F-4D97-AF65-F5344CB8AC3E}">
        <p14:creationId xmlns:p14="http://schemas.microsoft.com/office/powerpoint/2010/main" val="23240873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BBBC20-30CC-F8A2-FB06-7AB69ECE7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430" y="242893"/>
            <a:ext cx="8987139" cy="61092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79795944"/>
      </p:ext>
    </p:extLst>
  </p:cSld>
  <p:clrMapOvr>
    <a:masterClrMapping/>
  </p:clrMapOvr>
  <mc:AlternateContent xmlns:mc="http://schemas.openxmlformats.org/markup-compatibility/2006">
    <mc:Choice xmlns:p14="http://schemas.microsoft.com/office/powerpoint/2010/main" Requires="p14">
      <p:transition spd="slow" p14:dur="3400">
        <p14:reveal/>
        <p:sndAc>
          <p:endSnd/>
        </p:sndAc>
      </p:transition>
    </mc:Choice>
    <mc:Fallback>
      <p:transition spd="slow">
        <p:fade/>
        <p:sndAc>
          <p:end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F38199-CED4-C9E6-E3DD-4DB53FD4799D}"/>
              </a:ext>
            </a:extLst>
          </p:cNvPr>
          <p:cNvSpPr txBox="1"/>
          <p:nvPr/>
        </p:nvSpPr>
        <p:spPr>
          <a:xfrm>
            <a:off x="1685926" y="1767006"/>
            <a:ext cx="9144000" cy="3477875"/>
          </a:xfrm>
          <a:prstGeom prst="rect">
            <a:avLst/>
          </a:prstGeom>
          <a:noFill/>
        </p:spPr>
        <p:txBody>
          <a:bodyPr wrap="square">
            <a:spAutoFit/>
          </a:bodyPr>
          <a:lstStyle/>
          <a:p>
            <a:endParaRPr lang="en-US" sz="2800" dirty="0">
              <a:latin typeface="Arial Black" panose="020B0A04020102020204" pitchFamily="34" charset="0"/>
            </a:endParaRPr>
          </a:p>
          <a:p>
            <a:r>
              <a:rPr lang="en-US" sz="2400" dirty="0"/>
              <a:t>In every heist, you’ve got to scope the joint first. Same principle applies in a cyber-heist: it’s the preliminary step of an attack, the information gathering mission. During reconnaissance, an attacker is seeking information that might reveal vulnerabilities and weak points in the system. Firewalls, intrusion prevention systems, perimeter security – these days, even social media accounts – get </a:t>
            </a:r>
            <a:r>
              <a:rPr lang="en-US" sz="2400" dirty="0" err="1"/>
              <a:t>ID’d</a:t>
            </a:r>
            <a:r>
              <a:rPr lang="en-US" sz="2400" dirty="0"/>
              <a:t> and investigated. Reconnaissance tools scan corporate networks to search for points of entry and vulnerabilities to be exploited.</a:t>
            </a:r>
            <a:endParaRPr lang="en-IN" sz="2400" dirty="0"/>
          </a:p>
        </p:txBody>
      </p:sp>
      <p:sp>
        <p:nvSpPr>
          <p:cNvPr id="6" name="Title 5">
            <a:extLst>
              <a:ext uri="{FF2B5EF4-FFF2-40B4-BE49-F238E27FC236}">
                <a16:creationId xmlns:a16="http://schemas.microsoft.com/office/drawing/2014/main" id="{EF6FF2B7-248F-9599-CD86-43F055F05A0B}"/>
              </a:ext>
            </a:extLst>
          </p:cNvPr>
          <p:cNvSpPr>
            <a:spLocks noGrp="1"/>
          </p:cNvSpPr>
          <p:nvPr>
            <p:ph type="title" idx="4294967295"/>
          </p:nvPr>
        </p:nvSpPr>
        <p:spPr>
          <a:xfrm>
            <a:off x="171450" y="1263650"/>
            <a:ext cx="10131425" cy="1457325"/>
          </a:xfrm>
        </p:spPr>
        <p:txBody>
          <a:bodyPr/>
          <a:lstStyle/>
          <a:p>
            <a:pPr algn="ctr"/>
            <a:r>
              <a:rPr lang="en-IN" dirty="0">
                <a:latin typeface="Arial Black" panose="020B0A04020102020204" pitchFamily="34" charset="0"/>
              </a:rPr>
              <a:t>        Reconnaissance</a:t>
            </a:r>
            <a:br>
              <a:rPr lang="en-IN" dirty="0"/>
            </a:br>
            <a:endParaRPr lang="en-IN" dirty="0"/>
          </a:p>
        </p:txBody>
      </p:sp>
    </p:spTree>
    <p:extLst>
      <p:ext uri="{BB962C8B-B14F-4D97-AF65-F5344CB8AC3E}">
        <p14:creationId xmlns:p14="http://schemas.microsoft.com/office/powerpoint/2010/main" val="4320419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121</TotalTime>
  <Words>1203</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Arial Black</vt:lpstr>
      <vt:lpstr>Arial Rounded MT Bold</vt:lpstr>
      <vt:lpstr>Calibri</vt:lpstr>
      <vt:lpstr>Calibri Light</vt:lpstr>
      <vt:lpstr>Graphik LC Web</vt:lpstr>
      <vt:lpstr>Imprint MT Shadow</vt:lpstr>
      <vt:lpstr>Wingdings</vt:lpstr>
      <vt:lpstr>Celestial</vt:lpstr>
      <vt:lpstr>CYBER KILL CHAIN</vt:lpstr>
      <vt:lpstr>          What is cyber kill chain?</vt:lpstr>
      <vt:lpstr>            How the Cyber Kill Chain                                                    works</vt:lpstr>
      <vt:lpstr>8  Phases of the     cyber kill          chain</vt:lpstr>
      <vt:lpstr>PowerPoint Presentation</vt:lpstr>
      <vt:lpstr>PowerPoint Presentation</vt:lpstr>
      <vt:lpstr>PowerPoint Presentation</vt:lpstr>
      <vt:lpstr>PowerPoint Presentation</vt:lpstr>
      <vt:lpstr>        Reconnaissance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Importance of the Cyber KilL ChaiN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Nancy Biju</dc:creator>
  <cp:lastModifiedBy>Nancy Biju</cp:lastModifiedBy>
  <cp:revision>3</cp:revision>
  <dcterms:created xsi:type="dcterms:W3CDTF">2024-10-03T04:37:26Z</dcterms:created>
  <dcterms:modified xsi:type="dcterms:W3CDTF">2024-10-03T06:38:59Z</dcterms:modified>
</cp:coreProperties>
</file>