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4" r:id="rId4"/>
    <p:sldId id="257" r:id="rId5"/>
    <p:sldId id="266" r:id="rId6"/>
    <p:sldId id="267" r:id="rId7"/>
    <p:sldId id="275" r:id="rId9"/>
    <p:sldId id="268" r:id="rId10"/>
    <p:sldId id="277" r:id="rId11"/>
    <p:sldId id="271"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10jha\Downloads\power%20bi%20projects\powerBI-2\Listing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[Listings.csv]Sheet1!PivotTable1</c:name>
    <c:fmtId val="-1"/>
  </c:pivotSource>
  <c:chart>
    <c:autoTitleDeleted val="1"/>
    <c:plotArea>
      <c:layout>
        <c:manualLayout>
          <c:layoutTarget val="inner"/>
          <c:xMode val="edge"/>
          <c:yMode val="edge"/>
          <c:x val="0.0774323546344272"/>
          <c:y val="0.345909886264217"/>
          <c:w val="0.77979274611399"/>
          <c:h val="0.59251968503937"/>
        </c:manualLayout>
      </c:layout>
      <c:pieChart>
        <c:varyColors val="1"/>
        <c:ser>
          <c:idx val="0"/>
          <c:order val="0"/>
          <c:tx>
            <c:strRef>
              <c:f>[Listings.csv]Sheet1!$B$3</c:f>
              <c:strCache>
                <c:ptCount val="1"/>
                <c:pt idx="0">
                  <c:v>Total</c:v>
                </c:pt>
              </c:strCache>
            </c:strRef>
          </c:tx>
          <c:spPr/>
          <c:explosion val="0"/>
          <c:dPt>
            <c:idx val="0"/>
            <c:bubble3D val="0"/>
            <c:spPr>
              <a:solidFill>
                <a:schemeClr val="accent2">
                  <a:lumMod val="75000"/>
                </a:schemeClr>
              </a:solidFill>
              <a:ln w="19050">
                <a:solidFill>
                  <a:schemeClr val="lt1"/>
                </a:solidFill>
              </a:ln>
              <a:effectLst/>
            </c:spPr>
          </c:dPt>
          <c:dPt>
            <c:idx val="1"/>
            <c:bubble3D val="0"/>
            <c:spPr>
              <a:solidFill>
                <a:schemeClr val="accent3">
                  <a:lumMod val="75000"/>
                </a:schemeClr>
              </a:solidFill>
              <a:ln w="19050">
                <a:solidFill>
                  <a:schemeClr val="lt1"/>
                </a:solidFill>
              </a:ln>
              <a:effectLst/>
            </c:spPr>
          </c:dPt>
          <c:dPt>
            <c:idx val="2"/>
            <c:bubble3D val="0"/>
            <c:spPr>
              <a:solidFill>
                <a:schemeClr val="accent4">
                  <a:lumMod val="75000"/>
                </a:schemeClr>
              </a:solidFill>
              <a:ln w="19050">
                <a:solidFill>
                  <a:schemeClr val="lt1"/>
                </a:solidFill>
              </a:ln>
              <a:effectLst/>
            </c:spPr>
          </c:dPt>
          <c:dPt>
            <c:idx val="3"/>
            <c:bubble3D val="0"/>
            <c:spPr>
              <a:solidFill>
                <a:schemeClr val="accent1">
                  <a:lumMod val="75000"/>
                </a:schemeClr>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0658278180834439"/>
                  <c:y val="0.128679330842698"/>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82687896734612"/>
                  <c:y val="-0.0820672386287727"/>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234286923117463"/>
                  <c:y val="-0.0511029249175299"/>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400" b="1" i="0" u="none" strike="noStrike" kern="1200" baseline="0">
                    <a:gradFill>
                      <a:gsLst>
                        <a:gs pos="0">
                          <a:srgbClr val="012D86"/>
                        </a:gs>
                        <a:gs pos="100000">
                          <a:srgbClr val="0E2557"/>
                        </a:gs>
                      </a:gsLst>
                      <a:lin ang="5400000" scaled="0"/>
                    </a:gra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[Listings.csv]Sheet1!$A$4:$A$9</c:f>
              <c:strCache>
                <c:ptCount val="5"/>
                <c:pt idx="0">
                  <c:v>a few days or more</c:v>
                </c:pt>
                <c:pt idx="1">
                  <c:v>within a day</c:v>
                </c:pt>
                <c:pt idx="2">
                  <c:v>within a few hours</c:v>
                </c:pt>
                <c:pt idx="3">
                  <c:v>within an hour</c:v>
                </c:pt>
                <c:pt idx="4">
                  <c:v>(blank)</c:v>
                </c:pt>
              </c:strCache>
            </c:strRef>
          </c:cat>
          <c:val>
            <c:numRef>
              <c:f>[Listings.csv]Sheet1!$B$4:$B$9</c:f>
              <c:numCache>
                <c:formatCode>General</c:formatCode>
                <c:ptCount val="5"/>
                <c:pt idx="0">
                  <c:v>15150</c:v>
                </c:pt>
                <c:pt idx="1">
                  <c:v>23425</c:v>
                </c:pt>
                <c:pt idx="2">
                  <c:v>28891</c:v>
                </c:pt>
                <c:pt idx="3">
                  <c:v>83464</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t"/>
      <c:legendEntry>
        <c:idx val="0"/>
        <c:txPr>
          <a:bodyPr rot="0" spcFirstLastPara="0"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Entry>
      <c:legendEntry>
        <c:idx val="4"/>
        <c:delete val="1"/>
      </c:legendEntry>
      <c:layout>
        <c:manualLayout>
          <c:xMode val="edge"/>
          <c:yMode val="edge"/>
          <c:x val="0.262233736327001"/>
          <c:y val="0.022419072615923"/>
          <c:w val="0.403713298791019"/>
          <c:h val="0.282152230971129"/>
        </c:manualLayout>
      </c:layout>
      <c:overlay val="0"/>
      <c:spPr>
        <a:noFill/>
        <a:ln>
          <a:noFill/>
        </a:ln>
        <a:effectLst/>
      </c:spPr>
      <c:txPr>
        <a:bodyPr rot="0" spcFirstLastPara="0"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sz="1400"/>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100000">
              <a:srgbClr val="832B2B"/>
            </a:gs>
          </a:gsLst>
          <a:lin ang="5400000" scaled="0"/>
        </a:gradFill>
        <a:effectLst/>
      </p:bgPr>
    </p:bg>
    <p:spTree>
      <p:nvGrpSpPr>
        <p:cNvPr id="1" name=""/>
        <p:cNvGrpSpPr/>
        <p:nvPr/>
      </p:nvGrpSpPr>
      <p:grpSpPr/>
      <p:sp>
        <p:nvSpPr>
          <p:cNvPr id="17" name="Text Box 16"/>
          <p:cNvSpPr txBox="1"/>
          <p:nvPr/>
        </p:nvSpPr>
        <p:spPr>
          <a:xfrm>
            <a:off x="5822315" y="1850390"/>
            <a:ext cx="5032375" cy="2379345"/>
          </a:xfrm>
          <a:prstGeom prst="rect">
            <a:avLst/>
          </a:prstGeom>
          <a:noFill/>
        </p:spPr>
        <p:txBody>
          <a:bodyPr wrap="square" rtlCol="0">
            <a:noAutofit/>
          </a:bodyPr>
          <a:p>
            <a:pPr algn="ctr"/>
            <a:r>
              <a:rPr lang="en-US" sz="5400" b="1">
                <a:ln w="15875">
                  <a:solidFill>
                    <a:srgbClr val="FF0000"/>
                  </a:solidFill>
                </a:ln>
                <a:solidFill>
                  <a:schemeClr val="bg1"/>
                </a:solidFill>
                <a:effectLst/>
              </a:rPr>
              <a:t>Project: Analysis of Airbnb</a:t>
            </a:r>
            <a:endParaRPr lang="en-US" sz="5400" b="1">
              <a:ln w="15875">
                <a:solidFill>
                  <a:srgbClr val="FF0000"/>
                </a:solidFill>
              </a:ln>
              <a:solidFill>
                <a:schemeClr val="bg1"/>
              </a:solidFill>
              <a:effectLst/>
            </a:endParaRPr>
          </a:p>
        </p:txBody>
      </p:sp>
      <p:sp>
        <p:nvSpPr>
          <p:cNvPr id="18" name="Text Box 17"/>
          <p:cNvSpPr txBox="1"/>
          <p:nvPr/>
        </p:nvSpPr>
        <p:spPr>
          <a:xfrm>
            <a:off x="6022975" y="6088380"/>
            <a:ext cx="4237990" cy="368300"/>
          </a:xfrm>
          <a:prstGeom prst="rect">
            <a:avLst/>
          </a:prstGeom>
          <a:noFill/>
        </p:spPr>
        <p:txBody>
          <a:bodyPr wrap="square" rtlCol="0">
            <a:spAutoFit/>
            <a:scene3d>
              <a:camera prst="orthographicFront"/>
              <a:lightRig rig="threePt" dir="t"/>
            </a:scene3d>
          </a:bodyPr>
          <a:p>
            <a:r>
              <a:rPr lang="en-IN" altLang="en-US">
                <a:solidFill>
                  <a:schemeClr val="bg1"/>
                </a:solidFill>
                <a:effectLst>
                  <a:outerShdw blurRad="38100" dist="19050" dir="2700000" algn="tl" rotWithShape="0">
                    <a:schemeClr val="dk1">
                      <a:alpha val="40000"/>
                    </a:schemeClr>
                  </a:outerShdw>
                </a:effectLst>
              </a:rPr>
              <a:t>By : Jhansi D (ABADS 8b)</a:t>
            </a:r>
            <a:endParaRPr lang="en-IN" altLang="en-US">
              <a:solidFill>
                <a:schemeClr val="bg1"/>
              </a:solidFill>
              <a:effectLst>
                <a:outerShdw blurRad="38100" dist="19050" dir="2700000" algn="tl" rotWithShape="0">
                  <a:schemeClr val="dk1">
                    <a:alpha val="40000"/>
                  </a:schemeClr>
                </a:outerShdw>
              </a:effectLst>
            </a:endParaRPr>
          </a:p>
        </p:txBody>
      </p:sp>
      <p:sp>
        <p:nvSpPr>
          <p:cNvPr id="3" name="Freeform 2"/>
          <p:cNvSpPr/>
          <p:nvPr/>
        </p:nvSpPr>
        <p:spPr>
          <a:xfrm>
            <a:off x="-575945" y="-1681480"/>
            <a:ext cx="6671945" cy="12682855"/>
          </a:xfrm>
          <a:custGeom>
            <a:avLst/>
            <a:gdLst>
              <a:gd name="ir" fmla="*/ w 3 4"/>
              <a:gd name="ib" fmla="*/ h 3 4"/>
            </a:gdLst>
            <a:ahLst/>
            <a:cxnLst>
              <a:cxn ang="3">
                <a:pos x="hc" y="t"/>
              </a:cxn>
              <a:cxn ang="cd2">
                <a:pos x="l" y="vc"/>
              </a:cxn>
              <a:cxn ang="cd4">
                <a:pos x="hc" y="b"/>
              </a:cxn>
              <a:cxn ang="0">
                <a:pos x="r" y="vc"/>
              </a:cxn>
            </a:cxnLst>
            <a:rect l="l" t="t" r="r" b="b"/>
            <a:pathLst>
              <a:path w="10507" h="19973">
                <a:moveTo>
                  <a:pt x="1831" y="4927"/>
                </a:moveTo>
                <a:lnTo>
                  <a:pt x="3395" y="2564"/>
                </a:lnTo>
                <a:lnTo>
                  <a:pt x="4958" y="4927"/>
                </a:lnTo>
                <a:lnTo>
                  <a:pt x="3395" y="7290"/>
                </a:lnTo>
                <a:lnTo>
                  <a:pt x="1831" y="4927"/>
                </a:lnTo>
                <a:close/>
                <a:moveTo>
                  <a:pt x="3725" y="7391"/>
                </a:moveTo>
                <a:lnTo>
                  <a:pt x="5289" y="5028"/>
                </a:lnTo>
                <a:lnTo>
                  <a:pt x="6852" y="7391"/>
                </a:lnTo>
                <a:lnTo>
                  <a:pt x="5289" y="9754"/>
                </a:lnTo>
                <a:lnTo>
                  <a:pt x="3725" y="7391"/>
                </a:lnTo>
                <a:close/>
                <a:moveTo>
                  <a:pt x="0" y="12419"/>
                </a:moveTo>
                <a:lnTo>
                  <a:pt x="1564" y="10056"/>
                </a:lnTo>
                <a:lnTo>
                  <a:pt x="3127" y="12419"/>
                </a:lnTo>
                <a:lnTo>
                  <a:pt x="1564" y="14782"/>
                </a:lnTo>
                <a:lnTo>
                  <a:pt x="0" y="12419"/>
                </a:lnTo>
                <a:close/>
                <a:moveTo>
                  <a:pt x="0" y="7391"/>
                </a:moveTo>
                <a:lnTo>
                  <a:pt x="1564" y="5028"/>
                </a:lnTo>
                <a:lnTo>
                  <a:pt x="3127" y="7391"/>
                </a:lnTo>
                <a:lnTo>
                  <a:pt x="1564" y="9754"/>
                </a:lnTo>
                <a:lnTo>
                  <a:pt x="0" y="7391"/>
                </a:lnTo>
                <a:close/>
                <a:moveTo>
                  <a:pt x="1831" y="9875"/>
                </a:moveTo>
                <a:lnTo>
                  <a:pt x="3395" y="7512"/>
                </a:lnTo>
                <a:lnTo>
                  <a:pt x="4958" y="9875"/>
                </a:lnTo>
                <a:lnTo>
                  <a:pt x="3395" y="12238"/>
                </a:lnTo>
                <a:lnTo>
                  <a:pt x="1831" y="9875"/>
                </a:lnTo>
                <a:close/>
                <a:moveTo>
                  <a:pt x="3725" y="12696"/>
                </a:moveTo>
                <a:lnTo>
                  <a:pt x="5289" y="10333"/>
                </a:lnTo>
                <a:lnTo>
                  <a:pt x="6852" y="12696"/>
                </a:lnTo>
                <a:lnTo>
                  <a:pt x="5289" y="15059"/>
                </a:lnTo>
                <a:lnTo>
                  <a:pt x="3725" y="12696"/>
                </a:lnTo>
                <a:close/>
                <a:moveTo>
                  <a:pt x="7244" y="7458"/>
                </a:moveTo>
                <a:lnTo>
                  <a:pt x="8808" y="5095"/>
                </a:lnTo>
                <a:lnTo>
                  <a:pt x="10371" y="7458"/>
                </a:lnTo>
                <a:lnTo>
                  <a:pt x="8808" y="9821"/>
                </a:lnTo>
                <a:lnTo>
                  <a:pt x="7244" y="7458"/>
                </a:lnTo>
                <a:close/>
                <a:moveTo>
                  <a:pt x="0" y="17387"/>
                </a:moveTo>
                <a:lnTo>
                  <a:pt x="1564" y="15024"/>
                </a:lnTo>
                <a:lnTo>
                  <a:pt x="3127" y="17387"/>
                </a:lnTo>
                <a:lnTo>
                  <a:pt x="1564" y="19750"/>
                </a:lnTo>
                <a:lnTo>
                  <a:pt x="0" y="17387"/>
                </a:lnTo>
                <a:close/>
                <a:moveTo>
                  <a:pt x="1831" y="14958"/>
                </a:moveTo>
                <a:lnTo>
                  <a:pt x="3395" y="12595"/>
                </a:lnTo>
                <a:lnTo>
                  <a:pt x="4958" y="14958"/>
                </a:lnTo>
                <a:lnTo>
                  <a:pt x="3395" y="17321"/>
                </a:lnTo>
                <a:lnTo>
                  <a:pt x="1831" y="14958"/>
                </a:lnTo>
                <a:close/>
                <a:moveTo>
                  <a:pt x="3622" y="17587"/>
                </a:moveTo>
                <a:lnTo>
                  <a:pt x="5186" y="15224"/>
                </a:lnTo>
                <a:lnTo>
                  <a:pt x="6749" y="17587"/>
                </a:lnTo>
                <a:lnTo>
                  <a:pt x="5186" y="19950"/>
                </a:lnTo>
                <a:lnTo>
                  <a:pt x="3622" y="17587"/>
                </a:lnTo>
                <a:close/>
                <a:moveTo>
                  <a:pt x="5546" y="15122"/>
                </a:moveTo>
                <a:lnTo>
                  <a:pt x="7110" y="12759"/>
                </a:lnTo>
                <a:lnTo>
                  <a:pt x="8673" y="15122"/>
                </a:lnTo>
                <a:lnTo>
                  <a:pt x="7110" y="17485"/>
                </a:lnTo>
                <a:lnTo>
                  <a:pt x="5546" y="15122"/>
                </a:lnTo>
                <a:close/>
                <a:moveTo>
                  <a:pt x="7380" y="17610"/>
                </a:moveTo>
                <a:lnTo>
                  <a:pt x="8944" y="15247"/>
                </a:lnTo>
                <a:lnTo>
                  <a:pt x="10507" y="17610"/>
                </a:lnTo>
                <a:lnTo>
                  <a:pt x="8944" y="19973"/>
                </a:lnTo>
                <a:lnTo>
                  <a:pt x="7380" y="17610"/>
                </a:lnTo>
                <a:close/>
                <a:moveTo>
                  <a:pt x="7307" y="12696"/>
                </a:moveTo>
                <a:lnTo>
                  <a:pt x="8871" y="10333"/>
                </a:lnTo>
                <a:lnTo>
                  <a:pt x="10434" y="12696"/>
                </a:lnTo>
                <a:lnTo>
                  <a:pt x="8871" y="15059"/>
                </a:lnTo>
                <a:lnTo>
                  <a:pt x="7307" y="12696"/>
                </a:lnTo>
                <a:close/>
                <a:moveTo>
                  <a:pt x="5473" y="10075"/>
                </a:moveTo>
                <a:lnTo>
                  <a:pt x="7037" y="7712"/>
                </a:lnTo>
                <a:lnTo>
                  <a:pt x="8600" y="10075"/>
                </a:lnTo>
                <a:lnTo>
                  <a:pt x="7037" y="12438"/>
                </a:lnTo>
                <a:lnTo>
                  <a:pt x="5473" y="10075"/>
                </a:lnTo>
                <a:close/>
                <a:moveTo>
                  <a:pt x="3622" y="2453"/>
                </a:moveTo>
                <a:lnTo>
                  <a:pt x="5186" y="90"/>
                </a:lnTo>
                <a:lnTo>
                  <a:pt x="6749" y="2453"/>
                </a:lnTo>
                <a:lnTo>
                  <a:pt x="5186" y="4816"/>
                </a:lnTo>
                <a:lnTo>
                  <a:pt x="3622" y="2453"/>
                </a:lnTo>
                <a:close/>
                <a:moveTo>
                  <a:pt x="0" y="2363"/>
                </a:moveTo>
                <a:lnTo>
                  <a:pt x="1564" y="0"/>
                </a:lnTo>
                <a:lnTo>
                  <a:pt x="3127" y="2363"/>
                </a:lnTo>
                <a:lnTo>
                  <a:pt x="1564" y="4726"/>
                </a:lnTo>
                <a:lnTo>
                  <a:pt x="0" y="2363"/>
                </a:lnTo>
                <a:close/>
                <a:moveTo>
                  <a:pt x="5546" y="4864"/>
                </a:moveTo>
                <a:lnTo>
                  <a:pt x="7110" y="2501"/>
                </a:lnTo>
                <a:lnTo>
                  <a:pt x="8673" y="4864"/>
                </a:lnTo>
                <a:lnTo>
                  <a:pt x="7110" y="7227"/>
                </a:lnTo>
                <a:lnTo>
                  <a:pt x="5546" y="4864"/>
                </a:lnTo>
                <a:close/>
              </a:path>
            </a:pathLst>
          </a:custGeom>
          <a:blipFill rotWithShape="1">
            <a:blip r:embed="rId1"/>
            <a:stretch>
              <a:fillRect/>
            </a:stretch>
          </a:blip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E4444"/>
            </a:gs>
            <a:gs pos="79000">
              <a:srgbClr val="832B2B"/>
            </a:gs>
          </a:gsLst>
          <a:lin ang="5400000" scaled="0"/>
        </a:gradFill>
        <a:effectLst/>
      </p:bgPr>
    </p:bg>
    <p:spTree>
      <p:nvGrpSpPr>
        <p:cNvPr id="1" name=""/>
        <p:cNvGrpSpPr/>
        <p:nvPr/>
      </p:nvGrpSpPr>
      <p:grpSpPr/>
      <p:sp>
        <p:nvSpPr>
          <p:cNvPr id="4" name="Text Box 3"/>
          <p:cNvSpPr txBox="1"/>
          <p:nvPr/>
        </p:nvSpPr>
        <p:spPr>
          <a:xfrm>
            <a:off x="3406775" y="2684145"/>
            <a:ext cx="4628515" cy="1578610"/>
          </a:xfrm>
          <a:prstGeom prst="rect">
            <a:avLst/>
          </a:prstGeom>
          <a:noFill/>
        </p:spPr>
        <p:txBody>
          <a:bodyPr wrap="square" rtlCol="0">
            <a:noAutofit/>
          </a:bodyPr>
          <a:p>
            <a:pPr algn="ctr"/>
            <a:r>
              <a:rPr lang="en-IN" altLang="en-US" sz="5400" b="1">
                <a:solidFill>
                  <a:schemeClr val="bg1"/>
                </a:solidFill>
              </a:rPr>
              <a:t>Thank you</a:t>
            </a:r>
            <a:endParaRPr lang="en-IN" altLang="en-US" sz="54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4000">
              <a:srgbClr val="832B2B">
                <a:alpha val="100000"/>
              </a:srgbClr>
            </a:gs>
            <a:gs pos="100000">
              <a:srgbClr val="FE4444"/>
            </a:gs>
            <a:gs pos="38000">
              <a:srgbClr val="832B2B"/>
            </a:gs>
          </a:gsLst>
          <a:lin ang="5400000" scaled="0"/>
        </a:gradFill>
        <a:effectLst/>
      </p:bgPr>
    </p:bg>
    <p:spTree>
      <p:nvGrpSpPr>
        <p:cNvPr id="1" name=""/>
        <p:cNvGrpSpPr/>
        <p:nvPr/>
      </p:nvGrpSpPr>
      <p:grpSpPr/>
      <p:sp>
        <p:nvSpPr>
          <p:cNvPr id="3" name="Freeform 2"/>
          <p:cNvSpPr/>
          <p:nvPr/>
        </p:nvSpPr>
        <p:spPr>
          <a:xfrm>
            <a:off x="-575945" y="-8505190"/>
            <a:ext cx="6671945" cy="12682855"/>
          </a:xfrm>
          <a:custGeom>
            <a:avLst/>
            <a:gdLst>
              <a:gd name="ir" fmla="*/ w 3 4"/>
              <a:gd name="ib" fmla="*/ h 3 4"/>
            </a:gdLst>
            <a:ahLst/>
            <a:cxnLst>
              <a:cxn ang="3">
                <a:pos x="hc" y="t"/>
              </a:cxn>
              <a:cxn ang="cd2">
                <a:pos x="l" y="vc"/>
              </a:cxn>
              <a:cxn ang="cd4">
                <a:pos x="hc" y="b"/>
              </a:cxn>
              <a:cxn ang="0">
                <a:pos x="r" y="vc"/>
              </a:cxn>
            </a:cxnLst>
            <a:rect l="l" t="t" r="r" b="b"/>
            <a:pathLst>
              <a:path w="10507" h="19973">
                <a:moveTo>
                  <a:pt x="1831" y="4927"/>
                </a:moveTo>
                <a:lnTo>
                  <a:pt x="3395" y="2564"/>
                </a:lnTo>
                <a:lnTo>
                  <a:pt x="4958" y="4927"/>
                </a:lnTo>
                <a:lnTo>
                  <a:pt x="3395" y="7290"/>
                </a:lnTo>
                <a:lnTo>
                  <a:pt x="1831" y="4927"/>
                </a:lnTo>
                <a:close/>
                <a:moveTo>
                  <a:pt x="3725" y="7391"/>
                </a:moveTo>
                <a:lnTo>
                  <a:pt x="5289" y="5028"/>
                </a:lnTo>
                <a:lnTo>
                  <a:pt x="6852" y="7391"/>
                </a:lnTo>
                <a:lnTo>
                  <a:pt x="5289" y="9754"/>
                </a:lnTo>
                <a:lnTo>
                  <a:pt x="3725" y="7391"/>
                </a:lnTo>
                <a:close/>
                <a:moveTo>
                  <a:pt x="0" y="12419"/>
                </a:moveTo>
                <a:lnTo>
                  <a:pt x="1564" y="10056"/>
                </a:lnTo>
                <a:lnTo>
                  <a:pt x="3127" y="12419"/>
                </a:lnTo>
                <a:lnTo>
                  <a:pt x="1564" y="14782"/>
                </a:lnTo>
                <a:lnTo>
                  <a:pt x="0" y="12419"/>
                </a:lnTo>
                <a:close/>
                <a:moveTo>
                  <a:pt x="0" y="7391"/>
                </a:moveTo>
                <a:lnTo>
                  <a:pt x="1564" y="5028"/>
                </a:lnTo>
                <a:lnTo>
                  <a:pt x="3127" y="7391"/>
                </a:lnTo>
                <a:lnTo>
                  <a:pt x="1564" y="9754"/>
                </a:lnTo>
                <a:lnTo>
                  <a:pt x="0" y="7391"/>
                </a:lnTo>
                <a:close/>
                <a:moveTo>
                  <a:pt x="1831" y="9875"/>
                </a:moveTo>
                <a:lnTo>
                  <a:pt x="3395" y="7512"/>
                </a:lnTo>
                <a:lnTo>
                  <a:pt x="4958" y="9875"/>
                </a:lnTo>
                <a:lnTo>
                  <a:pt x="3395" y="12238"/>
                </a:lnTo>
                <a:lnTo>
                  <a:pt x="1831" y="9875"/>
                </a:lnTo>
                <a:close/>
                <a:moveTo>
                  <a:pt x="3725" y="12696"/>
                </a:moveTo>
                <a:lnTo>
                  <a:pt x="5289" y="10333"/>
                </a:lnTo>
                <a:lnTo>
                  <a:pt x="6852" y="12696"/>
                </a:lnTo>
                <a:lnTo>
                  <a:pt x="5289" y="15059"/>
                </a:lnTo>
                <a:lnTo>
                  <a:pt x="3725" y="12696"/>
                </a:lnTo>
                <a:close/>
                <a:moveTo>
                  <a:pt x="7244" y="7458"/>
                </a:moveTo>
                <a:lnTo>
                  <a:pt x="8808" y="5095"/>
                </a:lnTo>
                <a:lnTo>
                  <a:pt x="10371" y="7458"/>
                </a:lnTo>
                <a:lnTo>
                  <a:pt x="8808" y="9821"/>
                </a:lnTo>
                <a:lnTo>
                  <a:pt x="7244" y="7458"/>
                </a:lnTo>
                <a:close/>
                <a:moveTo>
                  <a:pt x="0" y="17387"/>
                </a:moveTo>
                <a:lnTo>
                  <a:pt x="1564" y="15024"/>
                </a:lnTo>
                <a:lnTo>
                  <a:pt x="3127" y="17387"/>
                </a:lnTo>
                <a:lnTo>
                  <a:pt x="1564" y="19750"/>
                </a:lnTo>
                <a:lnTo>
                  <a:pt x="0" y="17387"/>
                </a:lnTo>
                <a:close/>
                <a:moveTo>
                  <a:pt x="1831" y="14958"/>
                </a:moveTo>
                <a:lnTo>
                  <a:pt x="3395" y="12595"/>
                </a:lnTo>
                <a:lnTo>
                  <a:pt x="4958" y="14958"/>
                </a:lnTo>
                <a:lnTo>
                  <a:pt x="3395" y="17321"/>
                </a:lnTo>
                <a:lnTo>
                  <a:pt x="1831" y="14958"/>
                </a:lnTo>
                <a:close/>
                <a:moveTo>
                  <a:pt x="3622" y="17587"/>
                </a:moveTo>
                <a:lnTo>
                  <a:pt x="5186" y="15224"/>
                </a:lnTo>
                <a:lnTo>
                  <a:pt x="6749" y="17587"/>
                </a:lnTo>
                <a:lnTo>
                  <a:pt x="5186" y="19950"/>
                </a:lnTo>
                <a:lnTo>
                  <a:pt x="3622" y="17587"/>
                </a:lnTo>
                <a:close/>
                <a:moveTo>
                  <a:pt x="5546" y="15122"/>
                </a:moveTo>
                <a:lnTo>
                  <a:pt x="7110" y="12759"/>
                </a:lnTo>
                <a:lnTo>
                  <a:pt x="8673" y="15122"/>
                </a:lnTo>
                <a:lnTo>
                  <a:pt x="7110" y="17485"/>
                </a:lnTo>
                <a:lnTo>
                  <a:pt x="5546" y="15122"/>
                </a:lnTo>
                <a:close/>
                <a:moveTo>
                  <a:pt x="7380" y="17610"/>
                </a:moveTo>
                <a:lnTo>
                  <a:pt x="8944" y="15247"/>
                </a:lnTo>
                <a:lnTo>
                  <a:pt x="10507" y="17610"/>
                </a:lnTo>
                <a:lnTo>
                  <a:pt x="8944" y="19973"/>
                </a:lnTo>
                <a:lnTo>
                  <a:pt x="7380" y="17610"/>
                </a:lnTo>
                <a:close/>
                <a:moveTo>
                  <a:pt x="7307" y="12696"/>
                </a:moveTo>
                <a:lnTo>
                  <a:pt x="8871" y="10333"/>
                </a:lnTo>
                <a:lnTo>
                  <a:pt x="10434" y="12696"/>
                </a:lnTo>
                <a:lnTo>
                  <a:pt x="8871" y="15059"/>
                </a:lnTo>
                <a:lnTo>
                  <a:pt x="7307" y="12696"/>
                </a:lnTo>
                <a:close/>
                <a:moveTo>
                  <a:pt x="5473" y="10075"/>
                </a:moveTo>
                <a:lnTo>
                  <a:pt x="7037" y="7712"/>
                </a:lnTo>
                <a:lnTo>
                  <a:pt x="8600" y="10075"/>
                </a:lnTo>
                <a:lnTo>
                  <a:pt x="7037" y="12438"/>
                </a:lnTo>
                <a:lnTo>
                  <a:pt x="5473" y="10075"/>
                </a:lnTo>
                <a:close/>
                <a:moveTo>
                  <a:pt x="3622" y="2453"/>
                </a:moveTo>
                <a:lnTo>
                  <a:pt x="5186" y="90"/>
                </a:lnTo>
                <a:lnTo>
                  <a:pt x="6749" y="2453"/>
                </a:lnTo>
                <a:lnTo>
                  <a:pt x="5186" y="4816"/>
                </a:lnTo>
                <a:lnTo>
                  <a:pt x="3622" y="2453"/>
                </a:lnTo>
                <a:close/>
                <a:moveTo>
                  <a:pt x="0" y="2363"/>
                </a:moveTo>
                <a:lnTo>
                  <a:pt x="1564" y="0"/>
                </a:lnTo>
                <a:lnTo>
                  <a:pt x="3127" y="2363"/>
                </a:lnTo>
                <a:lnTo>
                  <a:pt x="1564" y="4726"/>
                </a:lnTo>
                <a:lnTo>
                  <a:pt x="0" y="2363"/>
                </a:lnTo>
                <a:close/>
                <a:moveTo>
                  <a:pt x="5546" y="4864"/>
                </a:moveTo>
                <a:lnTo>
                  <a:pt x="7110" y="2501"/>
                </a:lnTo>
                <a:lnTo>
                  <a:pt x="8673" y="4864"/>
                </a:lnTo>
                <a:lnTo>
                  <a:pt x="7110" y="7227"/>
                </a:lnTo>
                <a:lnTo>
                  <a:pt x="5546" y="4864"/>
                </a:lnTo>
                <a:close/>
              </a:path>
            </a:pathLst>
          </a:custGeom>
          <a:blipFill rotWithShape="1">
            <a:blip r:embed="rId1"/>
            <a:stretch>
              <a:fillRect/>
            </a:stretch>
          </a:blip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p>
        </p:txBody>
      </p:sp>
      <p:sp>
        <p:nvSpPr>
          <p:cNvPr id="4" name="Diamond 3"/>
          <p:cNvSpPr/>
          <p:nvPr/>
        </p:nvSpPr>
        <p:spPr>
          <a:xfrm>
            <a:off x="2778760" y="2814320"/>
            <a:ext cx="2272030" cy="3355340"/>
          </a:xfrm>
          <a:prstGeom prst="diamond">
            <a:avLst/>
          </a:prstGeom>
          <a:no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Diamond 4"/>
          <p:cNvSpPr/>
          <p:nvPr/>
        </p:nvSpPr>
        <p:spPr>
          <a:xfrm>
            <a:off x="951230" y="2814320"/>
            <a:ext cx="1115695" cy="1424305"/>
          </a:xfrm>
          <a:prstGeom prst="diamond">
            <a:avLst/>
          </a:prstGeom>
          <a:no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val 3"/>
          <p:cNvSpPr/>
          <p:nvPr/>
        </p:nvSpPr>
        <p:spPr>
          <a:xfrm>
            <a:off x="5906770" y="0"/>
            <a:ext cx="1251331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Text Box 5"/>
          <p:cNvSpPr txBox="1"/>
          <p:nvPr/>
        </p:nvSpPr>
        <p:spPr>
          <a:xfrm>
            <a:off x="251460" y="427990"/>
            <a:ext cx="5724525" cy="6094730"/>
          </a:xfrm>
          <a:prstGeom prst="rect">
            <a:avLst/>
          </a:prstGeom>
          <a:noFill/>
        </p:spPr>
        <p:txBody>
          <a:bodyPr wrap="square" rtlCol="0">
            <a:noAutofit/>
          </a:bodyPr>
          <a:p>
            <a:r>
              <a:rPr lang="en-US" b="1">
                <a:solidFill>
                  <a:srgbClr val="760000"/>
                </a:solidFill>
              </a:rPr>
              <a:t>Assessing District Location Scores:</a:t>
            </a:r>
            <a:endParaRPr lang="en-US" b="1">
              <a:solidFill>
                <a:srgbClr val="760000"/>
              </a:solidFill>
            </a:endParaRPr>
          </a:p>
          <a:p>
            <a:endParaRPr lang="en-US" b="1">
              <a:solidFill>
                <a:srgbClr val="FF0000"/>
              </a:solidFill>
            </a:endParaRPr>
          </a:p>
          <a:p>
            <a:r>
              <a:rPr lang="en-US" sz="1600" b="1">
                <a:solidFill>
                  <a:srgbClr val="C00000"/>
                </a:solidFill>
              </a:rPr>
              <a:t>Based on the provided dat</a:t>
            </a:r>
            <a:r>
              <a:rPr lang="en-IN" altLang="en-US" sz="1600" b="1">
                <a:solidFill>
                  <a:srgbClr val="C00000"/>
                </a:solidFill>
              </a:rPr>
              <a:t>a:</a:t>
            </a:r>
            <a:endParaRPr lang="en-IN" altLang="en-US" sz="1600" b="1">
              <a:solidFill>
                <a:srgbClr val="C00000"/>
              </a:solidFill>
            </a:endParaRPr>
          </a:p>
          <a:p>
            <a:endParaRPr lang="en-IN" altLang="en-US" sz="1600" b="1">
              <a:solidFill>
                <a:srgbClr val="FF0000"/>
              </a:solidFill>
            </a:endParaRPr>
          </a:p>
          <a:p>
            <a:endParaRPr lang="en-IN" altLang="en-US" sz="1600" b="1">
              <a:solidFill>
                <a:srgbClr val="FF0000"/>
              </a:solidFill>
            </a:endParaRPr>
          </a:p>
          <a:p>
            <a:pPr marL="285750" indent="-285750">
              <a:buFont typeface="Arial" panose="020B0604020202020204" pitchFamily="34" charset="0"/>
              <a:buChar char="•"/>
            </a:pPr>
            <a:r>
              <a:rPr lang="en-IN" altLang="en-US" sz="1600" b="1">
                <a:solidFill>
                  <a:srgbClr val="FF0000"/>
                </a:solidFill>
              </a:rPr>
              <a:t>Manhattan is having a broad distribution of review scores but 10 being the most scored even compared to other districts,</a:t>
            </a:r>
            <a:r>
              <a:rPr lang="en-US" sz="1600" b="1">
                <a:solidFill>
                  <a:srgbClr val="FF0000"/>
                </a:solidFill>
                <a:sym typeface="+mn-ea"/>
              </a:rPr>
              <a:t>suggesting that many listings in Manhattan are highly regarded by guests.</a:t>
            </a:r>
            <a:endParaRPr lang="en-US" sz="1600" b="1">
              <a:solidFill>
                <a:srgbClr val="FF0000"/>
              </a:solidFill>
              <a:sym typeface="+mn-ea"/>
            </a:endParaRPr>
          </a:p>
          <a:p>
            <a:pPr marL="285750" indent="-285750">
              <a:buFont typeface="Arial" panose="020B0604020202020204" pitchFamily="34" charset="0"/>
              <a:buChar char="•"/>
            </a:pPr>
            <a:r>
              <a:rPr lang="en-IN" altLang="en-US" sz="1600" b="1">
                <a:solidFill>
                  <a:srgbClr val="FF0000"/>
                </a:solidFill>
                <a:sym typeface="+mn-ea"/>
              </a:rPr>
              <a:t>And secondly to that is Brooklyn. </a:t>
            </a:r>
            <a:r>
              <a:rPr lang="en-US" sz="1600" b="1">
                <a:solidFill>
                  <a:srgbClr val="FF0000"/>
                </a:solidFill>
                <a:sym typeface="+mn-ea"/>
              </a:rPr>
              <a:t>However, the largest concentration of listings falls within the 9-10 range</a:t>
            </a:r>
            <a:r>
              <a:rPr lang="en-IN" altLang="en-US" sz="1600" b="1">
                <a:solidFill>
                  <a:srgbClr val="FF0000"/>
                </a:solidFill>
                <a:sym typeface="+mn-ea"/>
              </a:rPr>
              <a:t>.</a:t>
            </a:r>
            <a:endParaRPr lang="en-US" sz="1600" b="1">
              <a:solidFill>
                <a:srgbClr val="FF0000"/>
              </a:solidFill>
            </a:endParaRPr>
          </a:p>
          <a:p>
            <a:pPr marL="285750" indent="-285750">
              <a:buFont typeface="Arial" panose="020B0604020202020204" pitchFamily="34" charset="0"/>
              <a:buChar char="•"/>
            </a:pPr>
            <a:r>
              <a:rPr lang="en-IN" altLang="en-US" sz="1600" b="1">
                <a:solidFill>
                  <a:srgbClr val="FF0000"/>
                </a:solidFill>
                <a:sym typeface="+mn-ea"/>
              </a:rPr>
              <a:t> </a:t>
            </a:r>
            <a:r>
              <a:rPr lang="en-US" sz="1600" b="1">
                <a:solidFill>
                  <a:srgbClr val="FF0000"/>
                </a:solidFill>
              </a:rPr>
              <a:t>Queens has a similar pattern to the other districts, with listings receiving scores</a:t>
            </a:r>
            <a:r>
              <a:rPr lang="en-IN" altLang="en-US" sz="1600" b="1">
                <a:solidFill>
                  <a:srgbClr val="FF0000"/>
                </a:solidFill>
              </a:rPr>
              <a:t>.</a:t>
            </a:r>
            <a:endParaRPr lang="en-IN" altLang="en-US" sz="1600" b="1">
              <a:solidFill>
                <a:srgbClr val="FF0000"/>
              </a:solidFill>
            </a:endParaRPr>
          </a:p>
          <a:p>
            <a:pPr marL="285750" indent="-285750">
              <a:buFont typeface="Arial" panose="020B0604020202020204" pitchFamily="34" charset="0"/>
              <a:buChar char="•"/>
            </a:pPr>
            <a:r>
              <a:rPr lang="en-US" sz="1600" b="1">
                <a:solidFill>
                  <a:srgbClr val="FF0000"/>
                </a:solidFill>
              </a:rPr>
              <a:t>Staten Island has a smaller number of listings compared to the other districts, and the distribution of review scores is also more limited. </a:t>
            </a:r>
            <a:endParaRPr lang="en-US" sz="1600" b="1">
              <a:solidFill>
                <a:srgbClr val="FF0000"/>
              </a:solidFill>
            </a:endParaRPr>
          </a:p>
          <a:p>
            <a:pPr marL="285750" indent="-285750">
              <a:buFont typeface="Arial" panose="020B0604020202020204" pitchFamily="34" charset="0"/>
              <a:buChar char="•"/>
            </a:pPr>
            <a:r>
              <a:rPr lang="en-US" sz="1600" b="1">
                <a:solidFill>
                  <a:srgbClr val="FF0000"/>
                </a:solidFill>
              </a:rPr>
              <a:t>The majority of listings seem to have review scores between 7 and 10</a:t>
            </a:r>
            <a:r>
              <a:rPr lang="en-IN" altLang="en-US" sz="1600" b="1">
                <a:solidFill>
                  <a:srgbClr val="FF0000"/>
                </a:solidFill>
              </a:rPr>
              <a:t>.</a:t>
            </a:r>
            <a:r>
              <a:rPr lang="en-US" sz="1600" b="1">
                <a:solidFill>
                  <a:srgbClr val="FF0000"/>
                </a:solidFill>
              </a:rPr>
              <a:t>Overall, based on this analysis, it appears that the majority of listings in each district tend to receive positive review scores, particularly in the higher ranges. </a:t>
            </a:r>
            <a:endParaRPr lang="en-US" sz="1600" b="1">
              <a:solidFill>
                <a:srgbClr val="FF0000"/>
              </a:solidFill>
            </a:endParaRPr>
          </a:p>
          <a:p>
            <a:pPr marL="285750" indent="-285750">
              <a:buFont typeface="Arial" panose="020B0604020202020204" pitchFamily="34" charset="0"/>
              <a:buChar char="•"/>
            </a:pPr>
            <a:r>
              <a:rPr lang="en-US" sz="1600" b="1">
                <a:solidFill>
                  <a:srgbClr val="FF0000"/>
                </a:solidFill>
              </a:rPr>
              <a:t>This suggests that Airbnb listings in these districts generally provide satisfactory experiences for guests, with a significant portion receiving high ratings.</a:t>
            </a:r>
            <a:endParaRPr lang="en-US" sz="1600" b="1">
              <a:solidFill>
                <a:srgbClr val="FF0000"/>
              </a:solidFill>
            </a:endParaRPr>
          </a:p>
          <a:p>
            <a:endParaRPr lang="en-US" sz="1600" b="1">
              <a:solidFill>
                <a:srgbClr val="FF0000"/>
              </a:solidFill>
            </a:endParaRPr>
          </a:p>
        </p:txBody>
      </p:sp>
      <p:pic>
        <p:nvPicPr>
          <p:cNvPr id="9" name="Picture 8" descr="Screenshot 2024-02-26 210953"/>
          <p:cNvPicPr>
            <a:picLocks noChangeAspect="1"/>
          </p:cNvPicPr>
          <p:nvPr/>
        </p:nvPicPr>
        <p:blipFill>
          <a:blip r:embed="rId1"/>
          <a:stretch>
            <a:fillRect/>
          </a:stretch>
        </p:blipFill>
        <p:spPr>
          <a:xfrm>
            <a:off x="7988935" y="1092835"/>
            <a:ext cx="4046855" cy="43726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Oval 5"/>
          <p:cNvSpPr/>
          <p:nvPr/>
        </p:nvSpPr>
        <p:spPr>
          <a:xfrm rot="5400000">
            <a:off x="3979545" y="-512445"/>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graphicFrame>
        <p:nvGraphicFramePr>
          <p:cNvPr id="7" name="Chart 6"/>
          <p:cNvGraphicFramePr/>
          <p:nvPr/>
        </p:nvGraphicFramePr>
        <p:xfrm>
          <a:off x="7506335" y="419735"/>
          <a:ext cx="4411980" cy="5806440"/>
        </p:xfrm>
        <a:graphic>
          <a:graphicData uri="http://schemas.openxmlformats.org/drawingml/2006/chart">
            <c:chart xmlns:c="http://schemas.openxmlformats.org/drawingml/2006/chart" xmlns:r="http://schemas.openxmlformats.org/officeDocument/2006/relationships" r:id="rId1"/>
          </a:graphicData>
        </a:graphic>
      </p:graphicFrame>
      <p:sp>
        <p:nvSpPr>
          <p:cNvPr id="8" name="Text Box 7"/>
          <p:cNvSpPr txBox="1"/>
          <p:nvPr/>
        </p:nvSpPr>
        <p:spPr>
          <a:xfrm>
            <a:off x="187325" y="554355"/>
            <a:ext cx="6119495" cy="6705600"/>
          </a:xfrm>
          <a:prstGeom prst="rect">
            <a:avLst/>
          </a:prstGeom>
          <a:noFill/>
        </p:spPr>
        <p:txBody>
          <a:bodyPr wrap="square" rtlCol="0">
            <a:noAutofit/>
          </a:bodyPr>
          <a:p>
            <a:r>
              <a:rPr lang="en-US" b="1">
                <a:solidFill>
                  <a:srgbClr val="760000"/>
                </a:solidFill>
              </a:rPr>
              <a:t>Examining Host Response Time Impact:</a:t>
            </a:r>
            <a:endParaRPr lang="en-US" b="1">
              <a:solidFill>
                <a:srgbClr val="760000"/>
              </a:solidFill>
            </a:endParaRPr>
          </a:p>
          <a:p>
            <a:r>
              <a:rPr lang="en-US" sz="1400" b="1">
                <a:solidFill>
                  <a:srgbClr val="FF0000"/>
                </a:solidFill>
              </a:rPr>
              <a:t>Here's a summary analysis based on the data:</a:t>
            </a:r>
            <a:endParaRPr lang="en-US" sz="1400" b="1">
              <a:solidFill>
                <a:srgbClr val="FF0000"/>
              </a:solidFill>
            </a:endParaRPr>
          </a:p>
          <a:p>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The data includes a wide range of review scores, ranging from as low as 20 to as high as 100, indicating varying levels of satisfaction among guests.</a:t>
            </a:r>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Host response times are categorized into different time frames such as "a few days or more", "within a day", "within a few hours", and "within an hour"</a:t>
            </a:r>
            <a:r>
              <a:rPr lang="en-IN" altLang="en-US" sz="1400" b="1">
                <a:solidFill>
                  <a:srgbClr val="FF0000"/>
                </a:solidFill>
              </a:rPr>
              <a:t>.</a:t>
            </a:r>
            <a:endParaRPr lang="en-IN" altLang="en-US" sz="1400" b="1">
              <a:solidFill>
                <a:srgbClr val="FF0000"/>
              </a:solidFill>
            </a:endParaRPr>
          </a:p>
          <a:p>
            <a:pPr marL="285750" indent="-285750">
              <a:buFont typeface="Arial" panose="020B0604020202020204" pitchFamily="34" charset="0"/>
              <a:buChar char="•"/>
            </a:pPr>
            <a:r>
              <a:rPr lang="en-US" sz="1400" b="1">
                <a:solidFill>
                  <a:srgbClr val="FF0000"/>
                </a:solidFill>
              </a:rPr>
              <a:t>Review scores seem to be skewed towards higher values, with the majority of listings receiving scores above 80. This suggests that most listings have generally positive ratings from guests.</a:t>
            </a:r>
            <a:endParaRPr lang="en-US" sz="1400" b="1">
              <a:solidFill>
                <a:srgbClr val="FF0000"/>
              </a:solidFill>
            </a:endParaRPr>
          </a:p>
          <a:p>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Impact of Host Response Time on Review Scores:</a:t>
            </a:r>
            <a:endParaRPr lang="en-US" sz="1400" b="1">
              <a:solidFill>
                <a:srgbClr val="FF0000"/>
              </a:solidFill>
            </a:endParaRPr>
          </a:p>
          <a:p>
            <a:pPr indent="0">
              <a:buFont typeface="Arial" panose="020B0604020202020204" pitchFamily="34" charset="0"/>
              <a:buNone/>
            </a:pPr>
            <a:r>
              <a:rPr lang="en-IN" altLang="en-US" sz="1400" b="1">
                <a:solidFill>
                  <a:srgbClr val="FF0000"/>
                </a:solidFill>
              </a:rPr>
              <a:t> </a:t>
            </a:r>
            <a:r>
              <a:rPr lang="en-US" sz="1400" b="1">
                <a:solidFill>
                  <a:srgbClr val="FF0000"/>
                </a:solidFill>
              </a:rPr>
              <a:t>Generally, listings with faster response times tend to receive higher review </a:t>
            </a:r>
            <a:r>
              <a:rPr lang="en-IN" altLang="en-US" sz="1400" b="1">
                <a:solidFill>
                  <a:srgbClr val="FF0000"/>
                </a:solidFill>
              </a:rPr>
              <a:t>         </a:t>
            </a:r>
            <a:r>
              <a:rPr lang="en-US" sz="1400" b="1">
                <a:solidFill>
                  <a:srgbClr val="FF0000"/>
                </a:solidFill>
              </a:rPr>
              <a:t>scores. Listings where hosts respond within an hour or within a few hours have higher counts across most review score categories, indicating a positive correlation between prompt response times and guest satisfaction.</a:t>
            </a:r>
            <a:endParaRPr lang="en-US" sz="1400" b="1">
              <a:solidFill>
                <a:srgbClr val="FF0000"/>
              </a:solidFill>
            </a:endParaRPr>
          </a:p>
          <a:p>
            <a:pPr marL="285750" indent="-285750">
              <a:buFont typeface="Arial" panose="020B0604020202020204" pitchFamily="34" charset="0"/>
              <a:buChar char="•"/>
            </a:pPr>
            <a:r>
              <a:rPr lang="en-US" sz="1400" b="1">
                <a:solidFill>
                  <a:srgbClr val="FF0000"/>
                </a:solidFill>
              </a:rPr>
              <a:t>Comparison Across Review Scores:</a:t>
            </a:r>
            <a:endParaRPr lang="en-US" sz="1400" b="1">
              <a:solidFill>
                <a:srgbClr val="FF0000"/>
              </a:solidFill>
            </a:endParaRPr>
          </a:p>
          <a:p>
            <a:r>
              <a:rPr lang="en-US" sz="1400" b="1">
                <a:solidFill>
                  <a:srgbClr val="FF0000"/>
                </a:solidFill>
              </a:rPr>
              <a:t>As the review scores increase, the count of host response times within shorter time frames (such as "within an hour") tends to increase as well. This suggests that higher-rated listings often have hosts who are more responsive to guest inquiries and requests.</a:t>
            </a:r>
            <a:endParaRPr lang="en-US" sz="1400" b="1">
              <a:solidFill>
                <a:srgbClr val="FF0000"/>
              </a:solidFill>
            </a:endParaRPr>
          </a:p>
          <a:p>
            <a:endParaRPr lang="en-US" sz="1400" b="1">
              <a:solidFill>
                <a:srgbClr val="FF0000"/>
              </a:solidFill>
            </a:endParaRPr>
          </a:p>
          <a:p>
            <a:r>
              <a:rPr lang="en-US" sz="1400" b="1">
                <a:solidFill>
                  <a:srgbClr val="FF0000"/>
                </a:solidFill>
              </a:rPr>
              <a:t>Overall, this analysis provides insights into the relationship between host response times and review scores, highlighting the importance of timely communication in delivering positive guest experiences on Airbnb.</a:t>
            </a:r>
            <a:endParaRPr lang="en-US" sz="1400" b="1">
              <a:solidFill>
                <a:srgbClr val="FF0000"/>
              </a:solidFill>
            </a:endParaRPr>
          </a:p>
          <a:p>
            <a:endParaRPr lang="en-US" sz="1600" b="1">
              <a:solidFill>
                <a:srgbClr val="FF0000"/>
              </a:solidFill>
            </a:endParaRPr>
          </a:p>
          <a:p>
            <a:endParaRPr lang="en-US" b="1">
              <a:solidFill>
                <a:srgbClr val="760000"/>
              </a:solidFill>
            </a:endParaRPr>
          </a:p>
          <a:p>
            <a:endParaRPr lang="en-US" b="1">
              <a:solidFill>
                <a:srgbClr val="76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7495" y="219075"/>
            <a:ext cx="5878195" cy="6216015"/>
          </a:xfrm>
        </p:spPr>
        <p:txBody>
          <a:bodyPr>
            <a:normAutofit fontScale="25000"/>
          </a:bodyPr>
          <a:p>
            <a:pPr marL="0" indent="0">
              <a:buNone/>
            </a:pPr>
            <a:r>
              <a:rPr lang="en-US" sz="7200" b="1">
                <a:solidFill>
                  <a:srgbClr val="760000"/>
                </a:solidFill>
              </a:rPr>
              <a:t>Visualizing Airbnb Listing Prices:</a:t>
            </a:r>
            <a:endParaRPr lang="en-US" sz="7200" b="1">
              <a:solidFill>
                <a:srgbClr val="760000"/>
              </a:solidFill>
            </a:endParaRPr>
          </a:p>
          <a:p>
            <a:pPr marL="0" indent="0">
              <a:buNone/>
            </a:pPr>
            <a:r>
              <a:rPr lang="en-US" sz="6400" b="1">
                <a:solidFill>
                  <a:srgbClr val="FF0000"/>
                </a:solidFill>
              </a:rPr>
              <a:t>Analysis of Average Prices Across Cities:</a:t>
            </a:r>
            <a:endParaRPr lang="en-US" sz="6400" b="1">
              <a:solidFill>
                <a:srgbClr val="FF0000"/>
              </a:solidFill>
            </a:endParaRPr>
          </a:p>
          <a:p>
            <a:pPr marL="0" indent="0">
              <a:buNone/>
            </a:pPr>
            <a:r>
              <a:rPr lang="en-US" sz="6400" b="1">
                <a:solidFill>
                  <a:srgbClr val="FF0000"/>
                </a:solidFill>
              </a:rPr>
              <a:t> Cape Town appears to have relatively higher accommodation prices compared to other cities in the dataset. This could be due to factors such as its popularity as a tourist destination, the availability of luxury accommodations, or seasonal demand fluctuations.</a:t>
            </a:r>
            <a:endParaRPr lang="en-US" sz="6400" b="1">
              <a:solidFill>
                <a:srgbClr val="FF0000"/>
              </a:solidFill>
            </a:endParaRPr>
          </a:p>
          <a:p>
            <a:pPr marL="0" indent="0">
              <a:buNone/>
            </a:pPr>
            <a:r>
              <a:rPr lang="en-US" sz="6400" b="1">
                <a:solidFill>
                  <a:srgbClr val="FF0000"/>
                </a:solidFill>
              </a:rPr>
              <a:t> Mexico City offers relatively more affordable accommodations compared to Cape Town and Bangkok. This could make it an attractive destination for budget-conscious travelers or those seeking cultural experiences without breaking the bank.</a:t>
            </a:r>
            <a:endParaRPr lang="en-US" sz="6400" b="1">
              <a:solidFill>
                <a:srgbClr val="FF0000"/>
              </a:solidFill>
            </a:endParaRPr>
          </a:p>
          <a:p>
            <a:pPr marL="0" indent="0">
              <a:buNone/>
            </a:pPr>
            <a:r>
              <a:rPr lang="en-US" sz="6400" b="1">
                <a:solidFill>
                  <a:srgbClr val="FF0000"/>
                </a:solidFill>
              </a:rPr>
              <a:t>Hong Kong: Hong Kong has an average price of $746.17, which is among the lowest in the dataset.</a:t>
            </a:r>
            <a:endParaRPr lang="en-US" sz="6400" b="1">
              <a:solidFill>
                <a:srgbClr val="FF0000"/>
              </a:solidFill>
            </a:endParaRPr>
          </a:p>
          <a:p>
            <a:pPr marL="0" indent="0">
              <a:buNone/>
            </a:pPr>
            <a:r>
              <a:rPr lang="en-US" sz="6400" b="1">
                <a:solidFill>
                  <a:srgbClr val="FF0000"/>
                </a:solidFill>
              </a:rPr>
              <a:t>Similar to Hong Kong, Rio de Janeiro also has a relatively low average price of $742.59.</a:t>
            </a:r>
            <a:endParaRPr lang="en-US" sz="6400" b="1">
              <a:solidFill>
                <a:srgbClr val="FF0000"/>
              </a:solidFill>
            </a:endParaRPr>
          </a:p>
          <a:p>
            <a:pPr marL="0" indent="0">
              <a:buNone/>
            </a:pPr>
            <a:endParaRPr lang="en-US" sz="6400" b="1">
              <a:solidFill>
                <a:srgbClr val="FF0000"/>
              </a:solidFill>
            </a:endParaRPr>
          </a:p>
          <a:p>
            <a:pPr marL="0" indent="0">
              <a:buNone/>
            </a:pPr>
            <a:r>
              <a:rPr lang="en-US" sz="6400" b="1">
                <a:solidFill>
                  <a:srgbClr val="FF0000"/>
                </a:solidFill>
              </a:rPr>
              <a:t>Overall, the analysis suggests significant variations in average prices across the selected cities, reflecting diverse market dynamics, traveler preferences, and local conditions. Travelers can use this information to make informed decisions based on their budget and preferences when planning their trips. Additionally, stakeholders in the tourism industry can leverage these insights to optimize pricing strategies and enhance competitiveness in the market.</a:t>
            </a:r>
            <a:endParaRPr lang="en-US" sz="6400" b="1">
              <a:solidFill>
                <a:srgbClr val="FF0000"/>
              </a:solidFill>
            </a:endParaRPr>
          </a:p>
          <a:p>
            <a:pPr marL="0" indent="0">
              <a:buNone/>
            </a:pPr>
            <a:endParaRPr sz="5600" b="1">
              <a:solidFill>
                <a:srgbClr val="FF0000"/>
              </a:solidFill>
            </a:endParaRPr>
          </a:p>
          <a:p>
            <a:pPr marL="0" indent="0">
              <a:buNone/>
            </a:pPr>
            <a:endParaRPr sz="5600" b="1">
              <a:solidFill>
                <a:srgbClr val="FF0000"/>
              </a:solidFill>
            </a:endParaRPr>
          </a:p>
        </p:txBody>
      </p:sp>
      <p:sp>
        <p:nvSpPr>
          <p:cNvPr id="7" name="Oval 6"/>
          <p:cNvSpPr/>
          <p:nvPr/>
        </p:nvSpPr>
        <p:spPr>
          <a:xfrm rot="10800000">
            <a:off x="6040120" y="0"/>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0" name="Picture 9" descr="Screenshot 2024-02-28 182930"/>
          <p:cNvPicPr>
            <a:picLocks noChangeAspect="1"/>
          </p:cNvPicPr>
          <p:nvPr/>
        </p:nvPicPr>
        <p:blipFill>
          <a:blip r:embed="rId1"/>
          <a:stretch>
            <a:fillRect/>
          </a:stretch>
        </p:blipFill>
        <p:spPr>
          <a:xfrm>
            <a:off x="6858000" y="1929765"/>
            <a:ext cx="4622800" cy="28492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rot="16200000">
            <a:off x="4034155" y="-448310"/>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4" name="Content Placeholder 3" descr="Screenshot 2024-02-29 104146"/>
          <p:cNvPicPr>
            <a:picLocks noChangeAspect="1"/>
          </p:cNvPicPr>
          <p:nvPr>
            <p:ph idx="1"/>
          </p:nvPr>
        </p:nvPicPr>
        <p:blipFill>
          <a:blip r:embed="rId1"/>
          <a:stretch>
            <a:fillRect/>
          </a:stretch>
        </p:blipFill>
        <p:spPr>
          <a:xfrm>
            <a:off x="8229600" y="2461895"/>
            <a:ext cx="3293745" cy="1646555"/>
          </a:xfrm>
          <a:prstGeom prst="rect">
            <a:avLst/>
          </a:prstGeom>
        </p:spPr>
      </p:pic>
      <p:sp>
        <p:nvSpPr>
          <p:cNvPr id="5" name="Text Box 4"/>
          <p:cNvSpPr txBox="1"/>
          <p:nvPr/>
        </p:nvSpPr>
        <p:spPr>
          <a:xfrm>
            <a:off x="475615" y="286385"/>
            <a:ext cx="5620385" cy="6146165"/>
          </a:xfrm>
          <a:prstGeom prst="rect">
            <a:avLst/>
          </a:prstGeom>
          <a:noFill/>
        </p:spPr>
        <p:txBody>
          <a:bodyPr wrap="square" rtlCol="0">
            <a:noAutofit/>
          </a:bodyPr>
          <a:p>
            <a:r>
              <a:rPr lang="en-IN" altLang="en-US" b="1">
                <a:solidFill>
                  <a:srgbClr val="760000"/>
                </a:solidFill>
              </a:rPr>
              <a:t>Composite score:</a:t>
            </a:r>
            <a:endParaRPr lang="en-US" b="1">
              <a:solidFill>
                <a:srgbClr val="760000"/>
              </a:solidFill>
            </a:endParaRPr>
          </a:p>
          <a:p>
            <a:endParaRPr lang="en-US"/>
          </a:p>
          <a:p>
            <a:r>
              <a:rPr lang="en-US" sz="1400" b="1">
                <a:solidFill>
                  <a:srgbClr val="FF0000"/>
                </a:solidFill>
              </a:rPr>
              <a:t>To analyze the provided composite scores, which integrate check-in experience and host communication for various cities, we need to understand the calculation method and potential implications:</a:t>
            </a:r>
            <a:endParaRPr lang="en-US" sz="1400" b="1">
              <a:solidFill>
                <a:srgbClr val="FF0000"/>
              </a:solidFill>
            </a:endParaRPr>
          </a:p>
          <a:p>
            <a:endParaRPr lang="en-US" sz="1400" b="1">
              <a:solidFill>
                <a:srgbClr val="FF0000"/>
              </a:solidFill>
            </a:endParaRPr>
          </a:p>
          <a:p>
            <a:r>
              <a:rPr lang="en-US" sz="1400" b="1">
                <a:solidFill>
                  <a:srgbClr val="FF0000"/>
                </a:solidFill>
              </a:rPr>
              <a:t>Composite Score Calculation:</a:t>
            </a:r>
            <a:endParaRPr lang="en-US" sz="1400" b="1">
              <a:solidFill>
                <a:srgbClr val="FF0000"/>
              </a:solidFill>
            </a:endParaRPr>
          </a:p>
          <a:p>
            <a:r>
              <a:rPr lang="en-IN" altLang="en-US" sz="1400" b="1">
                <a:solidFill>
                  <a:srgbClr val="FF0000"/>
                </a:solidFill>
              </a:rPr>
              <a:t> Where the average of the rating_experience and rating_communcation is calculated.</a:t>
            </a:r>
            <a:endParaRPr lang="en-IN" altLang="en-US" sz="1400" b="1">
              <a:solidFill>
                <a:srgbClr val="FF0000"/>
              </a:solidFill>
            </a:endParaRPr>
          </a:p>
          <a:p>
            <a:r>
              <a:rPr lang="en-IN" altLang="en-US" sz="1400" b="1">
                <a:solidFill>
                  <a:srgbClr val="FF0000"/>
                </a:solidFill>
              </a:rPr>
              <a:t>And its filtered based on the city,</a:t>
            </a:r>
            <a:endParaRPr lang="en-IN" altLang="en-US" sz="1400" b="1">
              <a:solidFill>
                <a:srgbClr val="FF0000"/>
              </a:solidFill>
            </a:endParaRPr>
          </a:p>
          <a:p>
            <a:endParaRPr lang="en-IN" altLang="en-US" sz="1400" b="1">
              <a:solidFill>
                <a:srgbClr val="FF0000"/>
              </a:solidFill>
            </a:endParaRPr>
          </a:p>
          <a:p>
            <a:r>
              <a:rPr lang="en-IN" altLang="en-US" sz="1400" b="1">
                <a:solidFill>
                  <a:srgbClr val="FF0000"/>
                </a:solidFill>
              </a:rPr>
              <a:t>And as per the rults Paris tops in the composite score.</a:t>
            </a:r>
            <a:endParaRPr lang="en-IN" altLang="en-US" sz="1400"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a:off x="5891530" y="0"/>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238125" y="215265"/>
            <a:ext cx="5788660" cy="6306185"/>
          </a:xfrm>
          <a:prstGeom prst="rect">
            <a:avLst/>
          </a:prstGeom>
          <a:noFill/>
        </p:spPr>
        <p:txBody>
          <a:bodyPr wrap="square" rtlCol="0">
            <a:noAutofit/>
          </a:bodyPr>
          <a:p>
            <a:r>
              <a:rPr lang="en-US" b="1">
                <a:solidFill>
                  <a:srgbClr val="760000"/>
                </a:solidFill>
              </a:rPr>
              <a:t>Calculating Listing Age and Host Tenure:</a:t>
            </a:r>
            <a:endParaRPr lang="en-US" b="1">
              <a:solidFill>
                <a:srgbClr val="760000"/>
              </a:solidFill>
            </a:endParaRPr>
          </a:p>
          <a:p>
            <a:endParaRPr lang="en-US"/>
          </a:p>
          <a:p>
            <a:r>
              <a:rPr lang="en-IN" altLang="en-US" b="1">
                <a:gradFill>
                  <a:gsLst>
                    <a:gs pos="0">
                      <a:srgbClr val="012D86"/>
                    </a:gs>
                    <a:gs pos="100000">
                      <a:srgbClr val="0E2557"/>
                    </a:gs>
                  </a:gsLst>
                  <a:lin scaled="0"/>
                </a:gradFill>
              </a:rPr>
              <a:t>Host Tenure: </a:t>
            </a:r>
            <a:endParaRPr lang="en-IN" altLang="en-US" b="1">
              <a:gradFill>
                <a:gsLst>
                  <a:gs pos="0">
                    <a:srgbClr val="012D86"/>
                  </a:gs>
                  <a:gs pos="100000">
                    <a:srgbClr val="0E2557"/>
                  </a:gs>
                </a:gsLst>
                <a:lin scaled="0"/>
              </a:gradFill>
            </a:endParaRPr>
          </a:p>
          <a:p>
            <a:r>
              <a:rPr lang="en-US" b="1">
                <a:solidFill>
                  <a:srgbClr val="FF0000"/>
                </a:solidFill>
              </a:rPr>
              <a:t>The provided data categorizes hosts into three groups based on their tenure</a:t>
            </a:r>
            <a:r>
              <a:rPr lang="en-IN" altLang="en-US" b="1">
                <a:solidFill>
                  <a:srgbClr val="FF0000"/>
                </a:solidFill>
              </a:rPr>
              <a:t> age</a:t>
            </a:r>
            <a:r>
              <a:rPr lang="en-US" b="1">
                <a:solidFill>
                  <a:srgbClr val="FF0000"/>
                </a:solidFill>
              </a:rPr>
              <a:t>: </a:t>
            </a:r>
            <a:r>
              <a:rPr lang="en-IN" altLang="en-US" b="1">
                <a:solidFill>
                  <a:srgbClr val="FF0000"/>
                </a:solidFill>
              </a:rPr>
              <a:t>if less than 3 as New</a:t>
            </a:r>
            <a:r>
              <a:rPr lang="en-US" b="1">
                <a:solidFill>
                  <a:srgbClr val="FF0000"/>
                </a:solidFill>
              </a:rPr>
              <a:t> Hosts, </a:t>
            </a:r>
            <a:r>
              <a:rPr lang="en-IN" altLang="en-US" b="1">
                <a:solidFill>
                  <a:srgbClr val="FF0000"/>
                </a:solidFill>
              </a:rPr>
              <a:t>less than 7 as experienced</a:t>
            </a:r>
            <a:r>
              <a:rPr lang="en-US" b="1">
                <a:solidFill>
                  <a:srgbClr val="FF0000"/>
                </a:solidFill>
              </a:rPr>
              <a:t> Hosts, and </a:t>
            </a:r>
            <a:r>
              <a:rPr lang="en-IN" altLang="en-US" b="1">
                <a:solidFill>
                  <a:srgbClr val="FF0000"/>
                </a:solidFill>
              </a:rPr>
              <a:t>Above 7 as </a:t>
            </a:r>
            <a:r>
              <a:rPr lang="en-US" b="1">
                <a:solidFill>
                  <a:srgbClr val="FF0000"/>
                </a:solidFill>
              </a:rPr>
              <a:t>Seasoned Hosts, along with the respective counts of hosts in each category. Here's the analysis:</a:t>
            </a:r>
            <a:endParaRPr lang="en-US" b="1">
              <a:solidFill>
                <a:srgbClr val="FF0000"/>
              </a:solidFill>
            </a:endParaRPr>
          </a:p>
          <a:p>
            <a:endParaRPr lang="en-US" b="1">
              <a:solidFill>
                <a:srgbClr val="FF0000"/>
              </a:solidFill>
            </a:endParaRPr>
          </a:p>
          <a:p>
            <a:r>
              <a:rPr lang="en-US" b="1">
                <a:solidFill>
                  <a:srgbClr val="FF0000"/>
                </a:solidFill>
              </a:rPr>
              <a:t>The majority of hosts fall into the category of Experience Hosts</a:t>
            </a:r>
            <a:r>
              <a:rPr lang="en-IN" altLang="en-US" b="1">
                <a:solidFill>
                  <a:srgbClr val="FF0000"/>
                </a:solidFill>
              </a:rPr>
              <a:t>.</a:t>
            </a:r>
            <a:endParaRPr lang="en-US" b="1">
              <a:solidFill>
                <a:srgbClr val="FF0000"/>
              </a:solidFill>
            </a:endParaRPr>
          </a:p>
          <a:p>
            <a:r>
              <a:rPr lang="en-US" b="1">
                <a:solidFill>
                  <a:srgbClr val="FF0000"/>
                </a:solidFill>
              </a:rPr>
              <a:t>The high number of Experience Hosts suggests a mature and established host community on the platform.</a:t>
            </a:r>
            <a:endParaRPr lang="en-US" b="1">
              <a:solidFill>
                <a:srgbClr val="FF0000"/>
              </a:solidFill>
            </a:endParaRPr>
          </a:p>
          <a:p>
            <a:r>
              <a:rPr lang="en-US" b="1">
                <a:solidFill>
                  <a:srgbClr val="FF0000"/>
                </a:solidFill>
              </a:rPr>
              <a:t>The presence of New Hosts indicates ongoing interest and growth in hosting, with new individuals joining the platform.</a:t>
            </a:r>
            <a:endParaRPr lang="en-US" b="1">
              <a:solidFill>
                <a:srgbClr val="FF0000"/>
              </a:solidFill>
            </a:endParaRPr>
          </a:p>
          <a:p>
            <a:r>
              <a:rPr lang="en-US" b="1">
                <a:solidFill>
                  <a:srgbClr val="FF0000"/>
                </a:solidFill>
              </a:rPr>
              <a:t>Seasoned Hosts, while not as numerous as Experience Hosts, still represent a significant portion, indicating a stable base of hosts with some level of experience.</a:t>
            </a:r>
            <a:endParaRPr lang="en-US" b="1">
              <a:solidFill>
                <a:srgbClr val="FF0000"/>
              </a:solidFill>
            </a:endParaRPr>
          </a:p>
          <a:p>
            <a:r>
              <a:rPr lang="en-US" b="1">
                <a:solidFill>
                  <a:srgbClr val="FF0000"/>
                </a:solidFill>
              </a:rPr>
              <a:t> New Hosts might require more guidance and assistance to get started, while Seasoned Hosts might benefit from advanced hosting tools and community engagement activities.</a:t>
            </a:r>
            <a:endParaRPr lang="en-US" b="1">
              <a:solidFill>
                <a:srgbClr val="FF0000"/>
              </a:solidFill>
            </a:endParaRPr>
          </a:p>
          <a:p>
            <a:endParaRPr lang="en-US"/>
          </a:p>
          <a:p>
            <a:endParaRPr lang="en-US"/>
          </a:p>
        </p:txBody>
      </p:sp>
      <p:pic>
        <p:nvPicPr>
          <p:cNvPr id="3" name="Picture 2" descr="Screenshot 2024-02-28 121933"/>
          <p:cNvPicPr>
            <a:picLocks noChangeAspect="1"/>
          </p:cNvPicPr>
          <p:nvPr/>
        </p:nvPicPr>
        <p:blipFill>
          <a:blip r:embed="rId1"/>
          <a:stretch>
            <a:fillRect/>
          </a:stretch>
        </p:blipFill>
        <p:spPr>
          <a:xfrm>
            <a:off x="6704965" y="1535430"/>
            <a:ext cx="5487035" cy="3507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rot="5400000">
            <a:off x="4049395" y="-902970"/>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238125" y="215265"/>
            <a:ext cx="6306185" cy="6306185"/>
          </a:xfrm>
          <a:prstGeom prst="rect">
            <a:avLst/>
          </a:prstGeom>
          <a:noFill/>
        </p:spPr>
        <p:txBody>
          <a:bodyPr wrap="square" rtlCol="0">
            <a:noAutofit/>
          </a:bodyPr>
          <a:p>
            <a:r>
              <a:rPr lang="en-US" b="1">
                <a:solidFill>
                  <a:srgbClr val="760000"/>
                </a:solidFill>
              </a:rPr>
              <a:t>Calculating Listing Age and Host Tenure:</a:t>
            </a:r>
            <a:endParaRPr lang="en-US" b="1">
              <a:solidFill>
                <a:srgbClr val="760000"/>
              </a:solidFill>
            </a:endParaRPr>
          </a:p>
          <a:p>
            <a:r>
              <a:rPr lang="en-IN" altLang="en-US" b="1">
                <a:gradFill>
                  <a:gsLst>
                    <a:gs pos="0">
                      <a:srgbClr val="012D86"/>
                    </a:gs>
                    <a:gs pos="100000">
                      <a:srgbClr val="0E2557"/>
                    </a:gs>
                  </a:gsLst>
                  <a:lin scaled="0"/>
                </a:gradFill>
              </a:rPr>
              <a:t>Listing Age: </a:t>
            </a:r>
            <a:endParaRPr lang="en-IN" altLang="en-US" b="1">
              <a:gradFill>
                <a:gsLst>
                  <a:gs pos="0">
                    <a:srgbClr val="012D86"/>
                  </a:gs>
                  <a:gs pos="100000">
                    <a:srgbClr val="0E2557"/>
                  </a:gs>
                </a:gsLst>
                <a:lin scaled="0"/>
              </a:gradFill>
            </a:endParaRPr>
          </a:p>
          <a:p>
            <a:r>
              <a:rPr lang="en-US" b="1">
                <a:solidFill>
                  <a:srgbClr val="FF0000"/>
                </a:solidFill>
              </a:rPr>
              <a:t>The provided data categorizes listings into three groups based on their count: Starting small</a:t>
            </a:r>
            <a:r>
              <a:rPr lang="en-IN" altLang="en-US" b="1">
                <a:solidFill>
                  <a:srgbClr val="FF0000"/>
                </a:solidFill>
              </a:rPr>
              <a:t> less than 3</a:t>
            </a:r>
            <a:r>
              <a:rPr lang="en-US" b="1">
                <a:solidFill>
                  <a:srgbClr val="FF0000"/>
                </a:solidFill>
              </a:rPr>
              <a:t>,  Building a niche</a:t>
            </a:r>
            <a:r>
              <a:rPr lang="en-IN" altLang="en-US" b="1">
                <a:solidFill>
                  <a:srgbClr val="FF0000"/>
                </a:solidFill>
              </a:rPr>
              <a:t> less than 7</a:t>
            </a:r>
            <a:r>
              <a:rPr lang="en-US" b="1">
                <a:solidFill>
                  <a:srgbClr val="FF0000"/>
                </a:solidFill>
              </a:rPr>
              <a:t>,</a:t>
            </a:r>
            <a:r>
              <a:rPr lang="en-IN" altLang="en-US" b="1">
                <a:solidFill>
                  <a:srgbClr val="FF0000"/>
                </a:solidFill>
              </a:rPr>
              <a:t> and Above 7 is “</a:t>
            </a:r>
            <a:r>
              <a:rPr lang="en-US" b="1">
                <a:solidFill>
                  <a:srgbClr val="FF0000"/>
                </a:solidFill>
                <a:sym typeface="+mn-ea"/>
              </a:rPr>
              <a:t>In full swing</a:t>
            </a:r>
            <a:r>
              <a:rPr lang="en-IN" altLang="en-US" b="1">
                <a:solidFill>
                  <a:srgbClr val="FF0000"/>
                </a:solidFill>
                <a:sym typeface="+mn-ea"/>
              </a:rPr>
              <a:t>”</a:t>
            </a:r>
            <a:r>
              <a:rPr lang="en-US" b="1">
                <a:solidFill>
                  <a:srgbClr val="FF0000"/>
                </a:solidFill>
              </a:rPr>
              <a:t> along with the respective counts of listings in each category. Here's the analysis:</a:t>
            </a:r>
            <a:endParaRPr lang="en-US" b="1">
              <a:solidFill>
                <a:srgbClr val="FF0000"/>
              </a:solidFill>
            </a:endParaRPr>
          </a:p>
          <a:p>
            <a:r>
              <a:rPr lang="en-US" b="1">
                <a:solidFill>
                  <a:srgbClr val="FF0000"/>
                </a:solidFill>
              </a:rPr>
              <a:t>Distribution of Listings:</a:t>
            </a:r>
            <a:endParaRPr lang="en-US" b="1">
              <a:solidFill>
                <a:srgbClr val="FF0000"/>
              </a:solidFill>
            </a:endParaRPr>
          </a:p>
          <a:p>
            <a:r>
              <a:rPr lang="en-US" b="1">
                <a:solidFill>
                  <a:srgbClr val="FF0000"/>
                </a:solidFill>
              </a:rPr>
              <a:t>Starting small: 186,602 listings</a:t>
            </a:r>
            <a:endParaRPr lang="en-US" b="1">
              <a:solidFill>
                <a:srgbClr val="FF0000"/>
              </a:solidFill>
            </a:endParaRPr>
          </a:p>
          <a:p>
            <a:r>
              <a:rPr lang="en-US" b="1">
                <a:solidFill>
                  <a:srgbClr val="FF0000"/>
                </a:solidFill>
              </a:rPr>
              <a:t>In full swing: 50,626 listings</a:t>
            </a:r>
            <a:endParaRPr lang="en-US" b="1">
              <a:solidFill>
                <a:srgbClr val="FF0000"/>
              </a:solidFill>
            </a:endParaRPr>
          </a:p>
          <a:p>
            <a:r>
              <a:rPr lang="en-US" b="1">
                <a:solidFill>
                  <a:srgbClr val="FF0000"/>
                </a:solidFill>
              </a:rPr>
              <a:t>Building a niche: 42,319 listings</a:t>
            </a:r>
            <a:endParaRPr lang="en-US" b="1">
              <a:solidFill>
                <a:srgbClr val="FF0000"/>
              </a:solidFill>
            </a:endParaRPr>
          </a:p>
          <a:p>
            <a:endParaRPr lang="en-US" b="1">
              <a:solidFill>
                <a:srgbClr val="FF0000"/>
              </a:solidFill>
            </a:endParaRPr>
          </a:p>
          <a:p>
            <a:r>
              <a:rPr lang="en-US" b="1">
                <a:solidFill>
                  <a:srgbClr val="FF0000"/>
                </a:solidFill>
              </a:rPr>
              <a:t>Starting small listings constitute the largest group</a:t>
            </a:r>
            <a:r>
              <a:rPr lang="en-IN" altLang="en-US" b="1">
                <a:solidFill>
                  <a:srgbClr val="FF0000"/>
                </a:solidFill>
              </a:rPr>
              <a:t> and </a:t>
            </a:r>
            <a:r>
              <a:rPr lang="en-US" b="1">
                <a:solidFill>
                  <a:srgbClr val="FF0000"/>
                </a:solidFill>
              </a:rPr>
              <a:t>In full swing listings represent the next largest group</a:t>
            </a:r>
            <a:r>
              <a:rPr lang="en-IN" altLang="en-US" b="1">
                <a:solidFill>
                  <a:srgbClr val="FF0000"/>
                </a:solidFill>
              </a:rPr>
              <a:t> where as </a:t>
            </a:r>
            <a:r>
              <a:rPr lang="en-US" b="1">
                <a:solidFill>
                  <a:srgbClr val="FF0000"/>
                </a:solidFill>
              </a:rPr>
              <a:t>Building a niche listings make up the smallest proportion, </a:t>
            </a:r>
            <a:endParaRPr lang="en-US" b="1">
              <a:solidFill>
                <a:srgbClr val="FF0000"/>
              </a:solidFill>
            </a:endParaRPr>
          </a:p>
          <a:p>
            <a:r>
              <a:rPr lang="en-US" b="1">
                <a:solidFill>
                  <a:srgbClr val="FF0000"/>
                </a:solidFill>
              </a:rPr>
              <a:t>The majority of listings are classified as Starting small, suggesting a significant number of newer or less established listings on the platform.</a:t>
            </a:r>
            <a:endParaRPr lang="en-US" b="1">
              <a:solidFill>
                <a:srgbClr val="FF0000"/>
              </a:solidFill>
            </a:endParaRPr>
          </a:p>
          <a:p>
            <a:r>
              <a:rPr lang="en-US" b="1">
                <a:solidFill>
                  <a:srgbClr val="FF0000"/>
                </a:solidFill>
              </a:rPr>
              <a:t>In full swing listings represent a substantial portion, indicating listings that are actively operating and likely experiencing regular bookings.</a:t>
            </a:r>
            <a:endParaRPr lang="en-US" b="1">
              <a:solidFill>
                <a:srgbClr val="FF0000"/>
              </a:solidFill>
            </a:endParaRPr>
          </a:p>
          <a:p>
            <a:r>
              <a:rPr lang="en-US" b="1">
                <a:solidFill>
                  <a:srgbClr val="FF0000"/>
                </a:solidFill>
              </a:rPr>
              <a:t>Building a niche listings, while fewer in number, indicate a segment of listings focusing on specific niches or markets.</a:t>
            </a:r>
            <a:endParaRPr lang="en-US" b="1">
              <a:solidFill>
                <a:srgbClr val="FF0000"/>
              </a:solidFill>
            </a:endParaRPr>
          </a:p>
          <a:p>
            <a:r>
              <a:rPr lang="en-US" b="1">
                <a:solidFill>
                  <a:srgbClr val="FF0000"/>
                </a:solidFill>
              </a:rPr>
              <a:t>Implications:</a:t>
            </a:r>
            <a:endParaRPr lang="en-US" b="1">
              <a:solidFill>
                <a:srgbClr val="FF0000"/>
              </a:solidFill>
            </a:endParaRPr>
          </a:p>
          <a:p>
            <a:endParaRPr lang="en-US"/>
          </a:p>
          <a:p>
            <a:endParaRPr lang="en-US"/>
          </a:p>
          <a:p>
            <a:endParaRPr lang="en-US"/>
          </a:p>
        </p:txBody>
      </p:sp>
      <p:pic>
        <p:nvPicPr>
          <p:cNvPr id="3" name="Picture 2" descr="Screenshot 2024-02-28 122008"/>
          <p:cNvPicPr>
            <a:picLocks noChangeAspect="1"/>
          </p:cNvPicPr>
          <p:nvPr/>
        </p:nvPicPr>
        <p:blipFill>
          <a:blip r:embed="rId1"/>
          <a:stretch>
            <a:fillRect/>
          </a:stretch>
        </p:blipFill>
        <p:spPr>
          <a:xfrm>
            <a:off x="7030720" y="833755"/>
            <a:ext cx="4799965" cy="4224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val 6"/>
          <p:cNvSpPr/>
          <p:nvPr/>
        </p:nvSpPr>
        <p:spPr>
          <a:xfrm rot="10800000">
            <a:off x="5797550" y="0"/>
            <a:ext cx="11684000" cy="6857365"/>
          </a:xfrm>
          <a:prstGeom prst="ellipse">
            <a:avLst/>
          </a:prstGeom>
          <a:gradFill>
            <a:gsLst>
              <a:gs pos="0">
                <a:srgbClr val="E30000"/>
              </a:gs>
              <a:gs pos="100000">
                <a:srgbClr val="760303"/>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5" name="Picture 4" descr="Screenshot 2024-02-28 113223"/>
          <p:cNvPicPr>
            <a:picLocks noChangeAspect="1"/>
          </p:cNvPicPr>
          <p:nvPr/>
        </p:nvPicPr>
        <p:blipFill>
          <a:blip r:embed="rId1"/>
          <a:stretch>
            <a:fillRect/>
          </a:stretch>
        </p:blipFill>
        <p:spPr>
          <a:xfrm>
            <a:off x="7301230" y="233680"/>
            <a:ext cx="4605655" cy="6226810"/>
          </a:xfrm>
          <a:prstGeom prst="rect">
            <a:avLst/>
          </a:prstGeom>
        </p:spPr>
      </p:pic>
      <p:sp>
        <p:nvSpPr>
          <p:cNvPr id="8" name="Text Box 7"/>
          <p:cNvSpPr txBox="1"/>
          <p:nvPr/>
        </p:nvSpPr>
        <p:spPr>
          <a:xfrm>
            <a:off x="170180" y="233680"/>
            <a:ext cx="5716270" cy="6990715"/>
          </a:xfrm>
          <a:prstGeom prst="rect">
            <a:avLst/>
          </a:prstGeom>
          <a:noFill/>
        </p:spPr>
        <p:txBody>
          <a:bodyPr wrap="square" rtlCol="0">
            <a:noAutofit/>
          </a:bodyPr>
          <a:p>
            <a:r>
              <a:rPr lang="en-US" b="1">
                <a:solidFill>
                  <a:srgbClr val="760000"/>
                </a:solidFill>
              </a:rPr>
              <a:t>Property Type Price Analysis:</a:t>
            </a:r>
            <a:endParaRPr lang="en-US" b="1">
              <a:solidFill>
                <a:srgbClr val="760000"/>
              </a:solidFill>
            </a:endParaRPr>
          </a:p>
          <a:p>
            <a:endParaRPr lang="en-US" sz="2000" b="1">
              <a:solidFill>
                <a:srgbClr val="760000"/>
              </a:solidFill>
            </a:endParaRPr>
          </a:p>
          <a:p>
            <a:pPr marL="285750" indent="-285750" algn="l">
              <a:buFont typeface="Arial" panose="020B0604020202020204" pitchFamily="34" charset="0"/>
              <a:buChar char="•"/>
            </a:pPr>
            <a:r>
              <a:rPr lang="en-US" b="1">
                <a:solidFill>
                  <a:srgbClr val="FF0000"/>
                </a:solidFill>
              </a:rPr>
              <a:t>Entire villa has the highest average price at 9,180.30, indicating that renting out an entire villa is generally the most expensive option among the listed property types.</a:t>
            </a:r>
            <a:endParaRPr lang="en-US" b="1">
              <a:solidFill>
                <a:srgbClr val="FF0000"/>
              </a:solidFill>
            </a:endParaRPr>
          </a:p>
          <a:p>
            <a:pPr marL="285750" indent="-285750" algn="l">
              <a:buFont typeface="Arial" panose="020B0604020202020204" pitchFamily="34" charset="0"/>
              <a:buChar char="•"/>
            </a:pPr>
            <a:r>
              <a:rPr lang="en-US" b="1">
                <a:solidFill>
                  <a:srgbClr val="FF0000"/>
                </a:solidFill>
              </a:rPr>
              <a:t>Shared room in </a:t>
            </a:r>
            <a:r>
              <a:rPr lang="en-IN" altLang="en-US" b="1">
                <a:solidFill>
                  <a:srgbClr val="FF0000"/>
                </a:solidFill>
              </a:rPr>
              <a:t>tent</a:t>
            </a:r>
            <a:r>
              <a:rPr lang="en-US" b="1">
                <a:solidFill>
                  <a:srgbClr val="FF0000"/>
                </a:solidFill>
              </a:rPr>
              <a:t> house has the lowest average price at </a:t>
            </a:r>
            <a:r>
              <a:rPr lang="en-IN" altLang="en-US" b="1">
                <a:solidFill>
                  <a:srgbClr val="FF0000"/>
                </a:solidFill>
              </a:rPr>
              <a:t>20</a:t>
            </a:r>
            <a:r>
              <a:rPr lang="en-US" b="1">
                <a:solidFill>
                  <a:srgbClr val="FF0000"/>
                </a:solidFill>
              </a:rPr>
              <a:t>, suggesting that this is the most budget-friendly option among the listed property types.</a:t>
            </a:r>
            <a:endParaRPr lang="en-US" b="1">
              <a:solidFill>
                <a:srgbClr val="FF0000"/>
              </a:solidFill>
            </a:endParaRPr>
          </a:p>
          <a:p>
            <a:pPr marL="285750" indent="-285750" algn="l">
              <a:buFont typeface="Arial" panose="020B0604020202020204" pitchFamily="34" charset="0"/>
              <a:buChar char="•"/>
            </a:pPr>
            <a:r>
              <a:rPr lang="en-US" b="1">
                <a:solidFill>
                  <a:srgbClr val="FF0000"/>
                </a:solidFill>
              </a:rPr>
              <a:t>Most Expensive Types after Entire Villa:</a:t>
            </a:r>
            <a:endParaRPr lang="en-US" b="1">
              <a:solidFill>
                <a:srgbClr val="FF0000"/>
              </a:solidFill>
            </a:endParaRPr>
          </a:p>
          <a:p>
            <a:pPr algn="l"/>
            <a:r>
              <a:rPr lang="en-IN" altLang="en-US" b="1">
                <a:solidFill>
                  <a:srgbClr val="FF0000"/>
                </a:solidFill>
              </a:rPr>
              <a:t>     </a:t>
            </a:r>
            <a:r>
              <a:rPr lang="en-US" b="1">
                <a:solidFill>
                  <a:srgbClr val="FF0000"/>
                </a:solidFill>
              </a:rPr>
              <a:t>Following entire villas, the next most expensive options </a:t>
            </a:r>
            <a:r>
              <a:rPr lang="en-IN" altLang="en-US" b="1">
                <a:solidFill>
                  <a:srgbClr val="FF0000"/>
                </a:solidFill>
              </a:rPr>
              <a:t>   </a:t>
            </a:r>
            <a:r>
              <a:rPr lang="en-US" b="1">
                <a:solidFill>
                  <a:srgbClr val="FF0000"/>
                </a:solidFill>
              </a:rPr>
              <a:t>are rooms in heritage hotels and boats, with average prices of $4,850 and $4,730.20, respectively.</a:t>
            </a:r>
            <a:endParaRPr lang="en-US" b="1">
              <a:solidFill>
                <a:srgbClr val="FF0000"/>
              </a:solidFill>
            </a:endParaRPr>
          </a:p>
          <a:p>
            <a:pPr marL="285750" indent="-285750" algn="l">
              <a:buFont typeface="Arial" panose="020B0604020202020204" pitchFamily="34" charset="0"/>
              <a:buChar char="•"/>
            </a:pPr>
            <a:r>
              <a:rPr lang="en-US" b="1">
                <a:solidFill>
                  <a:srgbClr val="FF0000"/>
                </a:solidFill>
              </a:rPr>
              <a:t>Customers seeking luxury and privacy might opt for entire villas or rooms in heritage hotels, while those on a tighter budget might prefer shared accommodations in dome houses or bungalows.</a:t>
            </a:r>
            <a:endParaRPr lang="en-US" b="1">
              <a:solidFill>
                <a:srgbClr val="FF0000"/>
              </a:solidFill>
            </a:endParaRPr>
          </a:p>
          <a:p>
            <a:pPr marL="285750" indent="-285750" algn="l">
              <a:buFont typeface="Arial" panose="020B0604020202020204" pitchFamily="34" charset="0"/>
              <a:buChar char="•"/>
            </a:pPr>
            <a:r>
              <a:rPr lang="en-US" b="1">
                <a:solidFill>
                  <a:srgbClr val="FF0000"/>
                </a:solidFill>
              </a:rPr>
              <a:t>The high average price for entire villas might suggest strong demand for luxury accommodations, while the lower prices for shared accommodations indicate a market for budget-conscious travelers.</a:t>
            </a:r>
            <a:endParaRPr lang="en-US" b="1">
              <a:solidFill>
                <a:srgbClr val="FF0000"/>
              </a:solidFill>
            </a:endParaRPr>
          </a:p>
          <a:p>
            <a:pPr algn="l"/>
            <a:endParaRPr lang="en-US"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6978</Words>
  <Application>WPS Presentation</Application>
  <PresentationFormat>Widescreen</PresentationFormat>
  <Paragraphs>97</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10jha</dc:creator>
  <cp:lastModifiedBy>emily fields</cp:lastModifiedBy>
  <cp:revision>6</cp:revision>
  <dcterms:created xsi:type="dcterms:W3CDTF">2024-02-23T14:55:00Z</dcterms:created>
  <dcterms:modified xsi:type="dcterms:W3CDTF">2024-03-06T18:22:04Z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F2B22C6D82A043A09B747731D7DB645F_11</vt:lpwstr>
  </property>
  <property fmtid="{D5CDD505-2E9C-101B-9397-08002B2CF9AE}" pid="3" name="KSOProductBuildVer">
    <vt:lpwstr>1033-12.2.0.13489</vt:lpwstr>
  </property>
</Properties>
</file>