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56" r:id="rId3"/>
    <p:sldId id="257" r:id="rId4"/>
    <p:sldId id="274" r:id="rId5"/>
    <p:sldId id="275" r:id="rId6"/>
    <p:sldId id="276" r:id="rId7"/>
    <p:sldId id="277" r:id="rId8"/>
    <p:sldId id="278" r:id="rId9"/>
    <p:sldId id="280" r:id="rId10"/>
    <p:sldId id="282" r:id="rId11"/>
    <p:sldId id="273" r:id="rId12"/>
  </p:sldIdLst>
  <p:sldSz cx="9144000" cy="514223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1234" userDrawn="1">
          <p15:clr>
            <a:srgbClr val="A4A3A4"/>
          </p15:clr>
        </p15:guide>
        <p15:guide id="2" orient="horz" pos="2982" userDrawn="1">
          <p15:clr>
            <a:srgbClr val="A4A3A4"/>
          </p15:clr>
        </p15:guide>
        <p15:guide id="3" pos="284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97B0"/>
    <a:srgbClr val="EF655C"/>
    <a:srgbClr val="F28680"/>
    <a:srgbClr val="EFEFEF"/>
    <a:srgbClr val="F8F8F8"/>
    <a:srgbClr val="F8C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1234"/>
        <p:guide orient="horz" pos="2982"/>
        <p:guide pos="2843"/>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Book2"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Book2"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Book2" TargetMode="External"/></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Book1" TargetMode="External"/></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[Book2]Sheet1!PivotTable1</c:name>
    <c:fmtId val="-1"/>
  </c:pivotSource>
  <c:chart>
    <c:autoTitleDeleted val="1"/>
    <c:plotArea>
      <c:layout>
        <c:manualLayout>
          <c:layoutTarget val="inner"/>
          <c:xMode val="edge"/>
          <c:yMode val="edge"/>
          <c:x val="0.0393540294763249"/>
          <c:y val="0.034994068801898"/>
          <c:w val="0.944810285355911"/>
          <c:h val="0.746856465005931"/>
        </c:manualLayout>
      </c:layout>
      <c:barChart>
        <c:barDir val="col"/>
        <c:grouping val="clustered"/>
        <c:varyColors val="0"/>
        <c:ser>
          <c:idx val="0"/>
          <c:order val="0"/>
          <c:tx>
            <c:strRef>
              <c:f>[Book2]Sheet1!$B$7</c:f>
              <c:strCache>
                <c:ptCount val="1"/>
                <c:pt idx="0">
                  <c:v>Total</c:v>
                </c:pt>
              </c:strCache>
            </c:strRef>
          </c:tx>
          <c:spPr>
            <a:solidFill>
              <a:schemeClr val="accent1">
                <a:lumMod val="90000"/>
              </a:schemeClr>
            </a:solidFill>
            <a:ln>
              <a:noFill/>
            </a:ln>
            <a:effectLst/>
          </c:spPr>
          <c:invertIfNegative val="0"/>
          <c:dLbls>
            <c:spPr>
              <a:noFill/>
              <a:ln>
                <a:noFill/>
              </a:ln>
              <a:effectLst/>
            </c:spPr>
            <c:txPr>
              <a:bodyPr rot="0" spcFirstLastPara="0" vertOverflow="ellipsis" vert="horz" wrap="square" lIns="38100" tIns="19050" rIns="38100" bIns="19050" anchor="b" anchorCtr="1"/>
              <a:lstStyle/>
              <a:p>
                <a:pPr>
                  <a:defRPr lang="en-US" sz="900" b="1" i="0" u="none" strike="noStrike" kern="1200" baseline="0">
                    <a:gradFill>
                      <a:gsLst>
                        <a:gs pos="0">
                          <a:srgbClr val="7B32B2"/>
                        </a:gs>
                        <a:gs pos="100000">
                          <a:srgbClr val="401A5D"/>
                        </a:gs>
                      </a:gsLst>
                      <a:lin ang="5400000" scaled="0"/>
                    </a:gradFill>
                    <a:latin typeface="+mn-lt"/>
                    <a:ea typeface="+mn-ea"/>
                    <a:cs typeface="+mn-cs"/>
                  </a:defRPr>
                </a:pPr>
              </a:p>
            </c:txPr>
            <c:dLblPos val="inBase"/>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[Book2]Sheet1!$A$8:$A$13</c:f>
              <c:strCache>
                <c:ptCount val="5"/>
                <c:pt idx="0">
                  <c:v>Negative</c:v>
                </c:pt>
                <c:pt idx="1">
                  <c:v>Neutral</c:v>
                </c:pt>
                <c:pt idx="2">
                  <c:v>Positive</c:v>
                </c:pt>
                <c:pt idx="3">
                  <c:v>Very Negative</c:v>
                </c:pt>
                <c:pt idx="4">
                  <c:v>Very Positive</c:v>
                </c:pt>
              </c:strCache>
            </c:strRef>
          </c:cat>
          <c:val>
            <c:numRef>
              <c:f>[Book2]Sheet1!$B$8:$B$13</c:f>
              <c:numCache>
                <c:formatCode>0.0_ </c:formatCode>
                <c:ptCount val="5"/>
                <c:pt idx="0">
                  <c:v>4.52813111545988</c:v>
                </c:pt>
                <c:pt idx="1">
                  <c:v>6.47303921568627</c:v>
                </c:pt>
                <c:pt idx="2">
                  <c:v>7.99329758713137</c:v>
                </c:pt>
                <c:pt idx="3">
                  <c:v>2.45738137082601</c:v>
                </c:pt>
                <c:pt idx="4">
                  <c:v>9.49348392701998</c:v>
                </c:pt>
              </c:numCache>
            </c:numRef>
          </c:val>
        </c:ser>
        <c:dLbls>
          <c:showLegendKey val="0"/>
          <c:showVal val="1"/>
          <c:showCatName val="0"/>
          <c:showSerName val="0"/>
          <c:showPercent val="0"/>
          <c:showBubbleSize val="0"/>
        </c:dLbls>
        <c:gapWidth val="219"/>
        <c:overlap val="-27"/>
        <c:axId val="371779911"/>
        <c:axId val="10050896"/>
      </c:barChart>
      <c:catAx>
        <c:axId val="371779911"/>
        <c:scaling>
          <c:orientation val="minMax"/>
        </c:scaling>
        <c:delete val="0"/>
        <c:axPos val="b"/>
        <c:title>
          <c:tx>
            <c:rich>
              <a:bodyPr rot="0" spcFirstLastPara="0" vertOverflow="ellipsis" vert="horz" wrap="square" anchor="ctr" anchorCtr="1"/>
              <a:lstStyle/>
              <a:p>
                <a:pPr defTabSz="914400">
                  <a:defRPr lang="en-US" sz="1000" b="1" i="0" u="none" strike="noStrike" kern="1200" baseline="0">
                    <a:solidFill>
                      <a:schemeClr val="accent4"/>
                    </a:solidFill>
                    <a:latin typeface="+mn-lt"/>
                    <a:ea typeface="+mn-ea"/>
                    <a:cs typeface="+mn-cs"/>
                  </a:defRPr>
                </a:pPr>
                <a:r>
                  <a:rPr lang="en-IN" altLang="en-US" b="1">
                    <a:solidFill>
                      <a:schemeClr val="accent4"/>
                    </a:solidFill>
                  </a:rPr>
                  <a:t>Sentiment</a:t>
                </a:r>
                <a:endParaRPr lang="en-IN" altLang="en-US" b="1">
                  <a:solidFill>
                    <a:schemeClr val="accent4"/>
                  </a:solidFill>
                </a:endParaRPr>
              </a:p>
            </c:rich>
          </c:tx>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1" i="0" u="none" strike="noStrike" kern="1200" baseline="0">
                <a:solidFill>
                  <a:srgbClr val="002060"/>
                </a:solidFill>
                <a:latin typeface="+mn-lt"/>
                <a:ea typeface="+mn-ea"/>
                <a:cs typeface="+mn-cs"/>
              </a:defRPr>
            </a:pPr>
          </a:p>
        </c:txPr>
        <c:crossAx val="10050896"/>
        <c:crosses val="autoZero"/>
        <c:auto val="1"/>
        <c:lblAlgn val="ctr"/>
        <c:lblOffset val="100"/>
        <c:noMultiLvlLbl val="0"/>
      </c:catAx>
      <c:valAx>
        <c:axId val="10050896"/>
        <c:scaling>
          <c:orientation val="minMax"/>
        </c:scaling>
        <c:delete val="1"/>
        <c:axPos val="l"/>
        <c:title>
          <c:tx>
            <c:rich>
              <a:bodyPr rot="-5400000" spcFirstLastPara="0" vertOverflow="ellipsis" vert="horz" wrap="square" anchor="ctr" anchorCtr="1"/>
              <a:lstStyle/>
              <a:p>
                <a:pPr defTabSz="914400">
                  <a:defRPr lang="en-US" sz="1000" b="1" i="0" u="none" strike="noStrike" kern="1200" baseline="0">
                    <a:solidFill>
                      <a:schemeClr val="accent4"/>
                    </a:solidFill>
                    <a:latin typeface="+mn-lt"/>
                    <a:ea typeface="+mn-ea"/>
                    <a:cs typeface="+mn-cs"/>
                  </a:defRPr>
                </a:pPr>
                <a:r>
                  <a:rPr lang="en-IN" altLang="en-US" b="1">
                    <a:solidFill>
                      <a:schemeClr val="accent4"/>
                    </a:solidFill>
                  </a:rPr>
                  <a:t>Average Csat_score</a:t>
                </a:r>
                <a:endParaRPr lang="en-IN" altLang="en-US" b="1">
                  <a:solidFill>
                    <a:schemeClr val="accent4"/>
                  </a:solidFill>
                </a:endParaRPr>
              </a:p>
            </c:rich>
          </c:tx>
          <c:layout/>
          <c:overlay val="0"/>
          <c:spPr>
            <a:noFill/>
            <a:ln>
              <a:noFill/>
            </a:ln>
            <a:effectLst/>
          </c:spPr>
        </c:title>
        <c:numFmt formatCode="0.0_ " sourceLinked="1"/>
        <c:majorTickMark val="none"/>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71779911"/>
        <c:crosses val="autoZero"/>
        <c:crossBetween val="between"/>
      </c:valAx>
      <c:spPr>
        <a:noFill/>
        <a:ln>
          <a:noFill/>
        </a:ln>
        <a:effectLst/>
      </c:spPr>
    </c:plotArea>
    <c:plotVisOnly val="1"/>
    <c:dispBlanksAs val="gap"/>
    <c:showDLblsOverMax val="0"/>
  </c:chart>
  <c:spPr>
    <a:noFill/>
    <a:ln w="9525" cap="flat" cmpd="sng" algn="ctr">
      <a:solidFill>
        <a:schemeClr val="tx1"/>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[Book2]Sheet1!PivotTable2</c:name>
    <c:fmtId val="-1"/>
  </c:pivotSource>
  <c:chart>
    <c:autoTitleDeleted val="1"/>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manualLayout>
          <c:layoutTarget val="inner"/>
          <c:xMode val="edge"/>
          <c:yMode val="edge"/>
          <c:x val="0.025061882909192"/>
          <c:y val="0.118559782608696"/>
          <c:w val="0.622522597691559"/>
          <c:h val="0.79231884057971"/>
        </c:manualLayout>
      </c:layout>
      <c:pie3DChart>
        <c:varyColors val="1"/>
        <c:ser>
          <c:idx val="0"/>
          <c:order val="0"/>
          <c:tx>
            <c:strRef>
              <c:f>[Book2]Sheet1!$B$17</c:f>
              <c:strCache>
                <c:ptCount val="1"/>
                <c:pt idx="0">
                  <c:v>Total</c:v>
                </c:pt>
              </c:strCache>
            </c:strRef>
          </c:tx>
          <c:spPr>
            <a:gradFill>
              <a:gsLst>
                <a:gs pos="0">
                  <a:srgbClr val="E30000"/>
                </a:gs>
                <a:gs pos="77000">
                  <a:srgbClr val="760303"/>
                </a:gs>
              </a:gsLst>
              <a:lin ang="5400000" scaled="0"/>
            </a:gradFill>
            <a:scene3d>
              <a:camera prst="orthographicFront"/>
              <a:lightRig rig="threePt" dir="t"/>
            </a:scene3d>
            <a:sp3d contourW="25400"/>
          </c:spPr>
          <c:explosion val="0"/>
          <c:dPt>
            <c:idx val="0"/>
            <c:bubble3D val="0"/>
            <c:spPr>
              <a:solidFill>
                <a:srgbClr val="F28680"/>
              </a:solidFill>
              <a:ln w="25400">
                <a:solidFill>
                  <a:schemeClr val="lt1"/>
                </a:solidFill>
              </a:ln>
              <a:effectLst/>
              <a:scene3d>
                <a:camera prst="orthographicFront"/>
                <a:lightRig rig="threePt" dir="t"/>
              </a:scene3d>
              <a:sp3d contourW="25400"/>
            </c:spPr>
          </c:dPt>
          <c:dPt>
            <c:idx val="1"/>
            <c:bubble3D val="0"/>
            <c:spPr>
              <a:solidFill>
                <a:schemeClr val="accent1">
                  <a:lumMod val="75000"/>
                </a:schemeClr>
              </a:solidFill>
              <a:ln w="25400">
                <a:solidFill>
                  <a:schemeClr val="lt1"/>
                </a:solidFill>
              </a:ln>
              <a:effectLst/>
              <a:scene3d>
                <a:camera prst="orthographicFront"/>
                <a:lightRig rig="threePt" dir="t"/>
              </a:scene3d>
              <a:sp3d contourW="25400"/>
            </c:spPr>
          </c:dPt>
          <c:dPt>
            <c:idx val="2"/>
            <c:bubble3D val="0"/>
            <c:spPr>
              <a:solidFill>
                <a:schemeClr val="accent2">
                  <a:lumMod val="60000"/>
                  <a:lumOff val="40000"/>
                </a:schemeClr>
              </a:solidFill>
              <a:ln w="25400">
                <a:solidFill>
                  <a:schemeClr val="lt1"/>
                </a:solidFill>
              </a:ln>
              <a:effectLst/>
              <a:scene3d>
                <a:camera prst="orthographicFront"/>
                <a:lightRig rig="threePt" dir="t"/>
              </a:scene3d>
              <a:sp3d contourW="25400"/>
            </c:spPr>
          </c:dPt>
          <c:dLbls>
            <c:dLbl>
              <c:idx val="2"/>
              <c:layout/>
              <c:numFmt formatCode="General" sourceLinked="1"/>
              <c:spPr>
                <a:no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bg1"/>
                      </a:solidFill>
                      <a:latin typeface="+mn-lt"/>
                      <a:ea typeface="+mn-ea"/>
                      <a:cs typeface="+mn-cs"/>
                    </a:defRPr>
                  </a:pPr>
                </a:p>
              </c:txPr>
              <c:dLblPos val="bestFi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0" vertOverflow="ellipsis" vert="horz" wrap="square" lIns="38100" tIns="19050" rIns="38100" bIns="19050" anchor="ctr" anchorCtr="1"/>
              <a:lstStyle/>
              <a:p>
                <a:pPr>
                  <a:defRPr lang="en-US" sz="900" b="1" i="0" u="none" strike="noStrike" kern="1200" baseline="0">
                    <a:gradFill>
                      <a:gsLst>
                        <a:gs pos="0">
                          <a:srgbClr val="7B32B2"/>
                        </a:gs>
                        <a:gs pos="100000">
                          <a:srgbClr val="401A5D"/>
                        </a:gs>
                      </a:gsLst>
                      <a:lin ang="5400000" scaled="0"/>
                    </a:gra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[Book2]Sheet1!$A$18:$A$21</c:f>
              <c:strCache>
                <c:ptCount val="3"/>
                <c:pt idx="0">
                  <c:v>Billing Question</c:v>
                </c:pt>
                <c:pt idx="1">
                  <c:v>Payments</c:v>
                </c:pt>
                <c:pt idx="2">
                  <c:v>Service Outage</c:v>
                </c:pt>
              </c:strCache>
            </c:strRef>
          </c:cat>
          <c:val>
            <c:numRef>
              <c:f>[Book2]Sheet1!$B$18:$B$21</c:f>
              <c:numCache>
                <c:formatCode>General</c:formatCode>
                <c:ptCount val="3"/>
                <c:pt idx="0">
                  <c:v>23462</c:v>
                </c:pt>
                <c:pt idx="1">
                  <c:v>4749</c:v>
                </c:pt>
                <c:pt idx="2">
                  <c:v>4730</c:v>
                </c:pt>
              </c:numCache>
            </c:numRef>
          </c:val>
        </c:ser>
        <c:dLbls>
          <c:showLegendKey val="0"/>
          <c:showVal val="1"/>
          <c:showCatName val="0"/>
          <c:showSerName val="0"/>
          <c:showPercent val="0"/>
          <c:showBubbleSize val="0"/>
        </c:dLbls>
      </c:pie3DChart>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[Book2]Sheet1!PivotTable3</c:name>
    <c:fmtId val="-1"/>
  </c:pivotSource>
  <c:chart>
    <c:autoTitleDeleted val="1"/>
    <c:plotArea>
      <c:layout>
        <c:manualLayout>
          <c:layoutTarget val="inner"/>
          <c:xMode val="edge"/>
          <c:yMode val="edge"/>
          <c:x val="0.237971952535059"/>
          <c:y val="0.00458715596330275"/>
          <c:w val="0.75663430420712"/>
          <c:h val="0.900305810397554"/>
        </c:manualLayout>
      </c:layout>
      <c:barChart>
        <c:barDir val="bar"/>
        <c:grouping val="clustered"/>
        <c:varyColors val="0"/>
        <c:ser>
          <c:idx val="0"/>
          <c:order val="0"/>
          <c:tx>
            <c:strRef>
              <c:f>[Book2]Sheet1!$B$23</c:f>
              <c:strCache>
                <c:ptCount val="1"/>
                <c:pt idx="0">
                  <c:v>Total</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[Book2]Sheet1!$A$24:$A$27</c:f>
              <c:strCache>
                <c:ptCount val="3"/>
                <c:pt idx="0">
                  <c:v>Above SLA</c:v>
                </c:pt>
                <c:pt idx="1">
                  <c:v>Below SLA</c:v>
                </c:pt>
                <c:pt idx="2">
                  <c:v>Within SLA</c:v>
                </c:pt>
              </c:strCache>
            </c:strRef>
          </c:cat>
          <c:val>
            <c:numRef>
              <c:f>[Book2]Sheet1!$B$24:$B$27</c:f>
              <c:numCache>
                <c:formatCode>General</c:formatCode>
                <c:ptCount val="3"/>
                <c:pt idx="0">
                  <c:v>4168</c:v>
                </c:pt>
                <c:pt idx="1">
                  <c:v>8148</c:v>
                </c:pt>
                <c:pt idx="2">
                  <c:v>20625</c:v>
                </c:pt>
              </c:numCache>
            </c:numRef>
          </c:val>
        </c:ser>
        <c:dLbls>
          <c:showLegendKey val="0"/>
          <c:showVal val="1"/>
          <c:showCatName val="0"/>
          <c:showSerName val="0"/>
          <c:showPercent val="0"/>
          <c:showBubbleSize val="0"/>
        </c:dLbls>
        <c:gapWidth val="182"/>
        <c:overlap val="0"/>
        <c:axId val="805906796"/>
        <c:axId val="198411515"/>
      </c:barChart>
      <c:catAx>
        <c:axId val="805906796"/>
        <c:scaling>
          <c:orientation val="minMax"/>
        </c:scaling>
        <c:delete val="0"/>
        <c:axPos val="l"/>
        <c:title>
          <c:tx>
            <c:rich>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rPr lang="en-IN" altLang="en-US"/>
                  <a:t>Respons_time</a:t>
                </a:r>
                <a:endParaRPr lang="en-IN" altLang="en-US"/>
              </a:p>
            </c:rich>
          </c:tx>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98411515"/>
        <c:crosses val="autoZero"/>
        <c:auto val="1"/>
        <c:lblAlgn val="ctr"/>
        <c:lblOffset val="100"/>
        <c:noMultiLvlLbl val="0"/>
      </c:catAx>
      <c:valAx>
        <c:axId val="198411515"/>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05906796"/>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[Book1]Sheet1!PivotTable1</c:name>
    <c:fmtId val="-1"/>
  </c:pivotSource>
  <c:chart>
    <c:autoTitleDeleted val="1"/>
    <c:plotArea>
      <c:layout/>
      <c:doughnutChart>
        <c:varyColors val="1"/>
        <c:ser>
          <c:idx val="0"/>
          <c:order val="0"/>
          <c:tx>
            <c:strRef>
              <c:f>[Book1]Sheet1!$B$1</c:f>
              <c:strCache>
                <c:ptCount val="1"/>
                <c:pt idx="0">
                  <c:v>Total</c:v>
                </c:pt>
              </c:strCache>
            </c:strRef>
          </c:tx>
          <c:spPr>
            <a:solidFill>
              <a:schemeClr val="accent6">
                <a:lumMod val="60000"/>
                <a:lumOff val="40000"/>
              </a:schemeClr>
            </a:solidFill>
          </c:spPr>
          <c:explosion val="0"/>
          <c:dPt>
            <c:idx val="0"/>
            <c:bubble3D val="0"/>
            <c:spPr>
              <a:solidFill>
                <a:schemeClr val="bg2">
                  <a:lumMod val="60000"/>
                  <a:lumOff val="40000"/>
                </a:schemeClr>
              </a:solidFill>
              <a:ln w="19050">
                <a:solidFill>
                  <a:schemeClr val="lt1"/>
                </a:solidFill>
              </a:ln>
              <a:effectLst/>
            </c:spPr>
          </c:dPt>
          <c:dPt>
            <c:idx val="1"/>
            <c:bubble3D val="0"/>
            <c:spPr>
              <a:solidFill>
                <a:schemeClr val="accent2">
                  <a:lumMod val="40000"/>
                  <a:lumOff val="60000"/>
                </a:schemeClr>
              </a:solidFill>
              <a:ln w="19050">
                <a:solidFill>
                  <a:schemeClr val="lt1"/>
                </a:solidFill>
              </a:ln>
              <a:effectLst/>
            </c:spPr>
          </c:dPt>
          <c:dPt>
            <c:idx val="2"/>
            <c:bubble3D val="0"/>
            <c:spPr>
              <a:solidFill>
                <a:schemeClr val="accent4">
                  <a:lumMod val="75000"/>
                  <a:lumOff val="25000"/>
                </a:schemeClr>
              </a:solidFill>
              <a:ln w="19050">
                <a:solidFill>
                  <a:schemeClr val="lt1"/>
                </a:solidFill>
              </a:ln>
              <a:effectLst/>
            </c:spPr>
          </c:dPt>
          <c:dPt>
            <c:idx val="3"/>
            <c:bubble3D val="0"/>
            <c:spPr>
              <a:solidFill>
                <a:schemeClr val="accent5">
                  <a:lumMod val="50000"/>
                </a:schemeClr>
              </a:solidFill>
              <a:ln w="19050">
                <a:solidFill>
                  <a:schemeClr val="lt1"/>
                </a:solidFill>
              </a:ln>
              <a:effectLst/>
            </c:spPr>
          </c:dPt>
          <c:dLbls>
            <c:dLbl>
              <c:idx val="2"/>
              <c:layout/>
              <c:numFmt formatCode="General" sourceLinked="1"/>
              <c:spPr>
                <a:no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bg1"/>
                      </a:solidFill>
                      <a:latin typeface="+mn-lt"/>
                      <a:ea typeface="+mn-ea"/>
                      <a:cs typeface="+mn-cs"/>
                    </a:defRPr>
                  </a:pPr>
                </a:p>
              </c:txPr>
              <c:showLegendKey val="0"/>
              <c:showVal val="1"/>
              <c:showCatName val="0"/>
              <c:showSerName val="0"/>
              <c:showPercent val="0"/>
              <c:showBubbleSize val="0"/>
              <c:extLst>
                <c:ext xmlns:c15="http://schemas.microsoft.com/office/drawing/2012/chart" uri="{CE6537A1-D6FC-4f65-9D91-7224C49458BB}"/>
              </c:extLst>
            </c:dLbl>
            <c:dLbl>
              <c:idx val="3"/>
              <c:layout/>
              <c:numFmt formatCode="General" sourceLinked="1"/>
              <c:spPr>
                <a:no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bg1"/>
                      </a:solidFill>
                      <a:latin typeface="+mn-lt"/>
                      <a:ea typeface="+mn-ea"/>
                      <a:cs typeface="+mn-cs"/>
                    </a:defRPr>
                  </a:pPr>
                </a:p>
              </c:txP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0" vertOverflow="ellipsis" vert="horz" wrap="square" lIns="38100" tIns="19050" rIns="38100" bIns="19050" anchor="ctr" anchorCtr="1"/>
              <a:lstStyle/>
              <a:p>
                <a:pPr>
                  <a:defRPr lang="en-US" sz="900" b="1" i="0" u="none" strike="noStrike" kern="1200" baseline="0">
                    <a:gradFill>
                      <a:gsLst>
                        <a:gs pos="0">
                          <a:srgbClr val="7B32B2"/>
                        </a:gs>
                        <a:gs pos="100000">
                          <a:srgbClr val="401A5D"/>
                        </a:gs>
                      </a:gsLst>
                      <a:lin ang="5400000" scaled="0"/>
                    </a:gradFill>
                    <a:latin typeface="+mn-lt"/>
                    <a:ea typeface="+mn-ea"/>
                    <a:cs typeface="+mn-cs"/>
                  </a:defRPr>
                </a:pPr>
              </a:p>
            </c:txPr>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[Book1]Sheet1!$A$2:$A$6</c:f>
              <c:strCache>
                <c:ptCount val="4"/>
                <c:pt idx="0">
                  <c:v>Call-Center</c:v>
                </c:pt>
                <c:pt idx="1">
                  <c:v>Chatbot</c:v>
                </c:pt>
                <c:pt idx="2">
                  <c:v>Email</c:v>
                </c:pt>
                <c:pt idx="3">
                  <c:v>Web</c:v>
                </c:pt>
              </c:strCache>
            </c:strRef>
          </c:cat>
          <c:val>
            <c:numRef>
              <c:f>[Book1]Sheet1!$B$2:$B$6</c:f>
              <c:numCache>
                <c:formatCode>General</c:formatCode>
                <c:ptCount val="4"/>
                <c:pt idx="0">
                  <c:v>10639</c:v>
                </c:pt>
                <c:pt idx="1">
                  <c:v>8256</c:v>
                </c:pt>
                <c:pt idx="2">
                  <c:v>7470</c:v>
                </c:pt>
                <c:pt idx="3">
                  <c:v>6576</c:v>
                </c:pt>
              </c:numCache>
            </c:numRef>
          </c:val>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r"/>
      <c:legendEntry>
        <c:idx val="0"/>
        <c:txPr>
          <a:bodyPr rot="0" spcFirstLastPara="0"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p>
        </c:txPr>
      </c:legendEntry>
      <c:legendEntry>
        <c:idx val="1"/>
        <c:txPr>
          <a:bodyPr rot="0" spcFirstLastPara="0"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p>
        </c:txPr>
      </c:legendEntry>
      <c:legendEntry>
        <c:idx val="2"/>
        <c:txPr>
          <a:bodyPr rot="0" spcFirstLastPara="0"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p>
        </c:txPr>
      </c:legendEntry>
      <c:legendEntry>
        <c:idx val="3"/>
        <c:txPr>
          <a:bodyPr rot="0" spcFirstLastPara="0"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p>
        </c:txPr>
      </c:legendEntry>
      <c:layout/>
      <c:overlay val="0"/>
      <c:spPr>
        <a:noFill/>
        <a:ln>
          <a:noFill/>
        </a:ln>
        <a:effectLst/>
      </c:spPr>
      <c:txPr>
        <a:bodyPr rot="0" spcFirstLastPara="0"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[Book1]Sheet1!PivotTable2</c:name>
    <c:fmtId val="-1"/>
  </c:pivotSource>
  <c:chart>
    <c:autoTitleDeleted val="1"/>
    <c:plotArea>
      <c:layout>
        <c:manualLayout>
          <c:layoutTarget val="inner"/>
          <c:xMode val="edge"/>
          <c:yMode val="edge"/>
          <c:x val="0.198444228365051"/>
          <c:y val="0.05625"/>
          <c:w val="0.775996666203639"/>
          <c:h val="0.898148148148148"/>
        </c:manualLayout>
      </c:layout>
      <c:barChart>
        <c:barDir val="bar"/>
        <c:grouping val="clustered"/>
        <c:varyColors val="0"/>
        <c:ser>
          <c:idx val="0"/>
          <c:order val="0"/>
          <c:tx>
            <c:strRef>
              <c:f>[Book1]Sheet1!$B$11</c:f>
              <c:strCache>
                <c:ptCount val="1"/>
                <c:pt idx="0">
                  <c:v>Total</c:v>
                </c:pt>
              </c:strCache>
            </c:strRef>
          </c:tx>
          <c:spPr>
            <a:solidFill>
              <a:schemeClr val="accent1">
                <a:lumMod val="75000"/>
              </a:schemeClr>
            </a:solidFill>
            <a:ln>
              <a:noFill/>
            </a:ln>
            <a:effectLst/>
          </c:spPr>
          <c:invertIfNegative val="0"/>
          <c:dPt>
            <c:idx val="0"/>
            <c:invertIfNegative val="0"/>
            <c:bubble3D val="0"/>
            <c:spPr>
              <a:solidFill>
                <a:schemeClr val="accent4">
                  <a:lumMod val="65000"/>
                  <a:lumOff val="35000"/>
                </a:schemeClr>
              </a:solidFill>
              <a:ln>
                <a:noFill/>
              </a:ln>
              <a:effectLst/>
            </c:spPr>
          </c:dPt>
          <c:dPt>
            <c:idx val="1"/>
            <c:invertIfNegative val="0"/>
            <c:bubble3D val="0"/>
            <c:spPr>
              <a:solidFill>
                <a:schemeClr val="accent3">
                  <a:lumMod val="85000"/>
                </a:schemeClr>
              </a:solidFill>
              <a:ln>
                <a:noFill/>
              </a:ln>
              <a:effectLst/>
            </c:spPr>
          </c:dPt>
          <c:dPt>
            <c:idx val="2"/>
            <c:invertIfNegative val="0"/>
            <c:bubble3D val="0"/>
            <c:spPr>
              <a:solidFill>
                <a:schemeClr val="accent2">
                  <a:lumMod val="60000"/>
                  <a:lumOff val="40000"/>
                </a:schemeClr>
              </a:solidFill>
              <a:ln>
                <a:noFill/>
              </a:ln>
              <a:effectLst/>
            </c:spPr>
          </c:dPt>
          <c:dPt>
            <c:idx val="3"/>
            <c:invertIfNegative val="0"/>
            <c:bubble3D val="0"/>
            <c:spPr>
              <a:solidFill>
                <a:schemeClr val="accent1">
                  <a:lumMod val="75000"/>
                </a:schemeClr>
              </a:solidFill>
              <a:ln>
                <a:noFill/>
              </a:ln>
              <a:effectLst/>
            </c:spPr>
          </c:dPt>
          <c:dLbls>
            <c:delete val="1"/>
          </c:dLbls>
          <c:cat>
            <c:strRef>
              <c:f>[Book1]Sheet1!$A$12:$A$16</c:f>
              <c:strCache>
                <c:ptCount val="4"/>
                <c:pt idx="0">
                  <c:v>Baltimore/MD</c:v>
                </c:pt>
                <c:pt idx="1">
                  <c:v>Chicago/IL</c:v>
                </c:pt>
                <c:pt idx="2">
                  <c:v>Denver/CO</c:v>
                </c:pt>
                <c:pt idx="3">
                  <c:v>Los Angeles/CA</c:v>
                </c:pt>
              </c:strCache>
            </c:strRef>
          </c:cat>
          <c:val>
            <c:numRef>
              <c:f>[Book1]Sheet1!$B$12:$B$16</c:f>
              <c:numCache>
                <c:formatCode>General</c:formatCode>
                <c:ptCount val="4"/>
                <c:pt idx="0">
                  <c:v>11012</c:v>
                </c:pt>
                <c:pt idx="1">
                  <c:v>5419</c:v>
                </c:pt>
                <c:pt idx="2">
                  <c:v>2776</c:v>
                </c:pt>
                <c:pt idx="3">
                  <c:v>13734</c:v>
                </c:pt>
              </c:numCache>
            </c:numRef>
          </c:val>
        </c:ser>
        <c:dLbls>
          <c:showLegendKey val="0"/>
          <c:showVal val="0"/>
          <c:showCatName val="0"/>
          <c:showSerName val="0"/>
          <c:showPercent val="0"/>
          <c:showBubbleSize val="0"/>
        </c:dLbls>
        <c:gapWidth val="182"/>
        <c:overlap val="0"/>
        <c:axId val="607304013"/>
        <c:axId val="491732288"/>
      </c:barChart>
      <c:catAx>
        <c:axId val="607304013"/>
        <c:scaling>
          <c:orientation val="minMax"/>
        </c:scaling>
        <c:delete val="0"/>
        <c:axPos val="l"/>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91732288"/>
        <c:crosses val="autoZero"/>
        <c:auto val="1"/>
        <c:lblAlgn val="ctr"/>
        <c:lblOffset val="100"/>
        <c:noMultiLvlLbl val="0"/>
      </c:catAx>
      <c:valAx>
        <c:axId val="491732288"/>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07304013"/>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Arial" panose="020B060402020202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Arial" panose="020B060402020202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Arial" panose="020B060402020202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trike="noStrike" noProof="0" smtClean="0">
                <a:ln>
                  <a:noFill/>
                </a:ln>
                <a:effectLst/>
                <a:uLnTx/>
                <a:uFillTx/>
                <a:sym typeface="+mn-ea"/>
              </a:rPr>
              <a:t>Click to edit Master text style</a:t>
            </a:r>
            <a:endParaRPr kumimoji="0" lang="zh-CN" altLang="en-US"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trike="noStrike" noProof="0" smtClean="0">
                <a:ln>
                  <a:noFill/>
                </a:ln>
                <a:effectLst/>
                <a:uLnTx/>
                <a:uFillTx/>
                <a:sym typeface="+mn-ea"/>
              </a:rPr>
              <a:t>Second level</a:t>
            </a:r>
            <a:endParaRPr kumimoji="0" lang="zh-CN" altLang="en-US"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trike="noStrike" noProof="0" smtClean="0">
                <a:ln>
                  <a:noFill/>
                </a:ln>
                <a:effectLst/>
                <a:uLnTx/>
                <a:uFillTx/>
                <a:sym typeface="+mn-ea"/>
              </a:rPr>
              <a:t>Third level</a:t>
            </a:r>
            <a:endParaRPr kumimoji="0" lang="zh-CN" altLang="en-US"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trike="noStrike" noProof="0" smtClean="0">
                <a:ln>
                  <a:noFill/>
                </a:ln>
                <a:effectLst/>
                <a:uLnTx/>
                <a:uFillTx/>
                <a:sym typeface="+mn-ea"/>
              </a:rPr>
              <a:t>Fourth level</a:t>
            </a:r>
            <a:endParaRPr kumimoji="0" lang="zh-CN" altLang="en-US"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trike="noStrike" noProof="0" smtClean="0">
                <a:ln>
                  <a:noFill/>
                </a:ln>
                <a:effectLst/>
                <a:uLnTx/>
                <a:uFillTx/>
                <a:sym typeface="+mn-ea"/>
              </a:rPr>
              <a:t>Fifth level</a:t>
            </a:r>
            <a:endParaRPr lang="zh-CN" altLang="en-US" strike="noStrike" noProof="1"/>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SimSun"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SimSun"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SimSun"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SimSun"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SimSun"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chart" Target="../charts/char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chart" Target="../charts/char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chart" Target="../charts/chart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chart" Target="../charts/char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97" name="组合 3073"/>
          <p:cNvGrpSpPr/>
          <p:nvPr/>
        </p:nvGrpSpPr>
        <p:grpSpPr>
          <a:xfrm>
            <a:off x="-33020" y="-20955"/>
            <a:ext cx="9153525" cy="5149850"/>
            <a:chOff x="0" y="0"/>
            <a:chExt cx="5766" cy="3244"/>
          </a:xfrm>
        </p:grpSpPr>
        <p:sp>
          <p:nvSpPr>
            <p:cNvPr id="4098" name="任意多边形 3074"/>
            <p:cNvSpPr/>
            <p:nvPr/>
          </p:nvSpPr>
          <p:spPr>
            <a:xfrm>
              <a:off x="3614" y="0"/>
              <a:ext cx="2152" cy="2090"/>
            </a:xfrm>
            <a:custGeom>
              <a:avLst/>
              <a:gdLst/>
              <a:ahLst/>
              <a:cxnLst/>
              <a:pathLst>
                <a:path w="2152" h="2090">
                  <a:moveTo>
                    <a:pt x="0" y="0"/>
                  </a:moveTo>
                  <a:lnTo>
                    <a:pt x="0" y="0"/>
                  </a:lnTo>
                  <a:lnTo>
                    <a:pt x="2152" y="2090"/>
                  </a:lnTo>
                  <a:lnTo>
                    <a:pt x="2152" y="2090"/>
                  </a:lnTo>
                  <a:lnTo>
                    <a:pt x="0" y="0"/>
                  </a:lnTo>
                  <a:close/>
                </a:path>
              </a:pathLst>
            </a:custGeom>
            <a:solidFill>
              <a:srgbClr val="F28680"/>
            </a:solidFill>
            <a:ln w="9525">
              <a:noFill/>
            </a:ln>
          </p:spPr>
          <p:txBody>
            <a:bodyPr/>
            <a:p>
              <a:endParaRPr lang="en-US"/>
            </a:p>
          </p:txBody>
        </p:sp>
        <p:sp>
          <p:nvSpPr>
            <p:cNvPr id="4099" name="任意多边形 3075"/>
            <p:cNvSpPr/>
            <p:nvPr/>
          </p:nvSpPr>
          <p:spPr>
            <a:xfrm>
              <a:off x="3608" y="0"/>
              <a:ext cx="2152" cy="2090"/>
            </a:xfrm>
            <a:custGeom>
              <a:avLst/>
              <a:gdLst/>
              <a:ahLst/>
              <a:cxnLst/>
              <a:pathLst>
                <a:path w="2152" h="2090">
                  <a:moveTo>
                    <a:pt x="2152" y="0"/>
                  </a:moveTo>
                  <a:lnTo>
                    <a:pt x="0" y="0"/>
                  </a:lnTo>
                  <a:lnTo>
                    <a:pt x="2152" y="2090"/>
                  </a:lnTo>
                  <a:lnTo>
                    <a:pt x="2152" y="0"/>
                  </a:lnTo>
                  <a:close/>
                </a:path>
              </a:pathLst>
            </a:custGeom>
            <a:solidFill>
              <a:srgbClr val="ED3F34"/>
            </a:solidFill>
            <a:ln w="9525">
              <a:noFill/>
            </a:ln>
          </p:spPr>
          <p:txBody>
            <a:bodyPr/>
            <a:p>
              <a:endParaRPr lang="en-US"/>
            </a:p>
          </p:txBody>
        </p:sp>
        <p:sp>
          <p:nvSpPr>
            <p:cNvPr id="4100" name="任意多边形 3076"/>
            <p:cNvSpPr/>
            <p:nvPr/>
          </p:nvSpPr>
          <p:spPr>
            <a:xfrm>
              <a:off x="1187" y="0"/>
              <a:ext cx="4579" cy="3244"/>
            </a:xfrm>
            <a:custGeom>
              <a:avLst/>
              <a:gdLst/>
              <a:ahLst/>
              <a:cxnLst/>
              <a:pathLst>
                <a:path w="4579" h="3244">
                  <a:moveTo>
                    <a:pt x="0" y="0"/>
                  </a:moveTo>
                  <a:lnTo>
                    <a:pt x="3342" y="3244"/>
                  </a:lnTo>
                  <a:lnTo>
                    <a:pt x="4579" y="3244"/>
                  </a:lnTo>
                  <a:lnTo>
                    <a:pt x="4579" y="2090"/>
                  </a:lnTo>
                  <a:lnTo>
                    <a:pt x="2427" y="0"/>
                  </a:lnTo>
                  <a:lnTo>
                    <a:pt x="0" y="0"/>
                  </a:lnTo>
                  <a:close/>
                </a:path>
              </a:pathLst>
            </a:custGeom>
            <a:solidFill>
              <a:srgbClr val="EE4B42"/>
            </a:solidFill>
            <a:ln w="9525">
              <a:noFill/>
            </a:ln>
          </p:spPr>
          <p:txBody>
            <a:bodyPr/>
            <a:p>
              <a:endParaRPr lang="en-US"/>
            </a:p>
          </p:txBody>
        </p:sp>
        <p:sp>
          <p:nvSpPr>
            <p:cNvPr id="4101" name="任意多边形 3077"/>
            <p:cNvSpPr/>
            <p:nvPr/>
          </p:nvSpPr>
          <p:spPr>
            <a:xfrm>
              <a:off x="0" y="0"/>
              <a:ext cx="4529" cy="3244"/>
            </a:xfrm>
            <a:custGeom>
              <a:avLst/>
              <a:gdLst/>
              <a:ahLst/>
              <a:cxnLst/>
              <a:pathLst>
                <a:path w="4529" h="3244">
                  <a:moveTo>
                    <a:pt x="0" y="1204"/>
                  </a:moveTo>
                  <a:lnTo>
                    <a:pt x="2100" y="3244"/>
                  </a:lnTo>
                  <a:lnTo>
                    <a:pt x="4529" y="3244"/>
                  </a:lnTo>
                  <a:lnTo>
                    <a:pt x="1187" y="0"/>
                  </a:lnTo>
                  <a:lnTo>
                    <a:pt x="0" y="0"/>
                  </a:lnTo>
                  <a:lnTo>
                    <a:pt x="0" y="1204"/>
                  </a:lnTo>
                  <a:close/>
                </a:path>
              </a:pathLst>
            </a:custGeom>
            <a:solidFill>
              <a:srgbClr val="EF655C"/>
            </a:solidFill>
            <a:ln w="9525">
              <a:noFill/>
            </a:ln>
          </p:spPr>
          <p:txBody>
            <a:bodyPr/>
            <a:p>
              <a:endParaRPr lang="en-US"/>
            </a:p>
          </p:txBody>
        </p:sp>
        <p:sp>
          <p:nvSpPr>
            <p:cNvPr id="4102" name="任意多边形 3078"/>
            <p:cNvSpPr/>
            <p:nvPr/>
          </p:nvSpPr>
          <p:spPr>
            <a:xfrm>
              <a:off x="0" y="1204"/>
              <a:ext cx="2100" cy="2040"/>
            </a:xfrm>
            <a:custGeom>
              <a:avLst/>
              <a:gdLst/>
              <a:ahLst/>
              <a:cxnLst/>
              <a:pathLst>
                <a:path w="2100" h="2040">
                  <a:moveTo>
                    <a:pt x="0" y="2040"/>
                  </a:moveTo>
                  <a:lnTo>
                    <a:pt x="2100" y="2040"/>
                  </a:lnTo>
                  <a:lnTo>
                    <a:pt x="0" y="0"/>
                  </a:lnTo>
                  <a:lnTo>
                    <a:pt x="0" y="2040"/>
                  </a:lnTo>
                  <a:close/>
                </a:path>
              </a:pathLst>
            </a:custGeom>
            <a:solidFill>
              <a:srgbClr val="F28680"/>
            </a:solidFill>
            <a:ln w="9525">
              <a:noFill/>
            </a:ln>
          </p:spPr>
          <p:txBody>
            <a:bodyPr/>
            <a:p>
              <a:endParaRPr lang="en-US"/>
            </a:p>
          </p:txBody>
        </p:sp>
        <p:sp>
          <p:nvSpPr>
            <p:cNvPr id="4103" name="任意多边形 3079"/>
            <p:cNvSpPr/>
            <p:nvPr/>
          </p:nvSpPr>
          <p:spPr>
            <a:xfrm>
              <a:off x="4475" y="2457"/>
              <a:ext cx="1281" cy="787"/>
            </a:xfrm>
            <a:custGeom>
              <a:avLst/>
              <a:gdLst/>
              <a:ahLst/>
              <a:cxnLst/>
              <a:pathLst>
                <a:path w="1281" h="787">
                  <a:moveTo>
                    <a:pt x="0" y="787"/>
                  </a:moveTo>
                  <a:lnTo>
                    <a:pt x="1281" y="0"/>
                  </a:lnTo>
                  <a:lnTo>
                    <a:pt x="1281" y="0"/>
                  </a:lnTo>
                  <a:lnTo>
                    <a:pt x="0" y="787"/>
                  </a:lnTo>
                  <a:lnTo>
                    <a:pt x="0" y="787"/>
                  </a:lnTo>
                  <a:close/>
                </a:path>
              </a:pathLst>
            </a:custGeom>
            <a:noFill/>
            <a:ln w="12700" cap="flat" cmpd="sng">
              <a:solidFill>
                <a:srgbClr val="ED3F34"/>
              </a:solidFill>
              <a:prstDash val="solid"/>
              <a:round/>
              <a:headEnd type="none" w="med" len="med"/>
              <a:tailEnd type="none" w="med" len="med"/>
            </a:ln>
          </p:spPr>
          <p:txBody>
            <a:bodyPr/>
            <a:p>
              <a:endParaRPr lang="en-US"/>
            </a:p>
          </p:txBody>
        </p:sp>
        <p:sp>
          <p:nvSpPr>
            <p:cNvPr id="4104" name="任意多边形 3080"/>
            <p:cNvSpPr/>
            <p:nvPr/>
          </p:nvSpPr>
          <p:spPr>
            <a:xfrm>
              <a:off x="3059" y="1583"/>
              <a:ext cx="2707" cy="1661"/>
            </a:xfrm>
            <a:custGeom>
              <a:avLst/>
              <a:gdLst/>
              <a:ahLst/>
              <a:cxnLst/>
              <a:pathLst>
                <a:path w="2707" h="1661">
                  <a:moveTo>
                    <a:pt x="2707" y="874"/>
                  </a:moveTo>
                  <a:lnTo>
                    <a:pt x="2707" y="0"/>
                  </a:lnTo>
                  <a:lnTo>
                    <a:pt x="0" y="1661"/>
                  </a:lnTo>
                  <a:lnTo>
                    <a:pt x="1426" y="1661"/>
                  </a:lnTo>
                  <a:lnTo>
                    <a:pt x="2707" y="874"/>
                  </a:lnTo>
                  <a:close/>
                </a:path>
              </a:pathLst>
            </a:custGeom>
            <a:solidFill>
              <a:srgbClr val="F8CFBF"/>
            </a:solidFill>
            <a:ln w="9525">
              <a:noFill/>
            </a:ln>
          </p:spPr>
          <p:txBody>
            <a:bodyPr/>
            <a:p>
              <a:endParaRPr lang="en-US"/>
            </a:p>
          </p:txBody>
        </p:sp>
        <p:sp>
          <p:nvSpPr>
            <p:cNvPr id="4105" name="任意多边形 3081"/>
            <p:cNvSpPr/>
            <p:nvPr/>
          </p:nvSpPr>
          <p:spPr>
            <a:xfrm>
              <a:off x="4485" y="2457"/>
              <a:ext cx="1281" cy="787"/>
            </a:xfrm>
            <a:custGeom>
              <a:avLst/>
              <a:gdLst/>
              <a:ahLst/>
              <a:cxnLst/>
              <a:pathLst>
                <a:path w="1281" h="787">
                  <a:moveTo>
                    <a:pt x="398" y="787"/>
                  </a:moveTo>
                  <a:lnTo>
                    <a:pt x="1281" y="244"/>
                  </a:lnTo>
                  <a:lnTo>
                    <a:pt x="1281" y="0"/>
                  </a:lnTo>
                  <a:lnTo>
                    <a:pt x="0" y="787"/>
                  </a:lnTo>
                  <a:lnTo>
                    <a:pt x="398" y="787"/>
                  </a:lnTo>
                  <a:close/>
                </a:path>
              </a:pathLst>
            </a:custGeom>
            <a:solidFill>
              <a:srgbClr val="E54840"/>
            </a:solidFill>
            <a:ln w="9525">
              <a:noFill/>
            </a:ln>
          </p:spPr>
          <p:txBody>
            <a:bodyPr/>
            <a:p>
              <a:endParaRPr lang="en-US"/>
            </a:p>
          </p:txBody>
        </p:sp>
        <p:sp>
          <p:nvSpPr>
            <p:cNvPr id="4106" name="任意多边形 3082"/>
            <p:cNvSpPr/>
            <p:nvPr/>
          </p:nvSpPr>
          <p:spPr>
            <a:xfrm>
              <a:off x="4883" y="2701"/>
              <a:ext cx="883" cy="543"/>
            </a:xfrm>
            <a:custGeom>
              <a:avLst/>
              <a:gdLst/>
              <a:ahLst/>
              <a:cxnLst/>
              <a:pathLst>
                <a:path w="883" h="543">
                  <a:moveTo>
                    <a:pt x="0" y="543"/>
                  </a:moveTo>
                  <a:lnTo>
                    <a:pt x="398" y="543"/>
                  </a:lnTo>
                  <a:lnTo>
                    <a:pt x="883" y="246"/>
                  </a:lnTo>
                  <a:lnTo>
                    <a:pt x="883" y="0"/>
                  </a:lnTo>
                  <a:lnTo>
                    <a:pt x="0" y="543"/>
                  </a:lnTo>
                  <a:close/>
                </a:path>
              </a:pathLst>
            </a:custGeom>
            <a:solidFill>
              <a:srgbClr val="3497B0"/>
            </a:solidFill>
            <a:ln w="9525">
              <a:noFill/>
            </a:ln>
          </p:spPr>
          <p:txBody>
            <a:bodyPr/>
            <a:p>
              <a:endParaRPr lang="en-US"/>
            </a:p>
          </p:txBody>
        </p:sp>
        <p:sp>
          <p:nvSpPr>
            <p:cNvPr id="4107" name="任意多边形 3083"/>
            <p:cNvSpPr/>
            <p:nvPr/>
          </p:nvSpPr>
          <p:spPr>
            <a:xfrm>
              <a:off x="5281" y="2947"/>
              <a:ext cx="485" cy="297"/>
            </a:xfrm>
            <a:custGeom>
              <a:avLst/>
              <a:gdLst/>
              <a:ahLst/>
              <a:cxnLst/>
              <a:pathLst>
                <a:path w="485" h="297">
                  <a:moveTo>
                    <a:pt x="485" y="297"/>
                  </a:moveTo>
                  <a:lnTo>
                    <a:pt x="485" y="0"/>
                  </a:lnTo>
                  <a:lnTo>
                    <a:pt x="0" y="297"/>
                  </a:lnTo>
                  <a:lnTo>
                    <a:pt x="485" y="297"/>
                  </a:lnTo>
                  <a:close/>
                </a:path>
              </a:pathLst>
            </a:custGeom>
            <a:solidFill>
              <a:srgbClr val="D7443C"/>
            </a:solidFill>
            <a:ln w="9525">
              <a:noFill/>
            </a:ln>
          </p:spPr>
          <p:txBody>
            <a:bodyPr/>
            <a:p>
              <a:endParaRPr lang="en-US"/>
            </a:p>
          </p:txBody>
        </p:sp>
      </p:grpSp>
      <p:grpSp>
        <p:nvGrpSpPr>
          <p:cNvPr id="4108" name="组合 3084"/>
          <p:cNvGrpSpPr/>
          <p:nvPr/>
        </p:nvGrpSpPr>
        <p:grpSpPr>
          <a:xfrm>
            <a:off x="2536825" y="3003550"/>
            <a:ext cx="581025" cy="581025"/>
            <a:chOff x="0" y="0"/>
            <a:chExt cx="415" cy="416"/>
          </a:xfrm>
        </p:grpSpPr>
        <p:sp>
          <p:nvSpPr>
            <p:cNvPr id="4109" name="任意多边形 3085"/>
            <p:cNvSpPr>
              <a:spLocks noEditPoints="1"/>
            </p:cNvSpPr>
            <p:nvPr/>
          </p:nvSpPr>
          <p:spPr>
            <a:xfrm>
              <a:off x="122" y="114"/>
              <a:ext cx="168" cy="186"/>
            </a:xfrm>
            <a:custGeom>
              <a:avLst/>
              <a:gdLst/>
              <a:ahLst/>
              <a:cxnLst/>
              <a:pathLst>
                <a:path w="71" h="79">
                  <a:moveTo>
                    <a:pt x="69" y="10"/>
                  </a:moveTo>
                  <a:cubicBezTo>
                    <a:pt x="67" y="10"/>
                    <a:pt x="67" y="10"/>
                    <a:pt x="67" y="10"/>
                  </a:cubicBezTo>
                  <a:cubicBezTo>
                    <a:pt x="67" y="3"/>
                    <a:pt x="67" y="3"/>
                    <a:pt x="67" y="3"/>
                  </a:cubicBezTo>
                  <a:cubicBezTo>
                    <a:pt x="69" y="3"/>
                    <a:pt x="69" y="3"/>
                    <a:pt x="69" y="3"/>
                  </a:cubicBezTo>
                  <a:cubicBezTo>
                    <a:pt x="71" y="5"/>
                    <a:pt x="71" y="5"/>
                    <a:pt x="71" y="5"/>
                  </a:cubicBezTo>
                  <a:cubicBezTo>
                    <a:pt x="71" y="8"/>
                    <a:pt x="71" y="8"/>
                    <a:pt x="71" y="8"/>
                  </a:cubicBezTo>
                  <a:lnTo>
                    <a:pt x="69" y="10"/>
                  </a:lnTo>
                  <a:close/>
                  <a:moveTo>
                    <a:pt x="7" y="3"/>
                  </a:moveTo>
                  <a:cubicBezTo>
                    <a:pt x="29" y="3"/>
                    <a:pt x="29" y="3"/>
                    <a:pt x="29" y="3"/>
                  </a:cubicBezTo>
                  <a:cubicBezTo>
                    <a:pt x="29" y="0"/>
                    <a:pt x="29" y="0"/>
                    <a:pt x="29" y="0"/>
                  </a:cubicBezTo>
                  <a:cubicBezTo>
                    <a:pt x="43" y="0"/>
                    <a:pt x="43" y="0"/>
                    <a:pt x="43" y="0"/>
                  </a:cubicBezTo>
                  <a:cubicBezTo>
                    <a:pt x="43" y="3"/>
                    <a:pt x="43" y="3"/>
                    <a:pt x="43" y="3"/>
                  </a:cubicBezTo>
                  <a:cubicBezTo>
                    <a:pt x="65" y="3"/>
                    <a:pt x="65" y="3"/>
                    <a:pt x="65" y="3"/>
                  </a:cubicBezTo>
                  <a:cubicBezTo>
                    <a:pt x="65" y="10"/>
                    <a:pt x="65" y="10"/>
                    <a:pt x="65" y="10"/>
                  </a:cubicBezTo>
                  <a:cubicBezTo>
                    <a:pt x="7" y="10"/>
                    <a:pt x="7" y="10"/>
                    <a:pt x="7" y="10"/>
                  </a:cubicBezTo>
                  <a:lnTo>
                    <a:pt x="7" y="3"/>
                  </a:lnTo>
                  <a:close/>
                  <a:moveTo>
                    <a:pt x="0" y="8"/>
                  </a:moveTo>
                  <a:cubicBezTo>
                    <a:pt x="0" y="5"/>
                    <a:pt x="0" y="5"/>
                    <a:pt x="0" y="5"/>
                  </a:cubicBezTo>
                  <a:cubicBezTo>
                    <a:pt x="3" y="3"/>
                    <a:pt x="3" y="3"/>
                    <a:pt x="3" y="3"/>
                  </a:cubicBezTo>
                  <a:cubicBezTo>
                    <a:pt x="5" y="3"/>
                    <a:pt x="5" y="3"/>
                    <a:pt x="5" y="3"/>
                  </a:cubicBezTo>
                  <a:cubicBezTo>
                    <a:pt x="5" y="10"/>
                    <a:pt x="5" y="10"/>
                    <a:pt x="5" y="10"/>
                  </a:cubicBezTo>
                  <a:cubicBezTo>
                    <a:pt x="3" y="10"/>
                    <a:pt x="3" y="10"/>
                    <a:pt x="3" y="10"/>
                  </a:cubicBezTo>
                  <a:lnTo>
                    <a:pt x="0" y="8"/>
                  </a:lnTo>
                  <a:close/>
                  <a:moveTo>
                    <a:pt x="64" y="13"/>
                  </a:moveTo>
                  <a:cubicBezTo>
                    <a:pt x="64" y="57"/>
                    <a:pt x="64" y="57"/>
                    <a:pt x="64" y="57"/>
                  </a:cubicBezTo>
                  <a:cubicBezTo>
                    <a:pt x="8" y="57"/>
                    <a:pt x="8" y="57"/>
                    <a:pt x="8" y="57"/>
                  </a:cubicBezTo>
                  <a:cubicBezTo>
                    <a:pt x="8" y="13"/>
                    <a:pt x="8" y="13"/>
                    <a:pt x="8" y="13"/>
                  </a:cubicBezTo>
                  <a:lnTo>
                    <a:pt x="64" y="13"/>
                  </a:lnTo>
                  <a:close/>
                  <a:moveTo>
                    <a:pt x="41" y="49"/>
                  </a:moveTo>
                  <a:cubicBezTo>
                    <a:pt x="52" y="49"/>
                    <a:pt x="52" y="49"/>
                    <a:pt x="52" y="49"/>
                  </a:cubicBezTo>
                  <a:cubicBezTo>
                    <a:pt x="52" y="46"/>
                    <a:pt x="52" y="46"/>
                    <a:pt x="52" y="46"/>
                  </a:cubicBezTo>
                  <a:cubicBezTo>
                    <a:pt x="41" y="46"/>
                    <a:pt x="41" y="46"/>
                    <a:pt x="41" y="46"/>
                  </a:cubicBezTo>
                  <a:lnTo>
                    <a:pt x="41" y="49"/>
                  </a:lnTo>
                  <a:close/>
                  <a:moveTo>
                    <a:pt x="41" y="43"/>
                  </a:moveTo>
                  <a:cubicBezTo>
                    <a:pt x="59" y="43"/>
                    <a:pt x="59" y="43"/>
                    <a:pt x="59" y="43"/>
                  </a:cubicBezTo>
                  <a:cubicBezTo>
                    <a:pt x="59" y="40"/>
                    <a:pt x="59" y="40"/>
                    <a:pt x="59" y="40"/>
                  </a:cubicBezTo>
                  <a:cubicBezTo>
                    <a:pt x="41" y="40"/>
                    <a:pt x="41" y="40"/>
                    <a:pt x="41" y="40"/>
                  </a:cubicBezTo>
                  <a:lnTo>
                    <a:pt x="41" y="43"/>
                  </a:lnTo>
                  <a:close/>
                  <a:moveTo>
                    <a:pt x="41" y="35"/>
                  </a:moveTo>
                  <a:cubicBezTo>
                    <a:pt x="59" y="35"/>
                    <a:pt x="59" y="35"/>
                    <a:pt x="59" y="35"/>
                  </a:cubicBezTo>
                  <a:cubicBezTo>
                    <a:pt x="59" y="32"/>
                    <a:pt x="59" y="32"/>
                    <a:pt x="59" y="32"/>
                  </a:cubicBezTo>
                  <a:cubicBezTo>
                    <a:pt x="41" y="32"/>
                    <a:pt x="41" y="32"/>
                    <a:pt x="41" y="32"/>
                  </a:cubicBezTo>
                  <a:lnTo>
                    <a:pt x="41" y="35"/>
                  </a:lnTo>
                  <a:close/>
                  <a:moveTo>
                    <a:pt x="25" y="52"/>
                  </a:moveTo>
                  <a:cubicBezTo>
                    <a:pt x="30" y="52"/>
                    <a:pt x="35" y="48"/>
                    <a:pt x="36" y="43"/>
                  </a:cubicBezTo>
                  <a:cubicBezTo>
                    <a:pt x="23" y="43"/>
                    <a:pt x="23" y="43"/>
                    <a:pt x="23" y="43"/>
                  </a:cubicBezTo>
                  <a:cubicBezTo>
                    <a:pt x="23" y="30"/>
                    <a:pt x="23" y="30"/>
                    <a:pt x="23" y="30"/>
                  </a:cubicBezTo>
                  <a:cubicBezTo>
                    <a:pt x="17" y="30"/>
                    <a:pt x="14" y="35"/>
                    <a:pt x="14" y="41"/>
                  </a:cubicBezTo>
                  <a:cubicBezTo>
                    <a:pt x="14" y="47"/>
                    <a:pt x="18" y="52"/>
                    <a:pt x="25" y="52"/>
                  </a:cubicBezTo>
                  <a:close/>
                  <a:moveTo>
                    <a:pt x="38" y="40"/>
                  </a:moveTo>
                  <a:cubicBezTo>
                    <a:pt x="38" y="40"/>
                    <a:pt x="38" y="27"/>
                    <a:pt x="26" y="27"/>
                  </a:cubicBezTo>
                  <a:cubicBezTo>
                    <a:pt x="26" y="40"/>
                    <a:pt x="26" y="40"/>
                    <a:pt x="26" y="40"/>
                  </a:cubicBezTo>
                  <a:lnTo>
                    <a:pt x="38" y="40"/>
                  </a:lnTo>
                  <a:close/>
                  <a:moveTo>
                    <a:pt x="13" y="22"/>
                  </a:moveTo>
                  <a:cubicBezTo>
                    <a:pt x="38" y="22"/>
                    <a:pt x="38" y="22"/>
                    <a:pt x="38" y="22"/>
                  </a:cubicBezTo>
                  <a:cubicBezTo>
                    <a:pt x="38" y="17"/>
                    <a:pt x="38" y="17"/>
                    <a:pt x="38" y="17"/>
                  </a:cubicBezTo>
                  <a:cubicBezTo>
                    <a:pt x="13" y="17"/>
                    <a:pt x="13" y="17"/>
                    <a:pt x="13" y="17"/>
                  </a:cubicBezTo>
                  <a:lnTo>
                    <a:pt x="13" y="22"/>
                  </a:lnTo>
                  <a:close/>
                  <a:moveTo>
                    <a:pt x="68" y="65"/>
                  </a:moveTo>
                  <a:cubicBezTo>
                    <a:pt x="5" y="65"/>
                    <a:pt x="5" y="65"/>
                    <a:pt x="5" y="65"/>
                  </a:cubicBezTo>
                  <a:cubicBezTo>
                    <a:pt x="5" y="60"/>
                    <a:pt x="5" y="60"/>
                    <a:pt x="5" y="60"/>
                  </a:cubicBezTo>
                  <a:cubicBezTo>
                    <a:pt x="68" y="60"/>
                    <a:pt x="68" y="60"/>
                    <a:pt x="68" y="60"/>
                  </a:cubicBezTo>
                  <a:lnTo>
                    <a:pt x="68" y="65"/>
                  </a:lnTo>
                  <a:close/>
                  <a:moveTo>
                    <a:pt x="31" y="67"/>
                  </a:moveTo>
                  <a:cubicBezTo>
                    <a:pt x="23" y="79"/>
                    <a:pt x="23" y="79"/>
                    <a:pt x="23" y="79"/>
                  </a:cubicBezTo>
                  <a:cubicBezTo>
                    <a:pt x="16" y="79"/>
                    <a:pt x="16" y="79"/>
                    <a:pt x="16" y="79"/>
                  </a:cubicBezTo>
                  <a:cubicBezTo>
                    <a:pt x="23" y="67"/>
                    <a:pt x="23" y="67"/>
                    <a:pt x="23" y="67"/>
                  </a:cubicBezTo>
                  <a:lnTo>
                    <a:pt x="31" y="67"/>
                  </a:lnTo>
                  <a:close/>
                  <a:moveTo>
                    <a:pt x="55" y="79"/>
                  </a:moveTo>
                  <a:cubicBezTo>
                    <a:pt x="48" y="79"/>
                    <a:pt x="48" y="79"/>
                    <a:pt x="48" y="79"/>
                  </a:cubicBezTo>
                  <a:cubicBezTo>
                    <a:pt x="41" y="67"/>
                    <a:pt x="41" y="67"/>
                    <a:pt x="41" y="67"/>
                  </a:cubicBezTo>
                  <a:cubicBezTo>
                    <a:pt x="48" y="67"/>
                    <a:pt x="48" y="67"/>
                    <a:pt x="48" y="67"/>
                  </a:cubicBezTo>
                  <a:lnTo>
                    <a:pt x="55" y="79"/>
                  </a:lnTo>
                  <a:close/>
                </a:path>
              </a:pathLst>
            </a:custGeom>
            <a:solidFill>
              <a:srgbClr val="F4F4F4"/>
            </a:solidFill>
            <a:ln w="9525">
              <a:noFill/>
            </a:ln>
          </p:spPr>
          <p:txBody>
            <a:bodyPr/>
            <a:p>
              <a:endParaRPr lang="en-US"/>
            </a:p>
          </p:txBody>
        </p:sp>
        <p:sp>
          <p:nvSpPr>
            <p:cNvPr id="4110" name="椭圆 3086"/>
            <p:cNvSpPr/>
            <p:nvPr/>
          </p:nvSpPr>
          <p:spPr>
            <a:xfrm>
              <a:off x="0" y="0"/>
              <a:ext cx="415" cy="416"/>
            </a:xfrm>
            <a:prstGeom prst="ellipse">
              <a:avLst/>
            </a:prstGeom>
            <a:noFill/>
            <a:ln w="9525" cap="flat" cmpd="sng">
              <a:solidFill>
                <a:srgbClr val="FFFFFF"/>
              </a:solidFill>
              <a:prstDash val="solid"/>
              <a:round/>
              <a:headEnd type="none" w="med" len="med"/>
              <a:tailEnd type="none" w="med" len="med"/>
            </a:ln>
          </p:spPr>
          <p:txBody>
            <a:bodyPr anchor="t"/>
            <a:p>
              <a:endParaRPr lang="zh-CN" altLang="en-US">
                <a:latin typeface="Arial" panose="020B0604020202020204" pitchFamily="34" charset="0"/>
                <a:ea typeface="SimSun" panose="02010600030101010101" pitchFamily="2" charset="-122"/>
              </a:endParaRPr>
            </a:p>
          </p:txBody>
        </p:sp>
      </p:grpSp>
      <p:sp>
        <p:nvSpPr>
          <p:cNvPr id="4123" name="矩形 3099"/>
          <p:cNvSpPr/>
          <p:nvPr/>
        </p:nvSpPr>
        <p:spPr>
          <a:xfrm>
            <a:off x="4207510" y="1765300"/>
            <a:ext cx="4600575" cy="1663065"/>
          </a:xfrm>
          <a:prstGeom prst="rect">
            <a:avLst/>
          </a:prstGeom>
          <a:noFill/>
          <a:ln w="9525">
            <a:noFill/>
          </a:ln>
        </p:spPr>
        <p:txBody>
          <a:bodyPr wrap="none" lIns="0" tIns="0" rIns="0" bIns="0" anchor="t">
            <a:noAutofit/>
          </a:bodyPr>
          <a:p>
            <a:pPr algn="ctr"/>
            <a:r>
              <a:rPr lang="en-US" sz="2800">
                <a:solidFill>
                  <a:schemeClr val="bg1"/>
                </a:solidFill>
                <a:effectLst>
                  <a:innerShdw blurRad="63500" dist="50800">
                    <a:prstClr val="black">
                      <a:alpha val="50000"/>
                    </a:prstClr>
                  </a:innerShdw>
                </a:effectLst>
                <a:sym typeface="+mn-ea"/>
              </a:rPr>
              <a:t>Data-Driven Customer </a:t>
            </a:r>
            <a:endParaRPr lang="en-US" sz="2800">
              <a:solidFill>
                <a:schemeClr val="bg1"/>
              </a:solidFill>
              <a:effectLst>
                <a:innerShdw blurRad="63500" dist="50800">
                  <a:prstClr val="black">
                    <a:alpha val="50000"/>
                  </a:prstClr>
                </a:innerShdw>
              </a:effectLst>
              <a:sym typeface="+mn-ea"/>
            </a:endParaRPr>
          </a:p>
          <a:p>
            <a:pPr algn="ctr"/>
            <a:r>
              <a:rPr lang="en-US" sz="2800">
                <a:solidFill>
                  <a:schemeClr val="bg1"/>
                </a:solidFill>
                <a:effectLst>
                  <a:innerShdw blurRad="63500" dist="50800">
                    <a:prstClr val="black">
                      <a:alpha val="50000"/>
                    </a:prstClr>
                  </a:innerShdw>
                </a:effectLst>
                <a:sym typeface="+mn-ea"/>
              </a:rPr>
              <a:t>Service</a:t>
            </a:r>
            <a:r>
              <a:rPr lang="en-IN" altLang="en-US" sz="2800">
                <a:solidFill>
                  <a:schemeClr val="bg1"/>
                </a:solidFill>
                <a:effectLst>
                  <a:innerShdw blurRad="63500" dist="50800">
                    <a:prstClr val="black">
                      <a:alpha val="50000"/>
                    </a:prstClr>
                  </a:innerShdw>
                </a:effectLst>
                <a:sym typeface="+mn-ea"/>
              </a:rPr>
              <a:t> </a:t>
            </a:r>
            <a:r>
              <a:rPr lang="en-US" sz="2800">
                <a:solidFill>
                  <a:schemeClr val="bg1"/>
                </a:solidFill>
                <a:effectLst>
                  <a:innerShdw blurRad="63500" dist="50800">
                    <a:prstClr val="black">
                      <a:alpha val="50000"/>
                    </a:prstClr>
                  </a:innerShdw>
                </a:effectLst>
                <a:sym typeface="+mn-ea"/>
              </a:rPr>
              <a:t>Optimization</a:t>
            </a:r>
            <a:endParaRPr lang="en-US" sz="2800" b="1">
              <a:solidFill>
                <a:schemeClr val="bg1"/>
              </a:solidFill>
              <a:effectLst>
                <a:innerShdw blurRad="63500" dist="50800">
                  <a:prstClr val="black">
                    <a:alpha val="50000"/>
                  </a:prstClr>
                </a:innerShdw>
              </a:effectLst>
            </a:endParaRPr>
          </a:p>
          <a:p>
            <a:pPr algn="ctr"/>
            <a:endParaRPr lang="en-US" altLang="zh-CN" sz="2800" b="1">
              <a:solidFill>
                <a:schemeClr val="bg1"/>
              </a:solidFill>
              <a:effectLst>
                <a:innerShdw blurRad="63500" dist="50800">
                  <a:prstClr val="black">
                    <a:alpha val="50000"/>
                  </a:prstClr>
                </a:innerShdw>
              </a:effectLst>
              <a:latin typeface="Arial" panose="020B0604020202020204" pitchFamily="34" charset="0"/>
              <a:ea typeface="SimSun" panose="02010600030101010101" pitchFamily="2" charset="-122"/>
            </a:endParaRPr>
          </a:p>
        </p:txBody>
      </p:sp>
      <p:sp>
        <p:nvSpPr>
          <p:cNvPr id="4126" name="圆角矩形 3102"/>
          <p:cNvSpPr/>
          <p:nvPr/>
        </p:nvSpPr>
        <p:spPr>
          <a:xfrm>
            <a:off x="3707765" y="4515168"/>
            <a:ext cx="792163" cy="215900"/>
          </a:xfrm>
          <a:prstGeom prst="roundRect">
            <a:avLst>
              <a:gd name="adj" fmla="val 50000"/>
            </a:avLst>
          </a:prstGeom>
          <a:solidFill>
            <a:schemeClr val="bg1">
              <a:alpha val="0"/>
            </a:schemeClr>
          </a:solidFill>
          <a:ln w="9525" cap="flat" cmpd="sng">
            <a:solidFill>
              <a:srgbClr val="FFFFFF"/>
            </a:solidFill>
            <a:prstDash val="solid"/>
            <a:round/>
            <a:headEnd type="none" w="med" len="med"/>
            <a:tailEnd type="none" w="med" len="med"/>
          </a:ln>
        </p:spPr>
        <p:txBody>
          <a:bodyPr wrap="none" anchor="ctr"/>
          <a:p>
            <a:pPr algn="ctr"/>
            <a:r>
              <a:rPr lang="en-IN" altLang="en-US" sz="1000">
                <a:solidFill>
                  <a:schemeClr val="bg1"/>
                </a:solidFill>
                <a:latin typeface="Arial" panose="020B0604020202020204" pitchFamily="34" charset="0"/>
                <a:ea typeface="SimSun" panose="02010600030101010101" pitchFamily="2" charset="-122"/>
              </a:rPr>
              <a:t>Jhansi .D</a:t>
            </a:r>
            <a:endParaRPr lang="en-IN" altLang="en-US" sz="1000">
              <a:solidFill>
                <a:schemeClr val="bg1"/>
              </a:solidFill>
              <a:latin typeface="Arial" panose="020B0604020202020204" pitchFamily="34" charset="0"/>
              <a:ea typeface="SimSun" panose="02010600030101010101" pitchFamily="2" charset="-122"/>
            </a:endParaRPr>
          </a:p>
        </p:txBody>
      </p:sp>
      <p:sp>
        <p:nvSpPr>
          <p:cNvPr id="4127" name="圆角矩形 3103"/>
          <p:cNvSpPr/>
          <p:nvPr/>
        </p:nvSpPr>
        <p:spPr>
          <a:xfrm>
            <a:off x="3707765" y="4802823"/>
            <a:ext cx="792163" cy="215900"/>
          </a:xfrm>
          <a:prstGeom prst="roundRect">
            <a:avLst>
              <a:gd name="adj" fmla="val 50000"/>
            </a:avLst>
          </a:prstGeom>
          <a:solidFill>
            <a:schemeClr val="bg1">
              <a:alpha val="0"/>
            </a:schemeClr>
          </a:solidFill>
          <a:ln w="9525" cap="flat" cmpd="sng">
            <a:solidFill>
              <a:srgbClr val="FFFFFF"/>
            </a:solidFill>
            <a:prstDash val="solid"/>
            <a:round/>
            <a:headEnd type="none" w="med" len="med"/>
            <a:tailEnd type="none" w="med" len="med"/>
          </a:ln>
        </p:spPr>
        <p:txBody>
          <a:bodyPr wrap="none" anchor="ctr"/>
          <a:p>
            <a:pPr algn="ctr"/>
            <a:r>
              <a:rPr lang="en-IN" altLang="en-US" sz="1000">
                <a:solidFill>
                  <a:schemeClr val="bg1"/>
                </a:solidFill>
                <a:latin typeface="Arial" panose="020B0604020202020204" pitchFamily="34" charset="0"/>
                <a:ea typeface="SimSun" panose="02010600030101010101" pitchFamily="2" charset="-122"/>
              </a:rPr>
              <a:t>ABDS-8B</a:t>
            </a:r>
            <a:endParaRPr lang="en-IN" altLang="en-US" sz="1000">
              <a:solidFill>
                <a:schemeClr val="bg1"/>
              </a:solidFill>
              <a:latin typeface="Arial" panose="020B0604020202020204" pitchFamily="34" charset="0"/>
              <a:ea typeface="SimSun" panose="02010600030101010101" pitchFamily="2" charset="-122"/>
            </a:endParaRPr>
          </a:p>
        </p:txBody>
      </p:sp>
      <p:pic>
        <p:nvPicPr>
          <p:cNvPr id="8" name="Picture 7" descr="Screenshot 2024-01-22 234408"/>
          <p:cNvPicPr>
            <a:picLocks noChangeAspect="1"/>
          </p:cNvPicPr>
          <p:nvPr/>
        </p:nvPicPr>
        <p:blipFill>
          <a:blip r:embed="rId1"/>
          <a:srcRect r="51740"/>
          <a:stretch>
            <a:fillRect/>
          </a:stretch>
        </p:blipFill>
        <p:spPr>
          <a:xfrm>
            <a:off x="0" y="6985"/>
            <a:ext cx="4236085" cy="5135245"/>
          </a:xfrm>
          <a:custGeom>
            <a:avLst/>
            <a:gdLst/>
            <a:ahLst/>
            <a:cxnLst>
              <a:cxn ang="3">
                <a:pos x="hc" y="t"/>
              </a:cxn>
              <a:cxn ang="cd2">
                <a:pos x="l" y="vc"/>
              </a:cxn>
              <a:cxn ang="cd4">
                <a:pos x="hc" y="b"/>
              </a:cxn>
              <a:cxn ang="0">
                <a:pos x="r" y="vc"/>
              </a:cxn>
            </a:cxnLst>
            <a:rect l="l" t="t" r="r" b="b"/>
            <a:pathLst>
              <a:path w="9313" h="10799">
                <a:moveTo>
                  <a:pt x="5707" y="2267"/>
                </a:moveTo>
                <a:lnTo>
                  <a:pt x="7556" y="10799"/>
                </a:lnTo>
                <a:lnTo>
                  <a:pt x="3935" y="10799"/>
                </a:lnTo>
                <a:lnTo>
                  <a:pt x="5707" y="2267"/>
                </a:lnTo>
                <a:close/>
                <a:moveTo>
                  <a:pt x="1790" y="2104"/>
                </a:moveTo>
                <a:lnTo>
                  <a:pt x="3579" y="10799"/>
                </a:lnTo>
                <a:lnTo>
                  <a:pt x="0" y="10799"/>
                </a:lnTo>
                <a:lnTo>
                  <a:pt x="1790" y="2104"/>
                </a:lnTo>
                <a:close/>
                <a:moveTo>
                  <a:pt x="6127" y="0"/>
                </a:moveTo>
                <a:lnTo>
                  <a:pt x="9313" y="0"/>
                </a:lnTo>
                <a:lnTo>
                  <a:pt x="7720" y="7786"/>
                </a:lnTo>
                <a:lnTo>
                  <a:pt x="6127" y="0"/>
                </a:lnTo>
                <a:close/>
                <a:moveTo>
                  <a:pt x="1892" y="0"/>
                </a:moveTo>
                <a:lnTo>
                  <a:pt x="5576" y="0"/>
                </a:lnTo>
                <a:lnTo>
                  <a:pt x="3734" y="7788"/>
                </a:lnTo>
                <a:lnTo>
                  <a:pt x="1892" y="0"/>
                </a:lnTo>
                <a:close/>
              </a:path>
            </a:pathLst>
          </a:custGeom>
        </p:spPr>
      </p:pic>
      <p:sp>
        <p:nvSpPr>
          <p:cNvPr id="14" name="Text Box 13"/>
          <p:cNvSpPr txBox="1"/>
          <p:nvPr/>
        </p:nvSpPr>
        <p:spPr>
          <a:xfrm>
            <a:off x="3924935" y="3002915"/>
            <a:ext cx="5029835" cy="737235"/>
          </a:xfrm>
          <a:prstGeom prst="rect">
            <a:avLst/>
          </a:prstGeom>
          <a:noFill/>
        </p:spPr>
        <p:txBody>
          <a:bodyPr wrap="square" rtlCol="0">
            <a:spAutoFit/>
          </a:bodyPr>
          <a:p>
            <a:r>
              <a:rPr lang="en-US" sz="1400" b="1" i="1">
                <a:solidFill>
                  <a:schemeClr val="accent6">
                    <a:lumMod val="75000"/>
                  </a:schemeClr>
                </a:solidFill>
                <a:sym typeface="+mn-ea"/>
              </a:rPr>
              <a:t>Subtitle: "An iVision Analytics Collaboration with Nile E-commerce"</a:t>
            </a:r>
            <a:endParaRPr lang="en-US" sz="1400" b="1" i="1">
              <a:solidFill>
                <a:schemeClr val="accent6">
                  <a:lumMod val="75000"/>
                </a:schemeClr>
              </a:solidFill>
            </a:endParaRPr>
          </a:p>
          <a:p>
            <a:endParaRPr lang="en-US" sz="1400" b="1" i="1">
              <a:solidFill>
                <a:schemeClr val="accent6">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6625" name="组合 25601"/>
          <p:cNvGrpSpPr/>
          <p:nvPr/>
        </p:nvGrpSpPr>
        <p:grpSpPr>
          <a:xfrm>
            <a:off x="0" y="0"/>
            <a:ext cx="9153525" cy="5149850"/>
            <a:chOff x="0" y="0"/>
            <a:chExt cx="5766" cy="3244"/>
          </a:xfrm>
        </p:grpSpPr>
        <p:sp>
          <p:nvSpPr>
            <p:cNvPr id="26626" name="任意多边形 25602"/>
            <p:cNvSpPr/>
            <p:nvPr/>
          </p:nvSpPr>
          <p:spPr>
            <a:xfrm>
              <a:off x="3614" y="0"/>
              <a:ext cx="2152" cy="2090"/>
            </a:xfrm>
            <a:custGeom>
              <a:avLst/>
              <a:gdLst/>
              <a:ahLst/>
              <a:cxnLst/>
              <a:pathLst>
                <a:path w="2152" h="2090">
                  <a:moveTo>
                    <a:pt x="0" y="0"/>
                  </a:moveTo>
                  <a:lnTo>
                    <a:pt x="0" y="0"/>
                  </a:lnTo>
                  <a:lnTo>
                    <a:pt x="2152" y="2090"/>
                  </a:lnTo>
                  <a:lnTo>
                    <a:pt x="2152" y="2090"/>
                  </a:lnTo>
                  <a:lnTo>
                    <a:pt x="0" y="0"/>
                  </a:lnTo>
                  <a:close/>
                </a:path>
              </a:pathLst>
            </a:custGeom>
            <a:solidFill>
              <a:srgbClr val="F28680"/>
            </a:solidFill>
            <a:ln w="9525">
              <a:noFill/>
            </a:ln>
          </p:spPr>
          <p:txBody>
            <a:bodyPr/>
            <a:p>
              <a:endParaRPr lang="en-US"/>
            </a:p>
          </p:txBody>
        </p:sp>
        <p:sp>
          <p:nvSpPr>
            <p:cNvPr id="26627" name="任意多边形 25603"/>
            <p:cNvSpPr/>
            <p:nvPr/>
          </p:nvSpPr>
          <p:spPr>
            <a:xfrm>
              <a:off x="3608" y="0"/>
              <a:ext cx="2152" cy="2090"/>
            </a:xfrm>
            <a:custGeom>
              <a:avLst/>
              <a:gdLst/>
              <a:ahLst/>
              <a:cxnLst/>
              <a:pathLst>
                <a:path w="2152" h="2090">
                  <a:moveTo>
                    <a:pt x="2152" y="0"/>
                  </a:moveTo>
                  <a:lnTo>
                    <a:pt x="0" y="0"/>
                  </a:lnTo>
                  <a:lnTo>
                    <a:pt x="2152" y="2090"/>
                  </a:lnTo>
                  <a:lnTo>
                    <a:pt x="2152" y="0"/>
                  </a:lnTo>
                  <a:close/>
                </a:path>
              </a:pathLst>
            </a:custGeom>
            <a:solidFill>
              <a:srgbClr val="ED3F34"/>
            </a:solidFill>
            <a:ln w="9525">
              <a:noFill/>
            </a:ln>
          </p:spPr>
          <p:txBody>
            <a:bodyPr/>
            <a:p>
              <a:endParaRPr lang="en-US"/>
            </a:p>
          </p:txBody>
        </p:sp>
        <p:sp>
          <p:nvSpPr>
            <p:cNvPr id="26628" name="任意多边形 25604"/>
            <p:cNvSpPr/>
            <p:nvPr/>
          </p:nvSpPr>
          <p:spPr>
            <a:xfrm>
              <a:off x="1187" y="0"/>
              <a:ext cx="4579" cy="3244"/>
            </a:xfrm>
            <a:custGeom>
              <a:avLst/>
              <a:gdLst/>
              <a:ahLst/>
              <a:cxnLst/>
              <a:pathLst>
                <a:path w="4579" h="3244">
                  <a:moveTo>
                    <a:pt x="0" y="0"/>
                  </a:moveTo>
                  <a:lnTo>
                    <a:pt x="3342" y="3244"/>
                  </a:lnTo>
                  <a:lnTo>
                    <a:pt x="4579" y="3244"/>
                  </a:lnTo>
                  <a:lnTo>
                    <a:pt x="4579" y="2090"/>
                  </a:lnTo>
                  <a:lnTo>
                    <a:pt x="2427" y="0"/>
                  </a:lnTo>
                  <a:lnTo>
                    <a:pt x="0" y="0"/>
                  </a:lnTo>
                  <a:close/>
                </a:path>
              </a:pathLst>
            </a:custGeom>
            <a:solidFill>
              <a:srgbClr val="EE4B42"/>
            </a:solidFill>
            <a:ln w="9525">
              <a:noFill/>
            </a:ln>
          </p:spPr>
          <p:txBody>
            <a:bodyPr/>
            <a:p>
              <a:endParaRPr lang="en-US"/>
            </a:p>
          </p:txBody>
        </p:sp>
        <p:sp>
          <p:nvSpPr>
            <p:cNvPr id="26629" name="任意多边形 25605"/>
            <p:cNvSpPr/>
            <p:nvPr/>
          </p:nvSpPr>
          <p:spPr>
            <a:xfrm>
              <a:off x="0" y="0"/>
              <a:ext cx="4529" cy="3244"/>
            </a:xfrm>
            <a:custGeom>
              <a:avLst/>
              <a:gdLst/>
              <a:ahLst/>
              <a:cxnLst/>
              <a:pathLst>
                <a:path w="4529" h="3244">
                  <a:moveTo>
                    <a:pt x="0" y="1204"/>
                  </a:moveTo>
                  <a:lnTo>
                    <a:pt x="2100" y="3244"/>
                  </a:lnTo>
                  <a:lnTo>
                    <a:pt x="4529" y="3244"/>
                  </a:lnTo>
                  <a:lnTo>
                    <a:pt x="1187" y="0"/>
                  </a:lnTo>
                  <a:lnTo>
                    <a:pt x="0" y="0"/>
                  </a:lnTo>
                  <a:lnTo>
                    <a:pt x="0" y="1204"/>
                  </a:lnTo>
                  <a:close/>
                </a:path>
              </a:pathLst>
            </a:custGeom>
            <a:solidFill>
              <a:srgbClr val="EF655C"/>
            </a:solidFill>
            <a:ln w="9525">
              <a:noFill/>
            </a:ln>
          </p:spPr>
          <p:txBody>
            <a:bodyPr/>
            <a:p>
              <a:endParaRPr lang="en-US"/>
            </a:p>
          </p:txBody>
        </p:sp>
        <p:sp>
          <p:nvSpPr>
            <p:cNvPr id="26630" name="任意多边形 25606"/>
            <p:cNvSpPr/>
            <p:nvPr/>
          </p:nvSpPr>
          <p:spPr>
            <a:xfrm>
              <a:off x="0" y="1204"/>
              <a:ext cx="2100" cy="2040"/>
            </a:xfrm>
            <a:custGeom>
              <a:avLst/>
              <a:gdLst/>
              <a:ahLst/>
              <a:cxnLst/>
              <a:pathLst>
                <a:path w="2100" h="2040">
                  <a:moveTo>
                    <a:pt x="0" y="2040"/>
                  </a:moveTo>
                  <a:lnTo>
                    <a:pt x="2100" y="2040"/>
                  </a:lnTo>
                  <a:lnTo>
                    <a:pt x="0" y="0"/>
                  </a:lnTo>
                  <a:lnTo>
                    <a:pt x="0" y="2040"/>
                  </a:lnTo>
                  <a:close/>
                </a:path>
              </a:pathLst>
            </a:custGeom>
            <a:solidFill>
              <a:srgbClr val="F28680"/>
            </a:solidFill>
            <a:ln w="9525">
              <a:noFill/>
            </a:ln>
          </p:spPr>
          <p:txBody>
            <a:bodyPr/>
            <a:p>
              <a:endParaRPr lang="en-US"/>
            </a:p>
          </p:txBody>
        </p:sp>
        <p:sp>
          <p:nvSpPr>
            <p:cNvPr id="26631" name="任意多边形 25607"/>
            <p:cNvSpPr/>
            <p:nvPr/>
          </p:nvSpPr>
          <p:spPr>
            <a:xfrm>
              <a:off x="4475" y="2457"/>
              <a:ext cx="1281" cy="787"/>
            </a:xfrm>
            <a:custGeom>
              <a:avLst/>
              <a:gdLst/>
              <a:ahLst/>
              <a:cxnLst/>
              <a:pathLst>
                <a:path w="1281" h="787">
                  <a:moveTo>
                    <a:pt x="0" y="787"/>
                  </a:moveTo>
                  <a:lnTo>
                    <a:pt x="1281" y="0"/>
                  </a:lnTo>
                  <a:lnTo>
                    <a:pt x="1281" y="0"/>
                  </a:lnTo>
                  <a:lnTo>
                    <a:pt x="0" y="787"/>
                  </a:lnTo>
                  <a:lnTo>
                    <a:pt x="0" y="787"/>
                  </a:lnTo>
                  <a:close/>
                </a:path>
              </a:pathLst>
            </a:custGeom>
            <a:noFill/>
            <a:ln w="12700" cap="flat" cmpd="sng">
              <a:solidFill>
                <a:srgbClr val="ED3F34"/>
              </a:solidFill>
              <a:prstDash val="solid"/>
              <a:round/>
              <a:headEnd type="none" w="med" len="med"/>
              <a:tailEnd type="none" w="med" len="med"/>
            </a:ln>
          </p:spPr>
          <p:txBody>
            <a:bodyPr/>
            <a:p>
              <a:endParaRPr lang="en-US"/>
            </a:p>
          </p:txBody>
        </p:sp>
        <p:sp>
          <p:nvSpPr>
            <p:cNvPr id="26632" name="任意多边形 25608"/>
            <p:cNvSpPr/>
            <p:nvPr/>
          </p:nvSpPr>
          <p:spPr>
            <a:xfrm>
              <a:off x="3059" y="1583"/>
              <a:ext cx="2707" cy="1661"/>
            </a:xfrm>
            <a:custGeom>
              <a:avLst/>
              <a:gdLst/>
              <a:ahLst/>
              <a:cxnLst/>
              <a:pathLst>
                <a:path w="2707" h="1661">
                  <a:moveTo>
                    <a:pt x="2707" y="874"/>
                  </a:moveTo>
                  <a:lnTo>
                    <a:pt x="2707" y="0"/>
                  </a:lnTo>
                  <a:lnTo>
                    <a:pt x="0" y="1661"/>
                  </a:lnTo>
                  <a:lnTo>
                    <a:pt x="1426" y="1661"/>
                  </a:lnTo>
                  <a:lnTo>
                    <a:pt x="2707" y="874"/>
                  </a:lnTo>
                  <a:close/>
                </a:path>
              </a:pathLst>
            </a:custGeom>
            <a:solidFill>
              <a:srgbClr val="F8CFBF"/>
            </a:solidFill>
            <a:ln w="9525">
              <a:noFill/>
            </a:ln>
          </p:spPr>
          <p:txBody>
            <a:bodyPr/>
            <a:p>
              <a:endParaRPr lang="en-US"/>
            </a:p>
          </p:txBody>
        </p:sp>
        <p:sp>
          <p:nvSpPr>
            <p:cNvPr id="26633" name="任意多边形 25609"/>
            <p:cNvSpPr/>
            <p:nvPr/>
          </p:nvSpPr>
          <p:spPr>
            <a:xfrm>
              <a:off x="4485" y="2457"/>
              <a:ext cx="1281" cy="787"/>
            </a:xfrm>
            <a:custGeom>
              <a:avLst/>
              <a:gdLst/>
              <a:ahLst/>
              <a:cxnLst/>
              <a:pathLst>
                <a:path w="1281" h="787">
                  <a:moveTo>
                    <a:pt x="398" y="787"/>
                  </a:moveTo>
                  <a:lnTo>
                    <a:pt x="1281" y="244"/>
                  </a:lnTo>
                  <a:lnTo>
                    <a:pt x="1281" y="0"/>
                  </a:lnTo>
                  <a:lnTo>
                    <a:pt x="0" y="787"/>
                  </a:lnTo>
                  <a:lnTo>
                    <a:pt x="398" y="787"/>
                  </a:lnTo>
                  <a:close/>
                </a:path>
              </a:pathLst>
            </a:custGeom>
            <a:solidFill>
              <a:srgbClr val="E54840"/>
            </a:solidFill>
            <a:ln w="9525">
              <a:noFill/>
            </a:ln>
          </p:spPr>
          <p:txBody>
            <a:bodyPr/>
            <a:p>
              <a:endParaRPr lang="en-US"/>
            </a:p>
          </p:txBody>
        </p:sp>
        <p:sp>
          <p:nvSpPr>
            <p:cNvPr id="26634" name="任意多边形 25610"/>
            <p:cNvSpPr/>
            <p:nvPr/>
          </p:nvSpPr>
          <p:spPr>
            <a:xfrm>
              <a:off x="4883" y="2701"/>
              <a:ext cx="883" cy="543"/>
            </a:xfrm>
            <a:custGeom>
              <a:avLst/>
              <a:gdLst/>
              <a:ahLst/>
              <a:cxnLst/>
              <a:pathLst>
                <a:path w="883" h="543">
                  <a:moveTo>
                    <a:pt x="0" y="543"/>
                  </a:moveTo>
                  <a:lnTo>
                    <a:pt x="398" y="543"/>
                  </a:lnTo>
                  <a:lnTo>
                    <a:pt x="883" y="246"/>
                  </a:lnTo>
                  <a:lnTo>
                    <a:pt x="883" y="0"/>
                  </a:lnTo>
                  <a:lnTo>
                    <a:pt x="0" y="543"/>
                  </a:lnTo>
                  <a:close/>
                </a:path>
              </a:pathLst>
            </a:custGeom>
            <a:solidFill>
              <a:srgbClr val="3497B0"/>
            </a:solidFill>
            <a:ln w="9525">
              <a:noFill/>
            </a:ln>
          </p:spPr>
          <p:txBody>
            <a:bodyPr/>
            <a:p>
              <a:endParaRPr lang="en-US"/>
            </a:p>
          </p:txBody>
        </p:sp>
        <p:sp>
          <p:nvSpPr>
            <p:cNvPr id="26635" name="任意多边形 25611"/>
            <p:cNvSpPr/>
            <p:nvPr/>
          </p:nvSpPr>
          <p:spPr>
            <a:xfrm>
              <a:off x="5281" y="2947"/>
              <a:ext cx="485" cy="297"/>
            </a:xfrm>
            <a:custGeom>
              <a:avLst/>
              <a:gdLst/>
              <a:ahLst/>
              <a:cxnLst/>
              <a:pathLst>
                <a:path w="485" h="297">
                  <a:moveTo>
                    <a:pt x="485" y="297"/>
                  </a:moveTo>
                  <a:lnTo>
                    <a:pt x="485" y="0"/>
                  </a:lnTo>
                  <a:lnTo>
                    <a:pt x="0" y="297"/>
                  </a:lnTo>
                  <a:lnTo>
                    <a:pt x="485" y="297"/>
                  </a:lnTo>
                  <a:close/>
                </a:path>
              </a:pathLst>
            </a:custGeom>
            <a:solidFill>
              <a:srgbClr val="D7443C"/>
            </a:solidFill>
            <a:ln w="9525">
              <a:noFill/>
            </a:ln>
          </p:spPr>
          <p:txBody>
            <a:bodyPr/>
            <a:p>
              <a:endParaRPr lang="en-US"/>
            </a:p>
          </p:txBody>
        </p:sp>
      </p:grpSp>
      <p:sp>
        <p:nvSpPr>
          <p:cNvPr id="26651" name="矩形 25627"/>
          <p:cNvSpPr/>
          <p:nvPr/>
        </p:nvSpPr>
        <p:spPr>
          <a:xfrm>
            <a:off x="1331278" y="2138998"/>
            <a:ext cx="6261100" cy="609600"/>
          </a:xfrm>
          <a:prstGeom prst="rect">
            <a:avLst/>
          </a:prstGeom>
          <a:noFill/>
          <a:ln w="9525">
            <a:noFill/>
          </a:ln>
        </p:spPr>
        <p:txBody>
          <a:bodyPr wrap="none" lIns="0" tIns="0" rIns="0" bIns="0" anchor="t">
            <a:spAutoFit/>
          </a:bodyPr>
          <a:p>
            <a:pPr algn="ctr"/>
            <a:r>
              <a:rPr lang="en-US" altLang="zh-CN" sz="4000">
                <a:solidFill>
                  <a:schemeClr val="bg1"/>
                </a:solidFill>
                <a:latin typeface="Arial" panose="020B0604020202020204" pitchFamily="34" charset="0"/>
                <a:ea typeface="SimSun" panose="02010600030101010101" pitchFamily="2" charset="-122"/>
              </a:rPr>
              <a:t>THANKS FOR WATCHING</a:t>
            </a:r>
            <a:endParaRPr lang="en-US" altLang="zh-CN" sz="4000" b="0">
              <a:solidFill>
                <a:schemeClr val="bg1"/>
              </a:solidFill>
              <a:latin typeface="Arial" panose="020B0604020202020204" pitchFamily="34" charset="0"/>
              <a:ea typeface="SimSun"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5122" name="任意多边形 4097"/>
          <p:cNvSpPr/>
          <p:nvPr/>
        </p:nvSpPr>
        <p:spPr>
          <a:xfrm>
            <a:off x="5737225" y="0"/>
            <a:ext cx="3416300" cy="3317875"/>
          </a:xfrm>
          <a:custGeom>
            <a:avLst/>
            <a:gdLst/>
            <a:ahLst/>
            <a:cxnLst/>
            <a:pathLst>
              <a:path w="2152" h="2090">
                <a:moveTo>
                  <a:pt x="0" y="0"/>
                </a:moveTo>
                <a:lnTo>
                  <a:pt x="0" y="0"/>
                </a:lnTo>
                <a:lnTo>
                  <a:pt x="2152" y="2090"/>
                </a:lnTo>
                <a:lnTo>
                  <a:pt x="2152" y="2090"/>
                </a:lnTo>
                <a:lnTo>
                  <a:pt x="0" y="0"/>
                </a:lnTo>
                <a:close/>
              </a:path>
            </a:pathLst>
          </a:custGeom>
          <a:solidFill>
            <a:srgbClr val="F28680"/>
          </a:solidFill>
          <a:ln w="9525">
            <a:noFill/>
          </a:ln>
        </p:spPr>
        <p:txBody>
          <a:bodyPr/>
          <a:p>
            <a:endParaRPr lang="en-US">
              <a:cs typeface="Arial" panose="020B0604020202020204" pitchFamily="34" charset="0"/>
            </a:endParaRPr>
          </a:p>
        </p:txBody>
      </p:sp>
      <p:sp>
        <p:nvSpPr>
          <p:cNvPr id="5123" name="任意多边形 4098"/>
          <p:cNvSpPr/>
          <p:nvPr/>
        </p:nvSpPr>
        <p:spPr>
          <a:xfrm>
            <a:off x="0" y="2540"/>
            <a:ext cx="7225030" cy="5139690"/>
          </a:xfrm>
          <a:custGeom>
            <a:avLst/>
            <a:gdLst/>
            <a:ahLst/>
            <a:cxnLst/>
            <a:pathLst>
              <a:path w="4529" h="3244">
                <a:moveTo>
                  <a:pt x="0" y="1204"/>
                </a:moveTo>
                <a:lnTo>
                  <a:pt x="2100" y="3244"/>
                </a:lnTo>
                <a:lnTo>
                  <a:pt x="4529" y="3244"/>
                </a:lnTo>
                <a:lnTo>
                  <a:pt x="1187" y="0"/>
                </a:lnTo>
                <a:lnTo>
                  <a:pt x="0" y="0"/>
                </a:lnTo>
                <a:lnTo>
                  <a:pt x="0" y="1204"/>
                </a:lnTo>
                <a:close/>
              </a:path>
            </a:pathLst>
          </a:custGeom>
          <a:solidFill>
            <a:srgbClr val="EF655C"/>
          </a:solidFill>
          <a:ln w="9525">
            <a:noFill/>
          </a:ln>
        </p:spPr>
        <p:txBody>
          <a:bodyPr/>
          <a:p>
            <a:endParaRPr lang="en-US">
              <a:cs typeface="Arial" panose="020B0604020202020204" pitchFamily="34" charset="0"/>
            </a:endParaRPr>
          </a:p>
        </p:txBody>
      </p:sp>
      <p:sp>
        <p:nvSpPr>
          <p:cNvPr id="5124" name="文本框 4099"/>
          <p:cNvSpPr txBox="1"/>
          <p:nvPr/>
        </p:nvSpPr>
        <p:spPr>
          <a:xfrm>
            <a:off x="107315" y="122238"/>
            <a:ext cx="1296670" cy="398780"/>
          </a:xfrm>
          <a:prstGeom prst="rect">
            <a:avLst/>
          </a:prstGeom>
          <a:noFill/>
          <a:ln w="9525">
            <a:noFill/>
          </a:ln>
        </p:spPr>
        <p:txBody>
          <a:bodyPr wrap="none" anchor="t">
            <a:spAutoFit/>
          </a:bodyPr>
          <a:p>
            <a:r>
              <a:rPr lang="en-IN" altLang="en-US" sz="2000">
                <a:solidFill>
                  <a:schemeClr val="bg1"/>
                </a:solidFill>
                <a:ea typeface="SimSun" panose="02010600030101010101" pitchFamily="2" charset="-122"/>
                <a:cs typeface="Arial" panose="020B0604020202020204" pitchFamily="34" charset="0"/>
              </a:rPr>
              <a:t>Analysis </a:t>
            </a:r>
            <a:endParaRPr lang="en-IN" altLang="en-US" sz="2000">
              <a:solidFill>
                <a:schemeClr val="bg1"/>
              </a:solidFill>
              <a:ea typeface="SimSun" panose="02010600030101010101" pitchFamily="2" charset="-122"/>
              <a:cs typeface="Arial" panose="020B0604020202020204" pitchFamily="34" charset="0"/>
            </a:endParaRPr>
          </a:p>
        </p:txBody>
      </p:sp>
      <p:sp>
        <p:nvSpPr>
          <p:cNvPr id="5126" name="矩形 4101"/>
          <p:cNvSpPr/>
          <p:nvPr/>
        </p:nvSpPr>
        <p:spPr>
          <a:xfrm>
            <a:off x="2691765" y="224790"/>
            <a:ext cx="3464560" cy="622935"/>
          </a:xfrm>
          <a:prstGeom prst="rect">
            <a:avLst/>
          </a:prstGeom>
          <a:noFill/>
          <a:ln w="9525">
            <a:noFill/>
          </a:ln>
        </p:spPr>
        <p:txBody>
          <a:bodyPr wrap="square" lIns="0" tIns="0" rIns="0" bIns="0" anchor="t">
            <a:noAutofit/>
          </a:bodyPr>
          <a:p>
            <a:r>
              <a:rPr lang="en-IN" altLang="zh-CN" sz="900" dirty="0">
                <a:solidFill>
                  <a:srgbClr val="EF655C"/>
                </a:solidFill>
                <a:cs typeface="Arial" panose="020B0604020202020204" pitchFamily="34" charset="0"/>
              </a:rPr>
              <a:t>Customer Sentiment Analysis</a:t>
            </a:r>
            <a:endParaRPr lang="zh-CN" altLang="en-US" sz="900" dirty="0">
              <a:solidFill>
                <a:srgbClr val="EF655C"/>
              </a:solidFill>
              <a:cs typeface="Arial" panose="020B0604020202020204" pitchFamily="34" charset="0"/>
            </a:endParaRPr>
          </a:p>
          <a:p>
            <a:r>
              <a:rPr lang="en-US" altLang="x-none" sz="900" b="0" dirty="0">
                <a:solidFill>
                  <a:schemeClr val="bg2"/>
                </a:solidFill>
                <a:cs typeface="Arial" panose="020B0604020202020204" pitchFamily="34" charset="0"/>
              </a:rPr>
              <a:t>Perform sentiment analysis on customer interactions. Identify positive, negative, and neutral sentiments expressed by customers to understand overall satisfaction levels.</a:t>
            </a:r>
            <a:endParaRPr lang="zh-CN" altLang="en-US" sz="900" b="0" dirty="0">
              <a:solidFill>
                <a:schemeClr val="bg2"/>
              </a:solidFill>
              <a:cs typeface="Arial" panose="020B0604020202020204" pitchFamily="34" charset="0"/>
            </a:endParaRPr>
          </a:p>
        </p:txBody>
      </p:sp>
      <p:sp>
        <p:nvSpPr>
          <p:cNvPr id="5127" name="任意多边形 4102"/>
          <p:cNvSpPr/>
          <p:nvPr/>
        </p:nvSpPr>
        <p:spPr>
          <a:xfrm>
            <a:off x="0" y="2103438"/>
            <a:ext cx="3128963" cy="3035300"/>
          </a:xfrm>
          <a:custGeom>
            <a:avLst/>
            <a:gdLst/>
            <a:ahLst/>
            <a:cxnLst/>
            <a:pathLst>
              <a:path w="1971" h="1912">
                <a:moveTo>
                  <a:pt x="1762" y="1912"/>
                </a:moveTo>
                <a:lnTo>
                  <a:pt x="1971" y="1912"/>
                </a:lnTo>
                <a:lnTo>
                  <a:pt x="0" y="0"/>
                </a:lnTo>
                <a:lnTo>
                  <a:pt x="0" y="203"/>
                </a:lnTo>
                <a:lnTo>
                  <a:pt x="1762" y="1912"/>
                </a:lnTo>
                <a:close/>
              </a:path>
            </a:pathLst>
          </a:custGeom>
          <a:solidFill>
            <a:srgbClr val="3497B0"/>
          </a:solidFill>
          <a:ln w="9525">
            <a:noFill/>
          </a:ln>
        </p:spPr>
        <p:txBody>
          <a:bodyPr/>
          <a:p>
            <a:endParaRPr lang="en-US">
              <a:cs typeface="Arial" panose="020B0604020202020204" pitchFamily="34" charset="0"/>
            </a:endParaRPr>
          </a:p>
        </p:txBody>
      </p:sp>
      <p:sp>
        <p:nvSpPr>
          <p:cNvPr id="5128" name="矩形 4103"/>
          <p:cNvSpPr/>
          <p:nvPr/>
        </p:nvSpPr>
        <p:spPr>
          <a:xfrm>
            <a:off x="3347720" y="915035"/>
            <a:ext cx="2781935" cy="522605"/>
          </a:xfrm>
          <a:prstGeom prst="rect">
            <a:avLst/>
          </a:prstGeom>
          <a:noFill/>
          <a:ln w="9525">
            <a:noFill/>
          </a:ln>
        </p:spPr>
        <p:txBody>
          <a:bodyPr wrap="square" lIns="0" tIns="0" rIns="0" bIns="0" anchor="t">
            <a:spAutoFit/>
          </a:bodyPr>
          <a:p>
            <a:r>
              <a:rPr lang="zh-CN" altLang="en-US" sz="900" dirty="0">
                <a:solidFill>
                  <a:srgbClr val="EF655C"/>
                </a:solidFill>
                <a:ea typeface="SimSun" panose="02010600030101010101" pitchFamily="2" charset="-122"/>
                <a:cs typeface="Arial" panose="020B0604020202020204" pitchFamily="34" charset="0"/>
              </a:rPr>
              <a:t>Root Cause Analysis</a:t>
            </a:r>
            <a:endParaRPr lang="zh-CN" altLang="en-US" sz="900" dirty="0">
              <a:solidFill>
                <a:srgbClr val="EF655C"/>
              </a:solidFill>
              <a:ea typeface="SimSun" panose="02010600030101010101" pitchFamily="2" charset="-122"/>
              <a:cs typeface="Arial" panose="020B0604020202020204" pitchFamily="34" charset="0"/>
            </a:endParaRPr>
          </a:p>
          <a:p>
            <a:r>
              <a:rPr lang="zh-CN" altLang="en-US" sz="800" b="0" dirty="0">
                <a:solidFill>
                  <a:schemeClr val="bg2"/>
                </a:solidFill>
                <a:ea typeface="SimSun" panose="02010600030101010101" pitchFamily="2" charset="-122"/>
                <a:cs typeface="Arial" panose="020B0604020202020204" pitchFamily="34" charset="0"/>
              </a:rPr>
              <a:t>Investigate common customer complaints. Pinpoint recurring </a:t>
            </a:r>
            <a:r>
              <a:rPr lang="zh-CN" altLang="en-US" sz="900" b="0" dirty="0">
                <a:solidFill>
                  <a:schemeClr val="bg2"/>
                </a:solidFill>
                <a:ea typeface="SimSun" panose="02010600030101010101" pitchFamily="2" charset="-122"/>
                <a:cs typeface="Arial" panose="020B0604020202020204" pitchFamily="34" charset="0"/>
              </a:rPr>
              <a:t>problems </a:t>
            </a:r>
            <a:r>
              <a:rPr lang="zh-CN" altLang="en-US" sz="800" b="0" dirty="0">
                <a:solidFill>
                  <a:schemeClr val="bg2"/>
                </a:solidFill>
                <a:ea typeface="SimSun" panose="02010600030101010101" pitchFamily="2" charset="-122"/>
                <a:cs typeface="Arial" panose="020B0604020202020204" pitchFamily="34" charset="0"/>
              </a:rPr>
              <a:t>to address them proactively and prevent future escalations.</a:t>
            </a:r>
            <a:endParaRPr lang="zh-CN" altLang="en-US" sz="800" b="0" dirty="0">
              <a:solidFill>
                <a:schemeClr val="bg2"/>
              </a:solidFill>
              <a:ea typeface="SimSun" panose="02010600030101010101" pitchFamily="2" charset="-122"/>
              <a:cs typeface="Arial" panose="020B0604020202020204" pitchFamily="34" charset="0"/>
            </a:endParaRPr>
          </a:p>
        </p:txBody>
      </p:sp>
      <p:sp>
        <p:nvSpPr>
          <p:cNvPr id="5129" name="矩形 4104"/>
          <p:cNvSpPr/>
          <p:nvPr/>
        </p:nvSpPr>
        <p:spPr>
          <a:xfrm>
            <a:off x="3996055" y="1560195"/>
            <a:ext cx="3430270" cy="400050"/>
          </a:xfrm>
          <a:prstGeom prst="rect">
            <a:avLst/>
          </a:prstGeom>
          <a:noFill/>
          <a:ln w="9525">
            <a:noFill/>
          </a:ln>
        </p:spPr>
        <p:txBody>
          <a:bodyPr wrap="square" lIns="0" tIns="0" rIns="0" bIns="0" anchor="t">
            <a:spAutoFit/>
          </a:bodyPr>
          <a:p>
            <a:r>
              <a:rPr lang="zh-CN" altLang="en-US" sz="900" dirty="0">
                <a:solidFill>
                  <a:srgbClr val="EF655C"/>
                </a:solidFill>
                <a:ea typeface="SimSun" panose="02010600030101010101" pitchFamily="2" charset="-122"/>
                <a:cs typeface="Arial" panose="020B0604020202020204" pitchFamily="34" charset="0"/>
              </a:rPr>
              <a:t>Service Response Time Analysis</a:t>
            </a:r>
            <a:endParaRPr lang="zh-CN" altLang="en-US" sz="900" dirty="0">
              <a:solidFill>
                <a:srgbClr val="EF655C"/>
              </a:solidFill>
              <a:ea typeface="SimSun" panose="02010600030101010101" pitchFamily="2" charset="-122"/>
              <a:cs typeface="Arial" panose="020B0604020202020204" pitchFamily="34" charset="0"/>
            </a:endParaRPr>
          </a:p>
          <a:p>
            <a:r>
              <a:rPr lang="zh-CN" altLang="en-US" sz="800" b="0" dirty="0">
                <a:solidFill>
                  <a:schemeClr val="bg2"/>
                </a:solidFill>
                <a:ea typeface="SimSun" panose="02010600030101010101" pitchFamily="2" charset="-122"/>
                <a:cs typeface="Arial" panose="020B0604020202020204" pitchFamily="34" charset="0"/>
              </a:rPr>
              <a:t>Analyze response </a:t>
            </a:r>
            <a:r>
              <a:rPr lang="zh-CN" altLang="en-US" sz="900" b="0" dirty="0">
                <a:solidFill>
                  <a:schemeClr val="bg2"/>
                </a:solidFill>
                <a:ea typeface="SimSun" panose="02010600030101010101" pitchFamily="2" charset="-122"/>
                <a:cs typeface="Arial" panose="020B0604020202020204" pitchFamily="34" charset="0"/>
              </a:rPr>
              <a:t>times </a:t>
            </a:r>
            <a:r>
              <a:rPr lang="zh-CN" altLang="en-US" sz="800" b="0" dirty="0">
                <a:solidFill>
                  <a:schemeClr val="bg2"/>
                </a:solidFill>
                <a:ea typeface="SimSun" panose="02010600030101010101" pitchFamily="2" charset="-122"/>
                <a:cs typeface="Arial" panose="020B0604020202020204" pitchFamily="34" charset="0"/>
              </a:rPr>
              <a:t>for customer queries and support requests to assess the efficiency of the customer service team.</a:t>
            </a:r>
            <a:endParaRPr lang="zh-CN" altLang="en-US" sz="800" b="0" dirty="0">
              <a:solidFill>
                <a:schemeClr val="bg2"/>
              </a:solidFill>
              <a:ea typeface="SimSun" panose="02010600030101010101" pitchFamily="2" charset="-122"/>
              <a:cs typeface="Arial" panose="020B0604020202020204" pitchFamily="34" charset="0"/>
            </a:endParaRPr>
          </a:p>
        </p:txBody>
      </p:sp>
      <p:sp>
        <p:nvSpPr>
          <p:cNvPr id="5130" name="矩形 4105"/>
          <p:cNvSpPr/>
          <p:nvPr/>
        </p:nvSpPr>
        <p:spPr>
          <a:xfrm>
            <a:off x="4643755" y="2176145"/>
            <a:ext cx="3564890" cy="507365"/>
          </a:xfrm>
          <a:prstGeom prst="rect">
            <a:avLst/>
          </a:prstGeom>
          <a:noFill/>
          <a:ln w="9525">
            <a:noFill/>
          </a:ln>
        </p:spPr>
        <p:txBody>
          <a:bodyPr wrap="square" lIns="0" tIns="0" rIns="0" bIns="0" anchor="t">
            <a:spAutoFit/>
          </a:bodyPr>
          <a:p>
            <a:r>
              <a:rPr lang="zh-CN" altLang="en-US" sz="800" dirty="0">
                <a:solidFill>
                  <a:srgbClr val="EF655C"/>
                </a:solidFill>
                <a:ea typeface="SimSun" panose="02010600030101010101" pitchFamily="2" charset="-122"/>
                <a:cs typeface="Arial" panose="020B0604020202020204" pitchFamily="34" charset="0"/>
              </a:rPr>
              <a:t>Customer </a:t>
            </a:r>
            <a:r>
              <a:rPr lang="zh-CN" altLang="en-US" sz="900" dirty="0">
                <a:solidFill>
                  <a:srgbClr val="EF655C"/>
                </a:solidFill>
                <a:ea typeface="SimSun" panose="02010600030101010101" pitchFamily="2" charset="-122"/>
                <a:cs typeface="Arial" panose="020B0604020202020204" pitchFamily="34" charset="0"/>
              </a:rPr>
              <a:t>Segmentation</a:t>
            </a:r>
            <a:r>
              <a:rPr lang="en-IN" altLang="zh-CN" sz="900" b="0" dirty="0">
                <a:solidFill>
                  <a:schemeClr val="bg2"/>
                </a:solidFill>
                <a:ea typeface="SimSun" panose="02010600030101010101" pitchFamily="2" charset="-122"/>
                <a:cs typeface="Arial" panose="020B0604020202020204" pitchFamily="34" charset="0"/>
              </a:rPr>
              <a:t> </a:t>
            </a:r>
            <a:endParaRPr lang="zh-CN" altLang="en-US" sz="800" b="0" dirty="0">
              <a:solidFill>
                <a:schemeClr val="bg2"/>
              </a:solidFill>
              <a:ea typeface="SimSun" panose="02010600030101010101" pitchFamily="2" charset="-122"/>
              <a:cs typeface="Arial" panose="020B0604020202020204" pitchFamily="34" charset="0"/>
            </a:endParaRPr>
          </a:p>
          <a:p>
            <a:r>
              <a:rPr lang="zh-CN" altLang="en-US" sz="800" b="0" dirty="0">
                <a:solidFill>
                  <a:schemeClr val="bg2"/>
                </a:solidFill>
                <a:ea typeface="SimSun" panose="02010600030101010101" pitchFamily="2" charset="-122"/>
                <a:cs typeface="Arial" panose="020B0604020202020204" pitchFamily="34" charset="0"/>
              </a:rPr>
              <a:t>Segment customers based on their demographics, behavior, and preferences. Understand different customer segments' needs and pain points to tailor services and communications accordingly.</a:t>
            </a:r>
            <a:endParaRPr lang="zh-CN" altLang="en-US" sz="800" b="0" dirty="0">
              <a:solidFill>
                <a:schemeClr val="bg2"/>
              </a:solidFill>
              <a:ea typeface="SimSun" panose="02010600030101010101" pitchFamily="2" charset="-122"/>
              <a:cs typeface="Arial" panose="020B0604020202020204" pitchFamily="34" charset="0"/>
            </a:endParaRPr>
          </a:p>
        </p:txBody>
      </p:sp>
      <p:sp>
        <p:nvSpPr>
          <p:cNvPr id="5131" name="矩形 4106"/>
          <p:cNvSpPr/>
          <p:nvPr/>
        </p:nvSpPr>
        <p:spPr>
          <a:xfrm>
            <a:off x="5363845" y="2854960"/>
            <a:ext cx="3220720" cy="492125"/>
          </a:xfrm>
          <a:prstGeom prst="rect">
            <a:avLst/>
          </a:prstGeom>
          <a:noFill/>
          <a:ln w="9525">
            <a:noFill/>
          </a:ln>
        </p:spPr>
        <p:txBody>
          <a:bodyPr wrap="square" lIns="0" tIns="0" rIns="0" bIns="0" anchor="t">
            <a:spAutoFit/>
          </a:bodyPr>
          <a:p>
            <a:r>
              <a:rPr lang="zh-CN" altLang="en-US" sz="800" dirty="0">
                <a:solidFill>
                  <a:srgbClr val="EF655C"/>
                </a:solidFill>
                <a:ea typeface="SimSun" panose="02010600030101010101" pitchFamily="2" charset="-122"/>
                <a:cs typeface="Arial" panose="020B0604020202020204" pitchFamily="34" charset="0"/>
              </a:rPr>
              <a:t>Trends and Patterns Identification</a:t>
            </a:r>
            <a:endParaRPr lang="zh-CN" altLang="en-US" sz="800" dirty="0">
              <a:solidFill>
                <a:srgbClr val="EF655C"/>
              </a:solidFill>
              <a:ea typeface="SimSun" panose="02010600030101010101" pitchFamily="2" charset="-122"/>
              <a:cs typeface="Arial" panose="020B0604020202020204" pitchFamily="34" charset="0"/>
            </a:endParaRPr>
          </a:p>
          <a:p>
            <a:r>
              <a:rPr lang="en-IN" altLang="zh-CN" sz="800" b="0" dirty="0">
                <a:solidFill>
                  <a:schemeClr val="bg2"/>
                </a:solidFill>
                <a:ea typeface="SimSun" panose="02010600030101010101" pitchFamily="2" charset="-122"/>
                <a:cs typeface="Arial" panose="020B0604020202020204" pitchFamily="34" charset="0"/>
              </a:rPr>
              <a:t> </a:t>
            </a:r>
            <a:r>
              <a:rPr lang="zh-CN" altLang="en-US" sz="800" b="0" dirty="0">
                <a:solidFill>
                  <a:schemeClr val="bg2"/>
                </a:solidFill>
                <a:ea typeface="SimSun" panose="02010600030101010101" pitchFamily="2" charset="-122"/>
                <a:cs typeface="Arial" panose="020B0604020202020204" pitchFamily="34" charset="0"/>
              </a:rPr>
              <a:t>Identify patterns and trends in customer service data to</a:t>
            </a:r>
            <a:r>
              <a:rPr lang="en-IN" altLang="zh-CN" sz="800" b="0" dirty="0">
                <a:solidFill>
                  <a:schemeClr val="bg2"/>
                </a:solidFill>
                <a:ea typeface="SimSun" panose="02010600030101010101" pitchFamily="2" charset="-122"/>
                <a:cs typeface="Arial" panose="020B0604020202020204" pitchFamily="34" charset="0"/>
              </a:rPr>
              <a:t> </a:t>
            </a:r>
            <a:r>
              <a:rPr lang="zh-CN" altLang="en-US" sz="800" b="0" dirty="0">
                <a:solidFill>
                  <a:schemeClr val="bg2"/>
                </a:solidFill>
                <a:ea typeface="SimSun" panose="02010600030101010101" pitchFamily="2" charset="-122"/>
                <a:cs typeface="Arial" panose="020B0604020202020204" pitchFamily="34" charset="0"/>
              </a:rPr>
              <a:t>uncover opportunities for process improvements and innovative service offerings.</a:t>
            </a:r>
            <a:endParaRPr lang="zh-CN" altLang="en-US" sz="800" b="0" dirty="0">
              <a:solidFill>
                <a:schemeClr val="bg2"/>
              </a:solidFill>
              <a:ea typeface="SimSun" panose="02010600030101010101" pitchFamily="2" charset="-122"/>
              <a:cs typeface="Arial" panose="020B0604020202020204" pitchFamily="34" charset="0"/>
            </a:endParaRPr>
          </a:p>
        </p:txBody>
      </p:sp>
      <p:sp>
        <p:nvSpPr>
          <p:cNvPr id="5132" name="文本框 4107"/>
          <p:cNvSpPr txBox="1"/>
          <p:nvPr/>
        </p:nvSpPr>
        <p:spPr>
          <a:xfrm>
            <a:off x="1403350" y="266700"/>
            <a:ext cx="749300" cy="703580"/>
          </a:xfrm>
          <a:prstGeom prst="rect">
            <a:avLst/>
          </a:prstGeom>
          <a:noFill/>
          <a:ln w="9525">
            <a:noFill/>
          </a:ln>
        </p:spPr>
        <p:txBody>
          <a:bodyPr wrap="none" anchor="t">
            <a:noAutofit/>
          </a:bodyPr>
          <a:p>
            <a:r>
              <a:rPr lang="en-US" altLang="zh-CN" sz="3600" b="0">
                <a:solidFill>
                  <a:schemeClr val="bg1"/>
                </a:solidFill>
                <a:ea typeface="SimSun" panose="02010600030101010101" pitchFamily="2" charset="-122"/>
                <a:cs typeface="Arial" panose="020B0604020202020204" pitchFamily="34" charset="0"/>
              </a:rPr>
              <a:t>01</a:t>
            </a:r>
            <a:endParaRPr lang="en-US" altLang="zh-CN" sz="3600" b="0">
              <a:solidFill>
                <a:schemeClr val="bg1"/>
              </a:solidFill>
              <a:ea typeface="SimSun" panose="02010600030101010101" pitchFamily="2" charset="-122"/>
              <a:cs typeface="Arial" panose="020B0604020202020204" pitchFamily="34" charset="0"/>
            </a:endParaRPr>
          </a:p>
        </p:txBody>
      </p:sp>
      <p:sp>
        <p:nvSpPr>
          <p:cNvPr id="5133" name="文本框 4108"/>
          <p:cNvSpPr txBox="1"/>
          <p:nvPr/>
        </p:nvSpPr>
        <p:spPr>
          <a:xfrm>
            <a:off x="2018983" y="886778"/>
            <a:ext cx="635000" cy="583565"/>
          </a:xfrm>
          <a:prstGeom prst="rect">
            <a:avLst/>
          </a:prstGeom>
          <a:noFill/>
          <a:ln w="9525">
            <a:noFill/>
          </a:ln>
        </p:spPr>
        <p:txBody>
          <a:bodyPr wrap="none" anchor="t">
            <a:spAutoFit/>
          </a:bodyPr>
          <a:p>
            <a:r>
              <a:rPr lang="en-US" altLang="zh-CN" sz="3200" b="0">
                <a:solidFill>
                  <a:schemeClr val="bg1"/>
                </a:solidFill>
                <a:ea typeface="SimSun" panose="02010600030101010101" pitchFamily="2" charset="-122"/>
                <a:cs typeface="Arial" panose="020B0604020202020204" pitchFamily="34" charset="0"/>
              </a:rPr>
              <a:t>02</a:t>
            </a:r>
            <a:endParaRPr lang="en-US" altLang="zh-CN" sz="3200" b="0">
              <a:solidFill>
                <a:schemeClr val="bg1"/>
              </a:solidFill>
              <a:ea typeface="SimSun" panose="02010600030101010101" pitchFamily="2" charset="-122"/>
              <a:cs typeface="Arial" panose="020B0604020202020204" pitchFamily="34" charset="0"/>
            </a:endParaRPr>
          </a:p>
        </p:txBody>
      </p:sp>
      <p:sp>
        <p:nvSpPr>
          <p:cNvPr id="5134" name="文本框 4109"/>
          <p:cNvSpPr txBox="1"/>
          <p:nvPr/>
        </p:nvSpPr>
        <p:spPr>
          <a:xfrm>
            <a:off x="2771458" y="1565593"/>
            <a:ext cx="635000" cy="583565"/>
          </a:xfrm>
          <a:prstGeom prst="rect">
            <a:avLst/>
          </a:prstGeom>
          <a:noFill/>
          <a:ln w="9525">
            <a:noFill/>
          </a:ln>
        </p:spPr>
        <p:txBody>
          <a:bodyPr wrap="none" anchor="t">
            <a:spAutoFit/>
          </a:bodyPr>
          <a:p>
            <a:r>
              <a:rPr lang="en-US" altLang="zh-CN" sz="3200" b="0">
                <a:solidFill>
                  <a:schemeClr val="bg1"/>
                </a:solidFill>
                <a:ea typeface="SimSun" panose="02010600030101010101" pitchFamily="2" charset="-122"/>
                <a:cs typeface="Arial" panose="020B0604020202020204" pitchFamily="34" charset="0"/>
              </a:rPr>
              <a:t>03</a:t>
            </a:r>
            <a:endParaRPr lang="en-US" altLang="zh-CN" sz="3200" b="0">
              <a:solidFill>
                <a:schemeClr val="bg1"/>
              </a:solidFill>
              <a:ea typeface="SimSun" panose="02010600030101010101" pitchFamily="2" charset="-122"/>
              <a:cs typeface="Arial" panose="020B0604020202020204" pitchFamily="34" charset="0"/>
            </a:endParaRPr>
          </a:p>
        </p:txBody>
      </p:sp>
      <p:sp>
        <p:nvSpPr>
          <p:cNvPr id="5135" name="文本框 4110"/>
          <p:cNvSpPr txBox="1"/>
          <p:nvPr/>
        </p:nvSpPr>
        <p:spPr>
          <a:xfrm>
            <a:off x="3203575" y="2176145"/>
            <a:ext cx="635000" cy="583565"/>
          </a:xfrm>
          <a:prstGeom prst="rect">
            <a:avLst/>
          </a:prstGeom>
          <a:noFill/>
          <a:ln w="9525">
            <a:noFill/>
          </a:ln>
        </p:spPr>
        <p:txBody>
          <a:bodyPr wrap="none" anchor="t">
            <a:spAutoFit/>
          </a:bodyPr>
          <a:p>
            <a:r>
              <a:rPr lang="en-US" altLang="zh-CN" sz="3200" b="0">
                <a:solidFill>
                  <a:schemeClr val="bg1"/>
                </a:solidFill>
                <a:ea typeface="SimSun" panose="02010600030101010101" pitchFamily="2" charset="-122"/>
                <a:cs typeface="Arial" panose="020B0604020202020204" pitchFamily="34" charset="0"/>
              </a:rPr>
              <a:t>04</a:t>
            </a:r>
            <a:endParaRPr lang="en-US" altLang="zh-CN" sz="3200" b="0">
              <a:solidFill>
                <a:schemeClr val="bg1"/>
              </a:solidFill>
              <a:ea typeface="SimSun" panose="02010600030101010101" pitchFamily="2" charset="-122"/>
              <a:cs typeface="Arial" panose="020B0604020202020204" pitchFamily="34" charset="0"/>
            </a:endParaRPr>
          </a:p>
        </p:txBody>
      </p:sp>
      <p:sp>
        <p:nvSpPr>
          <p:cNvPr id="5136" name="文本框 4111"/>
          <p:cNvSpPr txBox="1"/>
          <p:nvPr/>
        </p:nvSpPr>
        <p:spPr>
          <a:xfrm>
            <a:off x="3937318" y="2759710"/>
            <a:ext cx="635000" cy="583565"/>
          </a:xfrm>
          <a:prstGeom prst="rect">
            <a:avLst/>
          </a:prstGeom>
          <a:noFill/>
          <a:ln w="9525">
            <a:noFill/>
          </a:ln>
        </p:spPr>
        <p:txBody>
          <a:bodyPr wrap="none" anchor="t">
            <a:spAutoFit/>
          </a:bodyPr>
          <a:p>
            <a:r>
              <a:rPr lang="en-US" altLang="zh-CN" sz="3200" b="0">
                <a:solidFill>
                  <a:schemeClr val="bg1"/>
                </a:solidFill>
                <a:ea typeface="SimSun" panose="02010600030101010101" pitchFamily="2" charset="-122"/>
                <a:cs typeface="Arial" panose="020B0604020202020204" pitchFamily="34" charset="0"/>
              </a:rPr>
              <a:t>05</a:t>
            </a:r>
            <a:endParaRPr lang="en-US" altLang="zh-CN" sz="3200" b="0">
              <a:solidFill>
                <a:schemeClr val="bg1"/>
              </a:solidFill>
              <a:ea typeface="SimSun" panose="02010600030101010101" pitchFamily="2" charset="-122"/>
              <a:cs typeface="Arial" panose="020B0604020202020204" pitchFamily="34" charset="0"/>
            </a:endParaRPr>
          </a:p>
        </p:txBody>
      </p:sp>
      <p:sp>
        <p:nvSpPr>
          <p:cNvPr id="5137" name="直接连接符 4112"/>
          <p:cNvSpPr/>
          <p:nvPr/>
        </p:nvSpPr>
        <p:spPr>
          <a:xfrm flipH="1" flipV="1">
            <a:off x="2019300" y="586740"/>
            <a:ext cx="472440" cy="11430"/>
          </a:xfrm>
          <a:prstGeom prst="line">
            <a:avLst/>
          </a:prstGeom>
          <a:ln w="6350" cap="flat" cmpd="sng">
            <a:solidFill>
              <a:schemeClr val="bg1"/>
            </a:solidFill>
            <a:prstDash val="dash"/>
            <a:round/>
            <a:headEnd type="none" w="med" len="med"/>
            <a:tailEnd type="oval" w="sm" len="sm"/>
          </a:ln>
        </p:spPr>
      </p:sp>
      <p:sp>
        <p:nvSpPr>
          <p:cNvPr id="5138" name="直接连接符 4113"/>
          <p:cNvSpPr/>
          <p:nvPr/>
        </p:nvSpPr>
        <p:spPr>
          <a:xfrm flipH="1" flipV="1">
            <a:off x="2600325" y="1164590"/>
            <a:ext cx="488950" cy="28575"/>
          </a:xfrm>
          <a:prstGeom prst="line">
            <a:avLst/>
          </a:prstGeom>
          <a:ln w="6350" cap="flat" cmpd="sng">
            <a:solidFill>
              <a:schemeClr val="bg1"/>
            </a:solidFill>
            <a:prstDash val="dash"/>
            <a:round/>
            <a:headEnd type="none" w="med" len="med"/>
            <a:tailEnd type="oval" w="sm" len="sm"/>
          </a:ln>
        </p:spPr>
      </p:sp>
      <p:sp>
        <p:nvSpPr>
          <p:cNvPr id="5139" name="直接连接符 4114"/>
          <p:cNvSpPr/>
          <p:nvPr/>
        </p:nvSpPr>
        <p:spPr>
          <a:xfrm flipH="1" flipV="1">
            <a:off x="3336290" y="1831975"/>
            <a:ext cx="499745" cy="28575"/>
          </a:xfrm>
          <a:prstGeom prst="line">
            <a:avLst/>
          </a:prstGeom>
          <a:ln w="6350" cap="flat" cmpd="sng">
            <a:solidFill>
              <a:schemeClr val="bg1"/>
            </a:solidFill>
            <a:prstDash val="dash"/>
            <a:round/>
            <a:headEnd type="none" w="med" len="med"/>
            <a:tailEnd type="oval" w="sm" len="sm"/>
          </a:ln>
        </p:spPr>
      </p:sp>
      <p:sp>
        <p:nvSpPr>
          <p:cNvPr id="5140" name="直接连接符 4115"/>
          <p:cNvSpPr/>
          <p:nvPr/>
        </p:nvSpPr>
        <p:spPr>
          <a:xfrm flipH="1">
            <a:off x="3912235" y="2460308"/>
            <a:ext cx="900113" cy="0"/>
          </a:xfrm>
          <a:prstGeom prst="line">
            <a:avLst/>
          </a:prstGeom>
          <a:ln w="6350" cap="flat" cmpd="sng">
            <a:solidFill>
              <a:schemeClr val="bg1"/>
            </a:solidFill>
            <a:prstDash val="dash"/>
            <a:round/>
            <a:headEnd type="none" w="med" len="med"/>
            <a:tailEnd type="oval" w="sm" len="sm"/>
          </a:ln>
        </p:spPr>
      </p:sp>
      <p:sp>
        <p:nvSpPr>
          <p:cNvPr id="5141" name="直接连接符 4116"/>
          <p:cNvSpPr/>
          <p:nvPr/>
        </p:nvSpPr>
        <p:spPr>
          <a:xfrm flipH="1">
            <a:off x="4572000" y="3069273"/>
            <a:ext cx="900113" cy="0"/>
          </a:xfrm>
          <a:prstGeom prst="line">
            <a:avLst/>
          </a:prstGeom>
          <a:ln w="6350" cap="flat" cmpd="sng">
            <a:solidFill>
              <a:schemeClr val="bg1"/>
            </a:solidFill>
            <a:prstDash val="dash"/>
            <a:round/>
            <a:headEnd type="none" w="med" len="med"/>
            <a:tailEnd type="oval" w="sm" len="sm"/>
          </a:ln>
        </p:spPr>
      </p:sp>
      <p:sp>
        <p:nvSpPr>
          <p:cNvPr id="5143" name="椭圆 4118"/>
          <p:cNvSpPr/>
          <p:nvPr/>
        </p:nvSpPr>
        <p:spPr>
          <a:xfrm>
            <a:off x="2938780" y="986790"/>
            <a:ext cx="301625" cy="409575"/>
          </a:xfrm>
          <a:prstGeom prst="ellipse">
            <a:avLst/>
          </a:prstGeom>
          <a:solidFill>
            <a:srgbClr val="F8F8F8"/>
          </a:solidFill>
          <a:ln w="9525" cap="flat" cmpd="sng">
            <a:solidFill>
              <a:srgbClr val="EF655C"/>
            </a:solidFill>
            <a:prstDash val="solid"/>
            <a:round/>
            <a:headEnd type="none" w="med" len="med"/>
            <a:tailEnd type="none" w="med" len="med"/>
          </a:ln>
        </p:spPr>
        <p:txBody>
          <a:bodyPr anchor="t"/>
          <a:p>
            <a:endParaRPr lang="zh-CN" altLang="en-US">
              <a:ea typeface="SimSun" panose="02010600030101010101" pitchFamily="2" charset="-122"/>
              <a:cs typeface="Arial" panose="020B0604020202020204" pitchFamily="34" charset="0"/>
            </a:endParaRPr>
          </a:p>
        </p:txBody>
      </p:sp>
      <p:sp>
        <p:nvSpPr>
          <p:cNvPr id="5155" name="椭圆 4130"/>
          <p:cNvSpPr/>
          <p:nvPr/>
        </p:nvSpPr>
        <p:spPr>
          <a:xfrm>
            <a:off x="2339340" y="410845"/>
            <a:ext cx="260985" cy="351155"/>
          </a:xfrm>
          <a:prstGeom prst="ellipse">
            <a:avLst/>
          </a:prstGeom>
          <a:solidFill>
            <a:srgbClr val="F8F8F8"/>
          </a:solidFill>
          <a:ln w="9525" cap="flat" cmpd="sng">
            <a:solidFill>
              <a:srgbClr val="EF655C"/>
            </a:solidFill>
            <a:prstDash val="solid"/>
            <a:round/>
            <a:headEnd type="none" w="med" len="med"/>
            <a:tailEnd type="none" w="med" len="med"/>
          </a:ln>
        </p:spPr>
        <p:txBody>
          <a:bodyPr anchor="t"/>
          <a:p>
            <a:endParaRPr lang="zh-CN" altLang="en-US">
              <a:ea typeface="SimSun" panose="02010600030101010101" pitchFamily="2" charset="-122"/>
              <a:cs typeface="Arial" panose="020B0604020202020204" pitchFamily="34" charset="0"/>
            </a:endParaRPr>
          </a:p>
        </p:txBody>
      </p:sp>
      <p:sp>
        <p:nvSpPr>
          <p:cNvPr id="4" name="椭圆 4118"/>
          <p:cNvSpPr/>
          <p:nvPr/>
        </p:nvSpPr>
        <p:spPr>
          <a:xfrm>
            <a:off x="3636010" y="1635125"/>
            <a:ext cx="301625" cy="409575"/>
          </a:xfrm>
          <a:prstGeom prst="ellipse">
            <a:avLst/>
          </a:prstGeom>
          <a:solidFill>
            <a:srgbClr val="F8F8F8"/>
          </a:solidFill>
          <a:ln w="9525" cap="flat" cmpd="sng">
            <a:solidFill>
              <a:srgbClr val="EF655C"/>
            </a:solidFill>
            <a:prstDash val="solid"/>
            <a:round/>
            <a:headEnd type="none" w="med" len="med"/>
            <a:tailEnd type="none" w="med" len="med"/>
          </a:ln>
        </p:spPr>
        <p:txBody>
          <a:bodyPr anchor="t"/>
          <a:p>
            <a:endParaRPr lang="zh-CN" altLang="en-US">
              <a:ea typeface="SimSun" panose="02010600030101010101" pitchFamily="2" charset="-122"/>
              <a:cs typeface="Arial" panose="020B0604020202020204" pitchFamily="34" charset="0"/>
            </a:endParaRPr>
          </a:p>
        </p:txBody>
      </p:sp>
      <p:sp>
        <p:nvSpPr>
          <p:cNvPr id="5" name="椭圆 4118"/>
          <p:cNvSpPr/>
          <p:nvPr/>
        </p:nvSpPr>
        <p:spPr>
          <a:xfrm>
            <a:off x="4211955" y="2263140"/>
            <a:ext cx="301625" cy="409575"/>
          </a:xfrm>
          <a:prstGeom prst="ellipse">
            <a:avLst/>
          </a:prstGeom>
          <a:solidFill>
            <a:srgbClr val="F8F8F8"/>
          </a:solidFill>
          <a:ln w="9525" cap="flat" cmpd="sng">
            <a:solidFill>
              <a:srgbClr val="EF655C"/>
            </a:solidFill>
            <a:prstDash val="solid"/>
            <a:round/>
            <a:headEnd type="none" w="med" len="med"/>
            <a:tailEnd type="none" w="med" len="med"/>
          </a:ln>
        </p:spPr>
        <p:txBody>
          <a:bodyPr anchor="t"/>
          <a:p>
            <a:endParaRPr lang="zh-CN" altLang="en-US">
              <a:ea typeface="SimSun" panose="02010600030101010101" pitchFamily="2" charset="-122"/>
              <a:cs typeface="Arial" panose="020B0604020202020204" pitchFamily="34" charset="0"/>
            </a:endParaRPr>
          </a:p>
        </p:txBody>
      </p:sp>
      <p:sp>
        <p:nvSpPr>
          <p:cNvPr id="6" name="椭圆 4118"/>
          <p:cNvSpPr/>
          <p:nvPr/>
        </p:nvSpPr>
        <p:spPr>
          <a:xfrm>
            <a:off x="4932045" y="2899410"/>
            <a:ext cx="301625" cy="409575"/>
          </a:xfrm>
          <a:prstGeom prst="ellipse">
            <a:avLst/>
          </a:prstGeom>
          <a:solidFill>
            <a:srgbClr val="F8F8F8"/>
          </a:solidFill>
          <a:ln w="9525" cap="flat" cmpd="sng">
            <a:solidFill>
              <a:srgbClr val="EF655C"/>
            </a:solidFill>
            <a:prstDash val="solid"/>
            <a:round/>
            <a:headEnd type="none" w="med" len="med"/>
            <a:tailEnd type="none" w="med" len="med"/>
          </a:ln>
        </p:spPr>
        <p:txBody>
          <a:bodyPr anchor="t"/>
          <a:p>
            <a:endParaRPr lang="zh-CN" altLang="en-US">
              <a:ea typeface="SimSun" panose="02010600030101010101" pitchFamily="2" charset="-122"/>
              <a:cs typeface="Arial" panose="020B0604020202020204" pitchFamily="34" charset="0"/>
            </a:endParaRPr>
          </a:p>
        </p:txBody>
      </p:sp>
      <p:sp>
        <p:nvSpPr>
          <p:cNvPr id="2" name="椭圆 4118"/>
          <p:cNvSpPr/>
          <p:nvPr/>
        </p:nvSpPr>
        <p:spPr>
          <a:xfrm>
            <a:off x="5652135" y="3651250"/>
            <a:ext cx="301625" cy="409575"/>
          </a:xfrm>
          <a:prstGeom prst="ellipse">
            <a:avLst/>
          </a:prstGeom>
          <a:solidFill>
            <a:srgbClr val="F8F8F8"/>
          </a:solidFill>
          <a:ln w="9525" cap="flat" cmpd="sng">
            <a:solidFill>
              <a:srgbClr val="EF655C"/>
            </a:solidFill>
            <a:prstDash val="solid"/>
            <a:round/>
            <a:headEnd type="none" w="med" len="med"/>
            <a:tailEnd type="none" w="med" len="med"/>
          </a:ln>
        </p:spPr>
        <p:txBody>
          <a:bodyPr anchor="t"/>
          <a:p>
            <a:endParaRPr lang="zh-CN" altLang="en-US">
              <a:ea typeface="SimSun" panose="02010600030101010101" pitchFamily="2" charset="-122"/>
              <a:cs typeface="Arial" panose="020B0604020202020204" pitchFamily="34" charset="0"/>
            </a:endParaRPr>
          </a:p>
        </p:txBody>
      </p:sp>
      <p:sp>
        <p:nvSpPr>
          <p:cNvPr id="3" name="文本框 4111"/>
          <p:cNvSpPr txBox="1"/>
          <p:nvPr/>
        </p:nvSpPr>
        <p:spPr>
          <a:xfrm>
            <a:off x="4837113" y="3580130"/>
            <a:ext cx="635000" cy="583565"/>
          </a:xfrm>
          <a:prstGeom prst="rect">
            <a:avLst/>
          </a:prstGeom>
          <a:noFill/>
          <a:ln w="9525">
            <a:noFill/>
          </a:ln>
        </p:spPr>
        <p:txBody>
          <a:bodyPr wrap="none" anchor="t">
            <a:spAutoFit/>
          </a:bodyPr>
          <a:p>
            <a:r>
              <a:rPr lang="en-US" altLang="zh-CN" sz="3200" b="0">
                <a:solidFill>
                  <a:schemeClr val="bg1"/>
                </a:solidFill>
                <a:ea typeface="SimSun" panose="02010600030101010101" pitchFamily="2" charset="-122"/>
                <a:cs typeface="Arial" panose="020B0604020202020204" pitchFamily="34" charset="0"/>
              </a:rPr>
              <a:t>0</a:t>
            </a:r>
            <a:r>
              <a:rPr lang="en-IN" altLang="en-US" sz="3200" b="0">
                <a:solidFill>
                  <a:schemeClr val="bg1"/>
                </a:solidFill>
                <a:ea typeface="SimSun" panose="02010600030101010101" pitchFamily="2" charset="-122"/>
                <a:cs typeface="Arial" panose="020B0604020202020204" pitchFamily="34" charset="0"/>
              </a:rPr>
              <a:t>6</a:t>
            </a:r>
            <a:endParaRPr lang="en-IN" altLang="en-US" sz="3200" b="0">
              <a:solidFill>
                <a:schemeClr val="bg1"/>
              </a:solidFill>
              <a:ea typeface="SimSun" panose="02010600030101010101" pitchFamily="2" charset="-122"/>
              <a:cs typeface="Arial" panose="020B0604020202020204" pitchFamily="34" charset="0"/>
            </a:endParaRPr>
          </a:p>
        </p:txBody>
      </p:sp>
      <p:sp>
        <p:nvSpPr>
          <p:cNvPr id="7" name="直接连接符 4116"/>
          <p:cNvSpPr/>
          <p:nvPr/>
        </p:nvSpPr>
        <p:spPr>
          <a:xfrm flipH="1">
            <a:off x="5472430" y="3867785"/>
            <a:ext cx="448310" cy="635"/>
          </a:xfrm>
          <a:prstGeom prst="line">
            <a:avLst/>
          </a:prstGeom>
          <a:ln w="6350" cap="flat" cmpd="sng">
            <a:solidFill>
              <a:schemeClr val="bg1"/>
            </a:solidFill>
            <a:prstDash val="dash"/>
            <a:round/>
            <a:headEnd type="none" w="med" len="med"/>
            <a:tailEnd type="oval" w="sm" len="sm"/>
          </a:ln>
        </p:spPr>
      </p:sp>
      <p:sp>
        <p:nvSpPr>
          <p:cNvPr id="8" name="椭圆 4118"/>
          <p:cNvSpPr/>
          <p:nvPr/>
        </p:nvSpPr>
        <p:spPr>
          <a:xfrm>
            <a:off x="6443980" y="4314825"/>
            <a:ext cx="301625" cy="409575"/>
          </a:xfrm>
          <a:prstGeom prst="ellipse">
            <a:avLst/>
          </a:prstGeom>
          <a:solidFill>
            <a:srgbClr val="F8F8F8"/>
          </a:solidFill>
          <a:ln w="9525" cap="flat" cmpd="sng">
            <a:solidFill>
              <a:srgbClr val="EF655C"/>
            </a:solidFill>
            <a:prstDash val="solid"/>
            <a:round/>
            <a:headEnd type="none" w="med" len="med"/>
            <a:tailEnd type="none" w="med" len="med"/>
          </a:ln>
        </p:spPr>
        <p:txBody>
          <a:bodyPr anchor="t"/>
          <a:p>
            <a:endParaRPr lang="zh-CN" altLang="en-US">
              <a:ea typeface="SimSun" panose="02010600030101010101" pitchFamily="2" charset="-122"/>
              <a:cs typeface="Arial" panose="020B0604020202020204" pitchFamily="34" charset="0"/>
            </a:endParaRPr>
          </a:p>
        </p:txBody>
      </p:sp>
      <p:sp>
        <p:nvSpPr>
          <p:cNvPr id="9" name="文本框 4111"/>
          <p:cNvSpPr txBox="1"/>
          <p:nvPr/>
        </p:nvSpPr>
        <p:spPr>
          <a:xfrm>
            <a:off x="5579428" y="4227830"/>
            <a:ext cx="635000" cy="583565"/>
          </a:xfrm>
          <a:prstGeom prst="rect">
            <a:avLst/>
          </a:prstGeom>
          <a:noFill/>
          <a:ln w="9525">
            <a:noFill/>
          </a:ln>
        </p:spPr>
        <p:txBody>
          <a:bodyPr wrap="none" anchor="t">
            <a:spAutoFit/>
          </a:bodyPr>
          <a:p>
            <a:r>
              <a:rPr lang="en-US" altLang="zh-CN" sz="3200" b="0">
                <a:solidFill>
                  <a:schemeClr val="bg1"/>
                </a:solidFill>
                <a:ea typeface="SimSun" panose="02010600030101010101" pitchFamily="2" charset="-122"/>
                <a:cs typeface="Arial" panose="020B0604020202020204" pitchFamily="34" charset="0"/>
              </a:rPr>
              <a:t>0</a:t>
            </a:r>
            <a:r>
              <a:rPr lang="en-IN" altLang="en-US" sz="3200" b="0">
                <a:solidFill>
                  <a:schemeClr val="bg1"/>
                </a:solidFill>
                <a:ea typeface="SimSun" panose="02010600030101010101" pitchFamily="2" charset="-122"/>
                <a:cs typeface="Arial" panose="020B0604020202020204" pitchFamily="34" charset="0"/>
              </a:rPr>
              <a:t>7</a:t>
            </a:r>
            <a:endParaRPr lang="en-IN" altLang="en-US" sz="3200" b="0">
              <a:solidFill>
                <a:schemeClr val="bg1"/>
              </a:solidFill>
              <a:ea typeface="SimSun" panose="02010600030101010101" pitchFamily="2" charset="-122"/>
              <a:cs typeface="Arial" panose="020B0604020202020204" pitchFamily="34" charset="0"/>
            </a:endParaRPr>
          </a:p>
        </p:txBody>
      </p:sp>
      <p:sp>
        <p:nvSpPr>
          <p:cNvPr id="10" name="直接连接符 4116"/>
          <p:cNvSpPr/>
          <p:nvPr/>
        </p:nvSpPr>
        <p:spPr>
          <a:xfrm flipH="1">
            <a:off x="6156325" y="4519295"/>
            <a:ext cx="448310" cy="635"/>
          </a:xfrm>
          <a:prstGeom prst="line">
            <a:avLst/>
          </a:prstGeom>
          <a:ln w="6350" cap="flat" cmpd="sng">
            <a:solidFill>
              <a:schemeClr val="bg1"/>
            </a:solidFill>
            <a:prstDash val="dash"/>
            <a:round/>
            <a:headEnd type="none" w="med" len="med"/>
            <a:tailEnd type="oval" w="sm" len="sm"/>
          </a:ln>
        </p:spPr>
      </p:sp>
      <p:sp>
        <p:nvSpPr>
          <p:cNvPr id="12" name="矩形 4106"/>
          <p:cNvSpPr/>
          <p:nvPr/>
        </p:nvSpPr>
        <p:spPr>
          <a:xfrm>
            <a:off x="6012180" y="3507740"/>
            <a:ext cx="3220720" cy="368935"/>
          </a:xfrm>
          <a:prstGeom prst="rect">
            <a:avLst/>
          </a:prstGeom>
          <a:noFill/>
          <a:ln w="9525">
            <a:noFill/>
          </a:ln>
        </p:spPr>
        <p:txBody>
          <a:bodyPr wrap="square" lIns="0" tIns="0" rIns="0" bIns="0" anchor="t">
            <a:spAutoFit/>
          </a:bodyPr>
          <a:p>
            <a:r>
              <a:rPr lang="en-IN" altLang="zh-CN" sz="800" dirty="0">
                <a:solidFill>
                  <a:srgbClr val="EF655C"/>
                </a:solidFill>
                <a:ea typeface="SimSun" panose="02010600030101010101" pitchFamily="2" charset="-122"/>
                <a:cs typeface="Arial" panose="020B0604020202020204" pitchFamily="34" charset="0"/>
              </a:rPr>
              <a:t>Channel preference analysis</a:t>
            </a:r>
            <a:endParaRPr lang="zh-CN" altLang="en-US" sz="800" dirty="0">
              <a:solidFill>
                <a:srgbClr val="EF655C"/>
              </a:solidFill>
              <a:ea typeface="SimSun" panose="02010600030101010101" pitchFamily="2" charset="-122"/>
              <a:cs typeface="Arial" panose="020B0604020202020204" pitchFamily="34" charset="0"/>
            </a:endParaRPr>
          </a:p>
          <a:p>
            <a:r>
              <a:rPr lang="en-IN" altLang="zh-CN" sz="800" b="0" dirty="0">
                <a:solidFill>
                  <a:schemeClr val="bg2"/>
                </a:solidFill>
                <a:ea typeface="SimSun" panose="02010600030101010101" pitchFamily="2" charset="-122"/>
                <a:cs typeface="Arial" panose="020B0604020202020204" pitchFamily="34" charset="0"/>
              </a:rPr>
              <a:t> </a:t>
            </a:r>
            <a:r>
              <a:rPr lang="zh-CN" altLang="en-US" sz="800" b="0" dirty="0">
                <a:solidFill>
                  <a:schemeClr val="bg2"/>
                </a:solidFill>
                <a:ea typeface="SimSun" panose="02010600030101010101" pitchFamily="2" charset="-122"/>
                <a:cs typeface="Arial" panose="020B0604020202020204" pitchFamily="34" charset="0"/>
              </a:rPr>
              <a:t>Identify </a:t>
            </a:r>
            <a:r>
              <a:rPr lang="en-IN" altLang="zh-CN" sz="800" b="0" dirty="0">
                <a:solidFill>
                  <a:schemeClr val="bg2"/>
                </a:solidFill>
                <a:ea typeface="SimSun" panose="02010600030101010101" pitchFamily="2" charset="-122"/>
                <a:cs typeface="Arial" panose="020B0604020202020204" pitchFamily="34" charset="0"/>
              </a:rPr>
              <a:t>the channel preference for understanding the which channel can be improved more.</a:t>
            </a:r>
            <a:endParaRPr lang="en-IN" altLang="zh-CN" sz="800" b="0" dirty="0">
              <a:solidFill>
                <a:schemeClr val="bg2"/>
              </a:solidFill>
              <a:ea typeface="SimSun" panose="02010600030101010101" pitchFamily="2" charset="-122"/>
              <a:cs typeface="Arial" panose="020B0604020202020204" pitchFamily="34" charset="0"/>
            </a:endParaRPr>
          </a:p>
        </p:txBody>
      </p:sp>
      <p:sp>
        <p:nvSpPr>
          <p:cNvPr id="13" name="矩形 4106"/>
          <p:cNvSpPr/>
          <p:nvPr/>
        </p:nvSpPr>
        <p:spPr>
          <a:xfrm>
            <a:off x="6804025" y="4241800"/>
            <a:ext cx="2121535" cy="492125"/>
          </a:xfrm>
          <a:prstGeom prst="rect">
            <a:avLst/>
          </a:prstGeom>
          <a:noFill/>
          <a:ln w="9525">
            <a:noFill/>
          </a:ln>
        </p:spPr>
        <p:txBody>
          <a:bodyPr wrap="square" lIns="0" tIns="0" rIns="0" bIns="0" anchor="t">
            <a:spAutoFit/>
          </a:bodyPr>
          <a:p>
            <a:r>
              <a:rPr lang="en-IN" altLang="zh-CN" sz="800" dirty="0">
                <a:solidFill>
                  <a:srgbClr val="EF655C"/>
                </a:solidFill>
                <a:ea typeface="SimSun" panose="02010600030101010101" pitchFamily="2" charset="-122"/>
                <a:cs typeface="Arial" panose="020B0604020202020204" pitchFamily="34" charset="0"/>
              </a:rPr>
              <a:t>Call-Centre analysis</a:t>
            </a:r>
            <a:endParaRPr lang="zh-CN" altLang="en-US" sz="800" dirty="0">
              <a:solidFill>
                <a:srgbClr val="EF655C"/>
              </a:solidFill>
              <a:ea typeface="SimSun" panose="02010600030101010101" pitchFamily="2" charset="-122"/>
              <a:cs typeface="Arial" panose="020B0604020202020204" pitchFamily="34" charset="0"/>
            </a:endParaRPr>
          </a:p>
          <a:p>
            <a:r>
              <a:rPr lang="en-IN" altLang="zh-CN" sz="800" b="0" dirty="0">
                <a:solidFill>
                  <a:schemeClr val="bg2"/>
                </a:solidFill>
                <a:ea typeface="SimSun" panose="02010600030101010101" pitchFamily="2" charset="-122"/>
                <a:cs typeface="Arial" panose="020B0604020202020204" pitchFamily="34" charset="0"/>
              </a:rPr>
              <a:t> which call-centre got the highest prefernce and what can be done more to improve other centres.</a:t>
            </a:r>
            <a:endParaRPr lang="zh-CN" altLang="en-US" sz="800" b="0" dirty="0">
              <a:solidFill>
                <a:schemeClr val="bg2"/>
              </a:solidFill>
              <a:ea typeface="SimSun" panose="02010600030101010101" pitchFamily="2" charset="-122"/>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任意多边形 5121"/>
          <p:cNvSpPr/>
          <p:nvPr/>
        </p:nvSpPr>
        <p:spPr>
          <a:xfrm>
            <a:off x="5737225" y="0"/>
            <a:ext cx="3416300" cy="3317875"/>
          </a:xfrm>
          <a:custGeom>
            <a:avLst/>
            <a:gdLst/>
            <a:ahLst/>
            <a:cxnLst/>
            <a:pathLst>
              <a:path w="2152" h="2090">
                <a:moveTo>
                  <a:pt x="0" y="0"/>
                </a:moveTo>
                <a:lnTo>
                  <a:pt x="0" y="0"/>
                </a:lnTo>
                <a:lnTo>
                  <a:pt x="2152" y="2090"/>
                </a:lnTo>
                <a:lnTo>
                  <a:pt x="2152" y="2090"/>
                </a:lnTo>
                <a:lnTo>
                  <a:pt x="0" y="0"/>
                </a:lnTo>
                <a:close/>
              </a:path>
            </a:pathLst>
          </a:custGeom>
          <a:solidFill>
            <a:srgbClr val="F28680"/>
          </a:solidFill>
          <a:ln w="9525">
            <a:noFill/>
          </a:ln>
        </p:spPr>
        <p:txBody>
          <a:bodyPr/>
          <a:p>
            <a:endParaRPr lang="en-US"/>
          </a:p>
        </p:txBody>
      </p:sp>
      <p:sp>
        <p:nvSpPr>
          <p:cNvPr id="6146" name="任意多边形 5122"/>
          <p:cNvSpPr/>
          <p:nvPr/>
        </p:nvSpPr>
        <p:spPr>
          <a:xfrm>
            <a:off x="7104063" y="3900488"/>
            <a:ext cx="2033587" cy="1249362"/>
          </a:xfrm>
          <a:custGeom>
            <a:avLst/>
            <a:gdLst/>
            <a:ahLst/>
            <a:cxnLst/>
            <a:pathLst>
              <a:path w="1281" h="787">
                <a:moveTo>
                  <a:pt x="0" y="787"/>
                </a:moveTo>
                <a:lnTo>
                  <a:pt x="1281" y="0"/>
                </a:lnTo>
                <a:lnTo>
                  <a:pt x="1281" y="0"/>
                </a:lnTo>
                <a:lnTo>
                  <a:pt x="0" y="787"/>
                </a:lnTo>
                <a:lnTo>
                  <a:pt x="0" y="787"/>
                </a:lnTo>
                <a:close/>
              </a:path>
            </a:pathLst>
          </a:custGeom>
          <a:noFill/>
          <a:ln w="12700" cap="flat" cmpd="sng">
            <a:solidFill>
              <a:srgbClr val="ED3F34"/>
            </a:solidFill>
            <a:prstDash val="solid"/>
            <a:round/>
            <a:headEnd type="none" w="med" len="med"/>
            <a:tailEnd type="none" w="med" len="med"/>
          </a:ln>
        </p:spPr>
        <p:txBody>
          <a:bodyPr/>
          <a:p>
            <a:endParaRPr lang="en-US"/>
          </a:p>
        </p:txBody>
      </p:sp>
      <p:sp>
        <p:nvSpPr>
          <p:cNvPr id="6147" name="任意多边形 5123"/>
          <p:cNvSpPr/>
          <p:nvPr/>
        </p:nvSpPr>
        <p:spPr>
          <a:xfrm>
            <a:off x="4856163" y="2513013"/>
            <a:ext cx="4297362" cy="2636837"/>
          </a:xfrm>
          <a:custGeom>
            <a:avLst/>
            <a:gdLst/>
            <a:ahLst/>
            <a:cxnLst/>
            <a:pathLst>
              <a:path w="2707" h="1661">
                <a:moveTo>
                  <a:pt x="2707" y="874"/>
                </a:moveTo>
                <a:lnTo>
                  <a:pt x="2707" y="0"/>
                </a:lnTo>
                <a:lnTo>
                  <a:pt x="0" y="1661"/>
                </a:lnTo>
                <a:lnTo>
                  <a:pt x="1426" y="1661"/>
                </a:lnTo>
                <a:lnTo>
                  <a:pt x="2707" y="874"/>
                </a:lnTo>
                <a:close/>
              </a:path>
            </a:pathLst>
          </a:custGeom>
          <a:solidFill>
            <a:srgbClr val="F8CFBF"/>
          </a:solidFill>
          <a:ln w="9525">
            <a:noFill/>
          </a:ln>
        </p:spPr>
        <p:txBody>
          <a:bodyPr/>
          <a:p>
            <a:endParaRPr lang="en-US"/>
          </a:p>
        </p:txBody>
      </p:sp>
      <p:sp>
        <p:nvSpPr>
          <p:cNvPr id="6148" name="任意多边形 5124"/>
          <p:cNvSpPr/>
          <p:nvPr/>
        </p:nvSpPr>
        <p:spPr>
          <a:xfrm>
            <a:off x="7119938" y="3900488"/>
            <a:ext cx="2033587" cy="1249362"/>
          </a:xfrm>
          <a:custGeom>
            <a:avLst/>
            <a:gdLst/>
            <a:ahLst/>
            <a:cxnLst/>
            <a:pathLst>
              <a:path w="1281" h="787">
                <a:moveTo>
                  <a:pt x="398" y="787"/>
                </a:moveTo>
                <a:lnTo>
                  <a:pt x="1281" y="244"/>
                </a:lnTo>
                <a:lnTo>
                  <a:pt x="1281" y="0"/>
                </a:lnTo>
                <a:lnTo>
                  <a:pt x="0" y="787"/>
                </a:lnTo>
                <a:lnTo>
                  <a:pt x="398" y="787"/>
                </a:lnTo>
                <a:close/>
              </a:path>
            </a:pathLst>
          </a:custGeom>
          <a:solidFill>
            <a:srgbClr val="E54840"/>
          </a:solidFill>
          <a:ln w="9525">
            <a:noFill/>
          </a:ln>
        </p:spPr>
        <p:txBody>
          <a:bodyPr/>
          <a:p>
            <a:endParaRPr lang="en-US"/>
          </a:p>
        </p:txBody>
      </p:sp>
      <p:sp>
        <p:nvSpPr>
          <p:cNvPr id="6149" name="任意多边形 5125"/>
          <p:cNvSpPr/>
          <p:nvPr/>
        </p:nvSpPr>
        <p:spPr>
          <a:xfrm>
            <a:off x="7751763" y="4287838"/>
            <a:ext cx="1401762" cy="862012"/>
          </a:xfrm>
          <a:custGeom>
            <a:avLst/>
            <a:gdLst/>
            <a:ahLst/>
            <a:cxnLst/>
            <a:pathLst>
              <a:path w="883" h="543">
                <a:moveTo>
                  <a:pt x="0" y="543"/>
                </a:moveTo>
                <a:lnTo>
                  <a:pt x="398" y="543"/>
                </a:lnTo>
                <a:lnTo>
                  <a:pt x="883" y="246"/>
                </a:lnTo>
                <a:lnTo>
                  <a:pt x="883" y="0"/>
                </a:lnTo>
                <a:lnTo>
                  <a:pt x="0" y="543"/>
                </a:lnTo>
                <a:close/>
              </a:path>
            </a:pathLst>
          </a:custGeom>
          <a:solidFill>
            <a:srgbClr val="3497B0"/>
          </a:solidFill>
          <a:ln w="9525">
            <a:noFill/>
          </a:ln>
        </p:spPr>
        <p:txBody>
          <a:bodyPr/>
          <a:p>
            <a:endParaRPr lang="en-US"/>
          </a:p>
        </p:txBody>
      </p:sp>
      <p:sp>
        <p:nvSpPr>
          <p:cNvPr id="6150" name="任意多边形 5126"/>
          <p:cNvSpPr/>
          <p:nvPr/>
        </p:nvSpPr>
        <p:spPr>
          <a:xfrm>
            <a:off x="8383588" y="4678363"/>
            <a:ext cx="769937" cy="471487"/>
          </a:xfrm>
          <a:custGeom>
            <a:avLst/>
            <a:gdLst/>
            <a:ahLst/>
            <a:cxnLst/>
            <a:pathLst>
              <a:path w="485" h="297">
                <a:moveTo>
                  <a:pt x="485" y="297"/>
                </a:moveTo>
                <a:lnTo>
                  <a:pt x="485" y="0"/>
                </a:lnTo>
                <a:lnTo>
                  <a:pt x="0" y="297"/>
                </a:lnTo>
                <a:lnTo>
                  <a:pt x="485" y="297"/>
                </a:lnTo>
                <a:close/>
              </a:path>
            </a:pathLst>
          </a:custGeom>
          <a:solidFill>
            <a:srgbClr val="D7443C"/>
          </a:solidFill>
          <a:ln w="9525">
            <a:noFill/>
          </a:ln>
        </p:spPr>
        <p:txBody>
          <a:bodyPr/>
          <a:p>
            <a:endParaRPr lang="en-US"/>
          </a:p>
        </p:txBody>
      </p:sp>
      <p:sp>
        <p:nvSpPr>
          <p:cNvPr id="6151" name="文本框 5127"/>
          <p:cNvSpPr txBox="1"/>
          <p:nvPr/>
        </p:nvSpPr>
        <p:spPr>
          <a:xfrm>
            <a:off x="107315" y="123190"/>
            <a:ext cx="827405" cy="694055"/>
          </a:xfrm>
          <a:prstGeom prst="rect">
            <a:avLst/>
          </a:prstGeom>
          <a:noFill/>
          <a:ln w="9525">
            <a:noFill/>
          </a:ln>
        </p:spPr>
        <p:txBody>
          <a:bodyPr anchor="t">
            <a:noAutofit/>
          </a:bodyPr>
          <a:p>
            <a:pPr algn="ctr"/>
            <a:r>
              <a:rPr lang="en-US" altLang="zh-CN" sz="3600" b="0">
                <a:solidFill>
                  <a:srgbClr val="EF655C"/>
                </a:solidFill>
                <a:latin typeface="Arial" panose="020B0604020202020204" pitchFamily="34" charset="0"/>
                <a:ea typeface="SimSun" panose="02010600030101010101" pitchFamily="2" charset="-122"/>
              </a:rPr>
              <a:t>01</a:t>
            </a:r>
            <a:endParaRPr lang="en-US" altLang="zh-CN" sz="3600" b="0">
              <a:solidFill>
                <a:srgbClr val="EF655C"/>
              </a:solidFill>
              <a:latin typeface="Arial" panose="020B0604020202020204" pitchFamily="34" charset="0"/>
              <a:ea typeface="SimSun" panose="02010600030101010101" pitchFamily="2" charset="-122"/>
            </a:endParaRPr>
          </a:p>
        </p:txBody>
      </p:sp>
      <p:sp>
        <p:nvSpPr>
          <p:cNvPr id="2" name="Title 1"/>
          <p:cNvSpPr>
            <a:spLocks noGrp="1"/>
          </p:cNvSpPr>
          <p:nvPr/>
        </p:nvSpPr>
        <p:spPr>
          <a:xfrm>
            <a:off x="827405" y="197485"/>
            <a:ext cx="4335145" cy="6521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u="sng">
                <a:solidFill>
                  <a:schemeClr val="accent6">
                    <a:lumMod val="75000"/>
                  </a:schemeClr>
                </a:solidFill>
              </a:rPr>
              <a:t>Customer Sentiment Analysis</a:t>
            </a:r>
            <a:endParaRPr lang="en-US" sz="1800" b="1" u="sng">
              <a:solidFill>
                <a:schemeClr val="accent6">
                  <a:lumMod val="75000"/>
                </a:schemeClr>
              </a:solidFill>
            </a:endParaRPr>
          </a:p>
        </p:txBody>
      </p:sp>
      <p:sp>
        <p:nvSpPr>
          <p:cNvPr id="6" name="Text Box 5"/>
          <p:cNvSpPr txBox="1"/>
          <p:nvPr/>
        </p:nvSpPr>
        <p:spPr>
          <a:xfrm>
            <a:off x="179705" y="3003550"/>
            <a:ext cx="8859520" cy="1955800"/>
          </a:xfrm>
          <a:prstGeom prst="rect">
            <a:avLst/>
          </a:prstGeom>
          <a:noFill/>
        </p:spPr>
        <p:txBody>
          <a:bodyPr wrap="square" rtlCol="0">
            <a:noAutofit/>
          </a:bodyPr>
          <a:p>
            <a:r>
              <a:rPr sz="1000" u="sng">
                <a:solidFill>
                  <a:schemeClr val="accent1">
                    <a:lumMod val="50000"/>
                  </a:schemeClr>
                </a:solidFill>
                <a:sym typeface="+mn-ea"/>
              </a:rPr>
              <a:t>Distribution Overview:</a:t>
            </a:r>
            <a:endParaRPr sz="1000" u="sng">
              <a:solidFill>
                <a:schemeClr val="accent1">
                  <a:lumMod val="50000"/>
                </a:schemeClr>
              </a:solidFill>
              <a:sym typeface="+mn-ea"/>
            </a:endParaRPr>
          </a:p>
          <a:p>
            <a:pPr marL="0" indent="0">
              <a:buNone/>
            </a:pPr>
            <a:r>
              <a:rPr sz="1000">
                <a:solidFill>
                  <a:schemeClr val="accent1">
                    <a:lumMod val="50000"/>
                  </a:schemeClr>
                </a:solidFill>
                <a:sym typeface="+mn-ea"/>
              </a:rPr>
              <a:t>The spectrum of sentiments spans from Negative to Very Positive, each associated with varying average CSAT scores.Negative sentiment, with an</a:t>
            </a:r>
            <a:r>
              <a:rPr lang="en-IN" sz="1000">
                <a:solidFill>
                  <a:schemeClr val="accent1">
                    <a:lumMod val="50000"/>
                  </a:schemeClr>
                </a:solidFill>
                <a:sym typeface="+mn-ea"/>
              </a:rPr>
              <a:t> </a:t>
            </a:r>
            <a:r>
              <a:rPr sz="1000">
                <a:solidFill>
                  <a:schemeClr val="accent1">
                    <a:lumMod val="50000"/>
                  </a:schemeClr>
                </a:solidFill>
                <a:sym typeface="+mn-ea"/>
              </a:rPr>
              <a:t>average CSAT score of 4.53, suggests a notable level of dissatisfaction among a subset of customers.Th</a:t>
            </a:r>
            <a:r>
              <a:rPr lang="en-IN" sz="1000">
                <a:solidFill>
                  <a:schemeClr val="accent1">
                    <a:lumMod val="50000"/>
                  </a:schemeClr>
                </a:solidFill>
                <a:sym typeface="+mn-ea"/>
              </a:rPr>
              <a:t>ere is a</a:t>
            </a:r>
            <a:r>
              <a:rPr sz="1000">
                <a:solidFill>
                  <a:schemeClr val="accent1">
                    <a:lumMod val="50000"/>
                  </a:schemeClr>
                </a:solidFill>
                <a:sym typeface="+mn-ea"/>
              </a:rPr>
              <a:t> shift</a:t>
            </a:r>
            <a:r>
              <a:rPr lang="en-IN" sz="1000">
                <a:solidFill>
                  <a:schemeClr val="accent1">
                    <a:lumMod val="50000"/>
                  </a:schemeClr>
                </a:solidFill>
                <a:sym typeface="+mn-ea"/>
              </a:rPr>
              <a:t> that</a:t>
            </a:r>
            <a:r>
              <a:rPr sz="1000">
                <a:solidFill>
                  <a:schemeClr val="accent1">
                    <a:lumMod val="50000"/>
                  </a:schemeClr>
                </a:solidFill>
                <a:sym typeface="+mn-ea"/>
              </a:rPr>
              <a:t> indicates a positive correlation between sentiment and customer satisfaction, with Very Positive sentiments reflecting the highest levels of contentment.</a:t>
            </a:r>
            <a:endParaRPr sz="1000">
              <a:solidFill>
                <a:schemeClr val="accent1">
                  <a:lumMod val="50000"/>
                </a:schemeClr>
              </a:solidFill>
              <a:sym typeface="+mn-ea"/>
            </a:endParaRPr>
          </a:p>
          <a:p>
            <a:pPr marL="0" indent="0">
              <a:buNone/>
            </a:pPr>
            <a:endParaRPr sz="1000">
              <a:solidFill>
                <a:srgbClr val="7030A0"/>
              </a:solidFill>
              <a:sym typeface="+mn-ea"/>
            </a:endParaRPr>
          </a:p>
          <a:p>
            <a:pPr marL="0" indent="0">
              <a:buNone/>
            </a:pPr>
            <a:r>
              <a:rPr sz="1000" u="sng">
                <a:solidFill>
                  <a:srgbClr val="7030A0"/>
                </a:solidFill>
                <a:sym typeface="+mn-ea"/>
              </a:rPr>
              <a:t>Areas for Improvement:</a:t>
            </a:r>
            <a:endParaRPr sz="1000" u="sng">
              <a:solidFill>
                <a:srgbClr val="7030A0"/>
              </a:solidFill>
              <a:sym typeface="+mn-ea"/>
            </a:endParaRPr>
          </a:p>
          <a:p>
            <a:pPr marL="171450" indent="-171450">
              <a:buFont typeface="Arial" panose="020B0604020202020204" pitchFamily="34" charset="0"/>
              <a:buChar char="•"/>
            </a:pPr>
            <a:r>
              <a:rPr sz="1000">
                <a:solidFill>
                  <a:srgbClr val="7030A0"/>
                </a:solidFill>
                <a:sym typeface="+mn-ea"/>
              </a:rPr>
              <a:t>The lower CSAT scores associated with Negative and Very Negative sentiments underscore specific pain points that require targeted interventions.</a:t>
            </a:r>
            <a:endParaRPr sz="1000">
              <a:solidFill>
                <a:srgbClr val="7030A0"/>
              </a:solidFill>
              <a:sym typeface="+mn-ea"/>
            </a:endParaRPr>
          </a:p>
          <a:p>
            <a:pPr marL="171450" indent="-171450">
              <a:buFont typeface="Arial" panose="020B0604020202020204" pitchFamily="34" charset="0"/>
              <a:buChar char="•"/>
            </a:pPr>
            <a:r>
              <a:rPr sz="1000">
                <a:solidFill>
                  <a:srgbClr val="7030A0"/>
                </a:solidFill>
                <a:sym typeface="+mn-ea"/>
              </a:rPr>
              <a:t>Understanding the reasons behind these sentiments is critical for addressing root causes and enhancing overall customer satisfaction.</a:t>
            </a:r>
            <a:endParaRPr sz="1000">
              <a:solidFill>
                <a:srgbClr val="7030A0"/>
              </a:solidFill>
              <a:sym typeface="+mn-ea"/>
            </a:endParaRPr>
          </a:p>
          <a:p>
            <a:pPr marL="171450" indent="-171450">
              <a:buFont typeface="Arial" panose="020B0604020202020204" pitchFamily="34" charset="0"/>
              <a:buChar char="•"/>
            </a:pPr>
            <a:r>
              <a:rPr sz="1000">
                <a:solidFill>
                  <a:srgbClr val="7030A0"/>
                </a:solidFill>
                <a:sym typeface="+mn-ea"/>
              </a:rPr>
              <a:t>The distribution highlights the direct impact of sentiments on CSAT scores, emphasizing the need to focus on improving negative sentiments for a holistic enhancement of customer satisfaction.</a:t>
            </a:r>
            <a:endParaRPr sz="1000">
              <a:solidFill>
                <a:srgbClr val="7030A0"/>
              </a:solidFill>
              <a:sym typeface="+mn-ea"/>
            </a:endParaRPr>
          </a:p>
          <a:p>
            <a:pPr marL="0" indent="0">
              <a:buNone/>
            </a:pPr>
            <a:endParaRPr sz="1200">
              <a:solidFill>
                <a:schemeClr val="accent1">
                  <a:lumMod val="50000"/>
                </a:schemeClr>
              </a:solidFill>
              <a:sym typeface="+mn-ea"/>
            </a:endParaRPr>
          </a:p>
          <a:p>
            <a:endParaRPr lang="en-US" sz="1200">
              <a:solidFill>
                <a:schemeClr val="accent1">
                  <a:lumMod val="50000"/>
                </a:schemeClr>
              </a:solidFill>
            </a:endParaRPr>
          </a:p>
        </p:txBody>
      </p:sp>
      <p:graphicFrame>
        <p:nvGraphicFramePr>
          <p:cNvPr id="3" name="Chart 2"/>
          <p:cNvGraphicFramePr/>
          <p:nvPr/>
        </p:nvGraphicFramePr>
        <p:xfrm>
          <a:off x="251460" y="941705"/>
          <a:ext cx="8602980" cy="196977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任意多边形 9217"/>
          <p:cNvSpPr/>
          <p:nvPr/>
        </p:nvSpPr>
        <p:spPr>
          <a:xfrm>
            <a:off x="5737225" y="0"/>
            <a:ext cx="3416300" cy="3317875"/>
          </a:xfrm>
          <a:custGeom>
            <a:avLst/>
            <a:gdLst/>
            <a:ahLst/>
            <a:cxnLst/>
            <a:pathLst>
              <a:path w="2152" h="2090">
                <a:moveTo>
                  <a:pt x="0" y="0"/>
                </a:moveTo>
                <a:lnTo>
                  <a:pt x="0" y="0"/>
                </a:lnTo>
                <a:lnTo>
                  <a:pt x="2152" y="2090"/>
                </a:lnTo>
                <a:lnTo>
                  <a:pt x="2152" y="2090"/>
                </a:lnTo>
                <a:lnTo>
                  <a:pt x="0" y="0"/>
                </a:lnTo>
                <a:close/>
              </a:path>
            </a:pathLst>
          </a:custGeom>
          <a:solidFill>
            <a:srgbClr val="F28680"/>
          </a:solidFill>
          <a:ln w="9525">
            <a:noFill/>
          </a:ln>
        </p:spPr>
        <p:txBody>
          <a:bodyPr/>
          <a:p>
            <a:endParaRPr lang="en-US"/>
          </a:p>
        </p:txBody>
      </p:sp>
      <p:sp>
        <p:nvSpPr>
          <p:cNvPr id="10242" name="任意多边形 9218"/>
          <p:cNvSpPr/>
          <p:nvPr/>
        </p:nvSpPr>
        <p:spPr>
          <a:xfrm>
            <a:off x="7104063" y="3900488"/>
            <a:ext cx="2033587" cy="1249362"/>
          </a:xfrm>
          <a:custGeom>
            <a:avLst/>
            <a:gdLst/>
            <a:ahLst/>
            <a:cxnLst/>
            <a:pathLst>
              <a:path w="1281" h="787">
                <a:moveTo>
                  <a:pt x="0" y="787"/>
                </a:moveTo>
                <a:lnTo>
                  <a:pt x="1281" y="0"/>
                </a:lnTo>
                <a:lnTo>
                  <a:pt x="1281" y="0"/>
                </a:lnTo>
                <a:lnTo>
                  <a:pt x="0" y="787"/>
                </a:lnTo>
                <a:lnTo>
                  <a:pt x="0" y="787"/>
                </a:lnTo>
                <a:close/>
              </a:path>
            </a:pathLst>
          </a:custGeom>
          <a:noFill/>
          <a:ln w="12700" cap="flat" cmpd="sng">
            <a:solidFill>
              <a:srgbClr val="ED3F34"/>
            </a:solidFill>
            <a:prstDash val="solid"/>
            <a:round/>
            <a:headEnd type="none" w="med" len="med"/>
            <a:tailEnd type="none" w="med" len="med"/>
          </a:ln>
        </p:spPr>
        <p:txBody>
          <a:bodyPr/>
          <a:p>
            <a:endParaRPr lang="en-US"/>
          </a:p>
        </p:txBody>
      </p:sp>
      <p:sp>
        <p:nvSpPr>
          <p:cNvPr id="10243" name="任意多边形 9219"/>
          <p:cNvSpPr/>
          <p:nvPr/>
        </p:nvSpPr>
        <p:spPr>
          <a:xfrm>
            <a:off x="4856163" y="2513013"/>
            <a:ext cx="4297362" cy="2636837"/>
          </a:xfrm>
          <a:custGeom>
            <a:avLst/>
            <a:gdLst/>
            <a:ahLst/>
            <a:cxnLst/>
            <a:pathLst>
              <a:path w="2707" h="1661">
                <a:moveTo>
                  <a:pt x="2707" y="874"/>
                </a:moveTo>
                <a:lnTo>
                  <a:pt x="2707" y="0"/>
                </a:lnTo>
                <a:lnTo>
                  <a:pt x="0" y="1661"/>
                </a:lnTo>
                <a:lnTo>
                  <a:pt x="1426" y="1661"/>
                </a:lnTo>
                <a:lnTo>
                  <a:pt x="2707" y="874"/>
                </a:lnTo>
                <a:close/>
              </a:path>
            </a:pathLst>
          </a:custGeom>
          <a:solidFill>
            <a:srgbClr val="F8CFBF"/>
          </a:solidFill>
          <a:ln w="9525">
            <a:noFill/>
          </a:ln>
        </p:spPr>
        <p:txBody>
          <a:bodyPr/>
          <a:p>
            <a:endParaRPr lang="en-US"/>
          </a:p>
        </p:txBody>
      </p:sp>
      <p:sp>
        <p:nvSpPr>
          <p:cNvPr id="10244" name="任意多边形 9220"/>
          <p:cNvSpPr/>
          <p:nvPr/>
        </p:nvSpPr>
        <p:spPr>
          <a:xfrm>
            <a:off x="7119938" y="3900488"/>
            <a:ext cx="2033587" cy="1249362"/>
          </a:xfrm>
          <a:custGeom>
            <a:avLst/>
            <a:gdLst/>
            <a:ahLst/>
            <a:cxnLst/>
            <a:pathLst>
              <a:path w="1281" h="787">
                <a:moveTo>
                  <a:pt x="398" y="787"/>
                </a:moveTo>
                <a:lnTo>
                  <a:pt x="1281" y="244"/>
                </a:lnTo>
                <a:lnTo>
                  <a:pt x="1281" y="0"/>
                </a:lnTo>
                <a:lnTo>
                  <a:pt x="0" y="787"/>
                </a:lnTo>
                <a:lnTo>
                  <a:pt x="398" y="787"/>
                </a:lnTo>
                <a:close/>
              </a:path>
            </a:pathLst>
          </a:custGeom>
          <a:solidFill>
            <a:srgbClr val="E54840"/>
          </a:solidFill>
          <a:ln w="9525">
            <a:noFill/>
          </a:ln>
        </p:spPr>
        <p:txBody>
          <a:bodyPr/>
          <a:p>
            <a:endParaRPr lang="en-US"/>
          </a:p>
        </p:txBody>
      </p:sp>
      <p:sp>
        <p:nvSpPr>
          <p:cNvPr id="10245" name="任意多边形 9221"/>
          <p:cNvSpPr/>
          <p:nvPr/>
        </p:nvSpPr>
        <p:spPr>
          <a:xfrm>
            <a:off x="7751763" y="4287838"/>
            <a:ext cx="1401762" cy="862012"/>
          </a:xfrm>
          <a:custGeom>
            <a:avLst/>
            <a:gdLst/>
            <a:ahLst/>
            <a:cxnLst/>
            <a:pathLst>
              <a:path w="883" h="543">
                <a:moveTo>
                  <a:pt x="0" y="543"/>
                </a:moveTo>
                <a:lnTo>
                  <a:pt x="398" y="543"/>
                </a:lnTo>
                <a:lnTo>
                  <a:pt x="883" y="246"/>
                </a:lnTo>
                <a:lnTo>
                  <a:pt x="883" y="0"/>
                </a:lnTo>
                <a:lnTo>
                  <a:pt x="0" y="543"/>
                </a:lnTo>
                <a:close/>
              </a:path>
            </a:pathLst>
          </a:custGeom>
          <a:solidFill>
            <a:srgbClr val="3497B0"/>
          </a:solidFill>
          <a:ln w="9525">
            <a:noFill/>
          </a:ln>
        </p:spPr>
        <p:txBody>
          <a:bodyPr/>
          <a:p>
            <a:endParaRPr lang="en-US"/>
          </a:p>
        </p:txBody>
      </p:sp>
      <p:sp>
        <p:nvSpPr>
          <p:cNvPr id="10246" name="任意多边形 9222"/>
          <p:cNvSpPr/>
          <p:nvPr/>
        </p:nvSpPr>
        <p:spPr>
          <a:xfrm>
            <a:off x="8383588" y="4678363"/>
            <a:ext cx="769937" cy="471487"/>
          </a:xfrm>
          <a:custGeom>
            <a:avLst/>
            <a:gdLst/>
            <a:ahLst/>
            <a:cxnLst/>
            <a:pathLst>
              <a:path w="485" h="297">
                <a:moveTo>
                  <a:pt x="485" y="297"/>
                </a:moveTo>
                <a:lnTo>
                  <a:pt x="485" y="0"/>
                </a:lnTo>
                <a:lnTo>
                  <a:pt x="0" y="297"/>
                </a:lnTo>
                <a:lnTo>
                  <a:pt x="485" y="297"/>
                </a:lnTo>
                <a:close/>
              </a:path>
            </a:pathLst>
          </a:custGeom>
          <a:solidFill>
            <a:srgbClr val="D7443C"/>
          </a:solidFill>
          <a:ln w="9525">
            <a:noFill/>
          </a:ln>
        </p:spPr>
        <p:txBody>
          <a:bodyPr/>
          <a:p>
            <a:endParaRPr lang="en-US"/>
          </a:p>
        </p:txBody>
      </p:sp>
      <p:sp>
        <p:nvSpPr>
          <p:cNvPr id="10247" name="文本框 9223"/>
          <p:cNvSpPr txBox="1"/>
          <p:nvPr/>
        </p:nvSpPr>
        <p:spPr>
          <a:xfrm>
            <a:off x="107315" y="123190"/>
            <a:ext cx="709295" cy="645160"/>
          </a:xfrm>
          <a:prstGeom prst="rect">
            <a:avLst/>
          </a:prstGeom>
          <a:noFill/>
          <a:ln w="9525">
            <a:noFill/>
          </a:ln>
        </p:spPr>
        <p:txBody>
          <a:bodyPr wrap="square" anchor="t">
            <a:spAutoFit/>
          </a:bodyPr>
          <a:p>
            <a:pPr algn="ctr"/>
            <a:r>
              <a:rPr lang="en-US" altLang="zh-CN" sz="3600" b="0">
                <a:solidFill>
                  <a:srgbClr val="EF655C"/>
                </a:solidFill>
                <a:latin typeface="Arial" panose="020B0604020202020204" pitchFamily="34" charset="0"/>
                <a:ea typeface="SimSun" panose="02010600030101010101" pitchFamily="2" charset="-122"/>
              </a:rPr>
              <a:t>02</a:t>
            </a:r>
            <a:endParaRPr lang="en-US" altLang="zh-CN" sz="3600" b="0">
              <a:solidFill>
                <a:srgbClr val="EF655C"/>
              </a:solidFill>
              <a:latin typeface="Arial" panose="020B0604020202020204" pitchFamily="34" charset="0"/>
              <a:ea typeface="SimSun" panose="02010600030101010101" pitchFamily="2" charset="-122"/>
            </a:endParaRPr>
          </a:p>
        </p:txBody>
      </p:sp>
      <p:sp>
        <p:nvSpPr>
          <p:cNvPr id="2" name="Title 1"/>
          <p:cNvSpPr>
            <a:spLocks noGrp="1"/>
          </p:cNvSpPr>
          <p:nvPr/>
        </p:nvSpPr>
        <p:spPr>
          <a:xfrm>
            <a:off x="899160" y="194945"/>
            <a:ext cx="4335145" cy="6521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800" u="sng" dirty="0">
                <a:gradFill>
                  <a:gsLst>
                    <a:gs pos="0">
                      <a:srgbClr val="012D86"/>
                    </a:gs>
                    <a:gs pos="100000">
                      <a:srgbClr val="0E2557"/>
                    </a:gs>
                  </a:gsLst>
                  <a:lin scaled="0"/>
                </a:gradFill>
                <a:latin typeface="Arial" panose="020B0604020202020204" pitchFamily="34" charset="0"/>
                <a:ea typeface="SimSun" panose="02010600030101010101" pitchFamily="2" charset="-122"/>
                <a:cs typeface="Arial" panose="020B0604020202020204" pitchFamily="34" charset="0"/>
                <a:sym typeface="+mn-ea"/>
              </a:rPr>
              <a:t>Root Cause</a:t>
            </a:r>
            <a:r>
              <a:rPr lang="en-IN" altLang="zh-CN" sz="1800" u="sng" dirty="0">
                <a:gradFill>
                  <a:gsLst>
                    <a:gs pos="0">
                      <a:srgbClr val="012D86"/>
                    </a:gs>
                    <a:gs pos="100000">
                      <a:srgbClr val="0E2557"/>
                    </a:gs>
                  </a:gsLst>
                  <a:lin scaled="0"/>
                </a:gradFill>
                <a:ea typeface="SimSun" panose="02010600030101010101" pitchFamily="2" charset="-122"/>
                <a:cs typeface="Arial" panose="020B0604020202020204" pitchFamily="34" charset="0"/>
                <a:sym typeface="+mn-ea"/>
              </a:rPr>
              <a:t> </a:t>
            </a:r>
            <a:r>
              <a:rPr lang="en-US" sz="1800" u="sng">
                <a:gradFill>
                  <a:gsLst>
                    <a:gs pos="0">
                      <a:srgbClr val="012D86"/>
                    </a:gs>
                    <a:gs pos="100000">
                      <a:srgbClr val="0E2557"/>
                    </a:gs>
                  </a:gsLst>
                  <a:lin scaled="0"/>
                </a:gradFill>
              </a:rPr>
              <a:t>Analysis</a:t>
            </a:r>
            <a:endParaRPr lang="en-US" sz="1800" u="sng">
              <a:gradFill>
                <a:gsLst>
                  <a:gs pos="0">
                    <a:srgbClr val="012D86"/>
                  </a:gs>
                  <a:gs pos="100000">
                    <a:srgbClr val="0E2557"/>
                  </a:gs>
                </a:gsLst>
                <a:lin scaled="0"/>
              </a:gradFill>
            </a:endParaRPr>
          </a:p>
        </p:txBody>
      </p:sp>
      <p:graphicFrame>
        <p:nvGraphicFramePr>
          <p:cNvPr id="3" name="Chart 2"/>
          <p:cNvGraphicFramePr/>
          <p:nvPr/>
        </p:nvGraphicFramePr>
        <p:xfrm>
          <a:off x="395605" y="915035"/>
          <a:ext cx="4100830" cy="3470910"/>
        </p:xfrm>
        <a:graphic>
          <a:graphicData uri="http://schemas.openxmlformats.org/drawingml/2006/chart">
            <c:chart xmlns:c="http://schemas.openxmlformats.org/drawingml/2006/chart" xmlns:r="http://schemas.openxmlformats.org/officeDocument/2006/relationships" r:id="rId1"/>
          </a:graphicData>
        </a:graphic>
      </p:graphicFrame>
      <p:sp>
        <p:nvSpPr>
          <p:cNvPr id="6" name="Text Box 5"/>
          <p:cNvSpPr txBox="1"/>
          <p:nvPr/>
        </p:nvSpPr>
        <p:spPr>
          <a:xfrm>
            <a:off x="4787900" y="626745"/>
            <a:ext cx="3912235" cy="4387850"/>
          </a:xfrm>
          <a:prstGeom prst="rect">
            <a:avLst/>
          </a:prstGeom>
          <a:noFill/>
        </p:spPr>
        <p:txBody>
          <a:bodyPr wrap="square" rtlCol="0">
            <a:noAutofit/>
          </a:bodyPr>
          <a:p>
            <a:endParaRPr sz="1000" u="sng">
              <a:solidFill>
                <a:schemeClr val="accent1">
                  <a:lumMod val="50000"/>
                </a:schemeClr>
              </a:solidFill>
              <a:sym typeface="+mn-ea"/>
            </a:endParaRPr>
          </a:p>
          <a:p>
            <a:endParaRPr sz="1000" u="sng">
              <a:solidFill>
                <a:schemeClr val="accent1">
                  <a:lumMod val="50000"/>
                </a:schemeClr>
              </a:solidFill>
              <a:sym typeface="+mn-ea"/>
            </a:endParaRPr>
          </a:p>
          <a:p>
            <a:endParaRPr sz="1000" u="sng">
              <a:solidFill>
                <a:schemeClr val="accent1">
                  <a:lumMod val="50000"/>
                </a:schemeClr>
              </a:solidFill>
              <a:sym typeface="+mn-ea"/>
            </a:endParaRPr>
          </a:p>
          <a:p>
            <a:r>
              <a:rPr sz="1000" u="sng">
                <a:solidFill>
                  <a:schemeClr val="accent1">
                    <a:lumMod val="50000"/>
                  </a:schemeClr>
                </a:solidFill>
                <a:sym typeface="+mn-ea"/>
              </a:rPr>
              <a:t>Distribution Overview:</a:t>
            </a:r>
            <a:endParaRPr sz="1000" u="sng">
              <a:solidFill>
                <a:schemeClr val="accent1">
                  <a:lumMod val="50000"/>
                </a:schemeClr>
              </a:solidFill>
              <a:sym typeface="+mn-ea"/>
            </a:endParaRPr>
          </a:p>
          <a:p>
            <a:pPr marL="0" indent="0">
              <a:buNone/>
            </a:pPr>
            <a:r>
              <a:rPr sz="1000">
                <a:solidFill>
                  <a:schemeClr val="accent1">
                    <a:lumMod val="50000"/>
                  </a:schemeClr>
                </a:solidFill>
                <a:sym typeface="+mn-ea"/>
              </a:rPr>
              <a:t>The significant frequency of calls related to billing questions suggests that customers encounter challenges or seek clarification regarding their invoices</a:t>
            </a:r>
            <a:r>
              <a:rPr lang="en-IN" sz="1000">
                <a:solidFill>
                  <a:schemeClr val="accent1">
                    <a:lumMod val="50000"/>
                  </a:schemeClr>
                </a:solidFill>
                <a:sym typeface="+mn-ea"/>
              </a:rPr>
              <a:t>.</a:t>
            </a:r>
            <a:endParaRPr lang="en-IN" sz="1000">
              <a:solidFill>
                <a:schemeClr val="accent1">
                  <a:lumMod val="50000"/>
                </a:schemeClr>
              </a:solidFill>
              <a:sym typeface="+mn-ea"/>
            </a:endParaRPr>
          </a:p>
          <a:p>
            <a:pPr marL="0" indent="0">
              <a:buNone/>
            </a:pPr>
            <a:r>
              <a:rPr sz="1000">
                <a:solidFill>
                  <a:schemeClr val="accent1">
                    <a:lumMod val="50000"/>
                  </a:schemeClr>
                </a:solidFill>
                <a:sym typeface="+mn-ea"/>
              </a:rPr>
              <a:t>A notable number of calls revolving around payments indicate that customers may face difficulties or have uncertainties regarding payment procedures.The frequency of calls related to service outages implies that customers experience disruptions in the service.</a:t>
            </a:r>
            <a:endParaRPr sz="1000">
              <a:solidFill>
                <a:schemeClr val="accent1">
                  <a:lumMod val="50000"/>
                </a:schemeClr>
              </a:solidFill>
              <a:sym typeface="+mn-ea"/>
            </a:endParaRPr>
          </a:p>
          <a:p>
            <a:pPr marL="0" indent="0">
              <a:buNone/>
            </a:pPr>
            <a:endParaRPr lang="en-US" sz="1200">
              <a:solidFill>
                <a:schemeClr val="accent1">
                  <a:lumMod val="50000"/>
                </a:schemeClr>
              </a:solidFill>
            </a:endParaRPr>
          </a:p>
          <a:p>
            <a:pPr marL="0" indent="0">
              <a:buNone/>
            </a:pPr>
            <a:endParaRPr lang="en-US" sz="1200">
              <a:solidFill>
                <a:schemeClr val="accent1">
                  <a:lumMod val="50000"/>
                </a:schemeClr>
              </a:solidFill>
            </a:endParaRPr>
          </a:p>
          <a:p>
            <a:pPr marL="0" indent="0">
              <a:buNone/>
            </a:pPr>
            <a:r>
              <a:rPr lang="en-IN" altLang="en-US" sz="1000" u="sng">
                <a:solidFill>
                  <a:srgbClr val="7030A0"/>
                </a:solidFill>
              </a:rPr>
              <a:t>Areas of improvement:</a:t>
            </a:r>
            <a:endParaRPr lang="en-US" sz="1000" u="sng">
              <a:solidFill>
                <a:srgbClr val="7030A0"/>
              </a:solidFill>
            </a:endParaRPr>
          </a:p>
          <a:p>
            <a:pPr marL="171450" indent="-171450">
              <a:buFont typeface="Arial" panose="020B0604020202020204" pitchFamily="34" charset="0"/>
              <a:buChar char="•"/>
            </a:pPr>
            <a:r>
              <a:rPr lang="en-US" sz="1000">
                <a:solidFill>
                  <a:srgbClr val="7030A0"/>
                </a:solidFill>
              </a:rPr>
              <a:t>Streamline and simplify the billing process to reduce customer inquiries and enhance overall clarity.</a:t>
            </a:r>
            <a:endParaRPr lang="en-US" sz="1000">
              <a:solidFill>
                <a:srgbClr val="7030A0"/>
              </a:solidFill>
            </a:endParaRPr>
          </a:p>
          <a:p>
            <a:pPr marL="171450" indent="-171450">
              <a:buFont typeface="Arial" panose="020B0604020202020204" pitchFamily="34" charset="0"/>
              <a:buChar char="•"/>
            </a:pPr>
            <a:r>
              <a:rPr lang="en-US" sz="1000">
                <a:solidFill>
                  <a:srgbClr val="7030A0"/>
                </a:solidFill>
              </a:rPr>
              <a:t>Improve communication regarding payment procedures to minimize uncertainties and customer calls related to payments.</a:t>
            </a:r>
            <a:endParaRPr lang="en-US" sz="1000">
              <a:solidFill>
                <a:srgbClr val="7030A0"/>
              </a:solidFill>
            </a:endParaRPr>
          </a:p>
          <a:p>
            <a:pPr marL="171450" indent="-171450">
              <a:buFont typeface="Arial" panose="020B0604020202020204" pitchFamily="34" charset="0"/>
              <a:buChar char="•"/>
            </a:pPr>
            <a:r>
              <a:rPr lang="en-US" sz="1000">
                <a:solidFill>
                  <a:srgbClr val="7030A0"/>
                </a:solidFill>
              </a:rPr>
              <a:t>Develop and implement a robust service outage response plan, ensuring timely communication and resolution during disruptions.</a:t>
            </a:r>
            <a:endParaRPr lang="en-US" sz="1000">
              <a:solidFill>
                <a:srgbClr val="7030A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任意多边形 13313"/>
          <p:cNvSpPr/>
          <p:nvPr/>
        </p:nvSpPr>
        <p:spPr>
          <a:xfrm>
            <a:off x="5737225" y="0"/>
            <a:ext cx="3416300" cy="3317875"/>
          </a:xfrm>
          <a:custGeom>
            <a:avLst/>
            <a:gdLst/>
            <a:ahLst/>
            <a:cxnLst/>
            <a:pathLst>
              <a:path w="2152" h="2090">
                <a:moveTo>
                  <a:pt x="0" y="0"/>
                </a:moveTo>
                <a:lnTo>
                  <a:pt x="0" y="0"/>
                </a:lnTo>
                <a:lnTo>
                  <a:pt x="2152" y="2090"/>
                </a:lnTo>
                <a:lnTo>
                  <a:pt x="2152" y="2090"/>
                </a:lnTo>
                <a:lnTo>
                  <a:pt x="0" y="0"/>
                </a:lnTo>
                <a:close/>
              </a:path>
            </a:pathLst>
          </a:custGeom>
          <a:solidFill>
            <a:srgbClr val="F28680"/>
          </a:solidFill>
          <a:ln w="9525">
            <a:noFill/>
          </a:ln>
        </p:spPr>
        <p:txBody>
          <a:bodyPr/>
          <a:p>
            <a:endParaRPr lang="en-US"/>
          </a:p>
        </p:txBody>
      </p:sp>
      <p:sp>
        <p:nvSpPr>
          <p:cNvPr id="14338" name="任意多边形 13314"/>
          <p:cNvSpPr/>
          <p:nvPr/>
        </p:nvSpPr>
        <p:spPr>
          <a:xfrm>
            <a:off x="7104063" y="3900488"/>
            <a:ext cx="2033587" cy="1249362"/>
          </a:xfrm>
          <a:custGeom>
            <a:avLst/>
            <a:gdLst/>
            <a:ahLst/>
            <a:cxnLst/>
            <a:pathLst>
              <a:path w="1281" h="787">
                <a:moveTo>
                  <a:pt x="0" y="787"/>
                </a:moveTo>
                <a:lnTo>
                  <a:pt x="1281" y="0"/>
                </a:lnTo>
                <a:lnTo>
                  <a:pt x="1281" y="0"/>
                </a:lnTo>
                <a:lnTo>
                  <a:pt x="0" y="787"/>
                </a:lnTo>
                <a:lnTo>
                  <a:pt x="0" y="787"/>
                </a:lnTo>
                <a:close/>
              </a:path>
            </a:pathLst>
          </a:custGeom>
          <a:noFill/>
          <a:ln w="12700" cap="flat" cmpd="sng">
            <a:solidFill>
              <a:srgbClr val="ED3F34"/>
            </a:solidFill>
            <a:prstDash val="solid"/>
            <a:round/>
            <a:headEnd type="none" w="med" len="med"/>
            <a:tailEnd type="none" w="med" len="med"/>
          </a:ln>
        </p:spPr>
        <p:txBody>
          <a:bodyPr/>
          <a:p>
            <a:endParaRPr lang="en-US"/>
          </a:p>
        </p:txBody>
      </p:sp>
      <p:sp>
        <p:nvSpPr>
          <p:cNvPr id="14339" name="任意多边形 13315"/>
          <p:cNvSpPr/>
          <p:nvPr/>
        </p:nvSpPr>
        <p:spPr>
          <a:xfrm>
            <a:off x="4856163" y="2513013"/>
            <a:ext cx="4297362" cy="2636837"/>
          </a:xfrm>
          <a:custGeom>
            <a:avLst/>
            <a:gdLst/>
            <a:ahLst/>
            <a:cxnLst/>
            <a:pathLst>
              <a:path w="2707" h="1661">
                <a:moveTo>
                  <a:pt x="2707" y="874"/>
                </a:moveTo>
                <a:lnTo>
                  <a:pt x="2707" y="0"/>
                </a:lnTo>
                <a:lnTo>
                  <a:pt x="0" y="1661"/>
                </a:lnTo>
                <a:lnTo>
                  <a:pt x="1426" y="1661"/>
                </a:lnTo>
                <a:lnTo>
                  <a:pt x="2707" y="874"/>
                </a:lnTo>
                <a:close/>
              </a:path>
            </a:pathLst>
          </a:custGeom>
          <a:solidFill>
            <a:srgbClr val="F8CFBF"/>
          </a:solidFill>
          <a:ln w="9525">
            <a:noFill/>
          </a:ln>
        </p:spPr>
        <p:txBody>
          <a:bodyPr/>
          <a:p>
            <a:endParaRPr lang="en-US"/>
          </a:p>
        </p:txBody>
      </p:sp>
      <p:sp>
        <p:nvSpPr>
          <p:cNvPr id="14340" name="任意多边形 13316"/>
          <p:cNvSpPr/>
          <p:nvPr/>
        </p:nvSpPr>
        <p:spPr>
          <a:xfrm>
            <a:off x="7119938" y="3900488"/>
            <a:ext cx="2033587" cy="1249362"/>
          </a:xfrm>
          <a:custGeom>
            <a:avLst/>
            <a:gdLst/>
            <a:ahLst/>
            <a:cxnLst/>
            <a:pathLst>
              <a:path w="1281" h="787">
                <a:moveTo>
                  <a:pt x="398" y="787"/>
                </a:moveTo>
                <a:lnTo>
                  <a:pt x="1281" y="244"/>
                </a:lnTo>
                <a:lnTo>
                  <a:pt x="1281" y="0"/>
                </a:lnTo>
                <a:lnTo>
                  <a:pt x="0" y="787"/>
                </a:lnTo>
                <a:lnTo>
                  <a:pt x="398" y="787"/>
                </a:lnTo>
                <a:close/>
              </a:path>
            </a:pathLst>
          </a:custGeom>
          <a:solidFill>
            <a:srgbClr val="E54840"/>
          </a:solidFill>
          <a:ln w="9525">
            <a:noFill/>
          </a:ln>
        </p:spPr>
        <p:txBody>
          <a:bodyPr/>
          <a:p>
            <a:endParaRPr lang="en-US"/>
          </a:p>
        </p:txBody>
      </p:sp>
      <p:sp>
        <p:nvSpPr>
          <p:cNvPr id="14341" name="任意多边形 13317"/>
          <p:cNvSpPr/>
          <p:nvPr/>
        </p:nvSpPr>
        <p:spPr>
          <a:xfrm>
            <a:off x="7751763" y="4287838"/>
            <a:ext cx="1401762" cy="862012"/>
          </a:xfrm>
          <a:custGeom>
            <a:avLst/>
            <a:gdLst/>
            <a:ahLst/>
            <a:cxnLst/>
            <a:pathLst>
              <a:path w="883" h="543">
                <a:moveTo>
                  <a:pt x="0" y="543"/>
                </a:moveTo>
                <a:lnTo>
                  <a:pt x="398" y="543"/>
                </a:lnTo>
                <a:lnTo>
                  <a:pt x="883" y="246"/>
                </a:lnTo>
                <a:lnTo>
                  <a:pt x="883" y="0"/>
                </a:lnTo>
                <a:lnTo>
                  <a:pt x="0" y="543"/>
                </a:lnTo>
                <a:close/>
              </a:path>
            </a:pathLst>
          </a:custGeom>
          <a:solidFill>
            <a:srgbClr val="3497B0"/>
          </a:solidFill>
          <a:ln w="9525">
            <a:noFill/>
          </a:ln>
        </p:spPr>
        <p:txBody>
          <a:bodyPr/>
          <a:p>
            <a:endParaRPr lang="en-US"/>
          </a:p>
        </p:txBody>
      </p:sp>
      <p:sp>
        <p:nvSpPr>
          <p:cNvPr id="14342" name="任意多边形 13318"/>
          <p:cNvSpPr/>
          <p:nvPr/>
        </p:nvSpPr>
        <p:spPr>
          <a:xfrm>
            <a:off x="8383588" y="4678363"/>
            <a:ext cx="769937" cy="471487"/>
          </a:xfrm>
          <a:custGeom>
            <a:avLst/>
            <a:gdLst/>
            <a:ahLst/>
            <a:cxnLst/>
            <a:pathLst>
              <a:path w="485" h="297">
                <a:moveTo>
                  <a:pt x="485" y="297"/>
                </a:moveTo>
                <a:lnTo>
                  <a:pt x="485" y="0"/>
                </a:lnTo>
                <a:lnTo>
                  <a:pt x="0" y="297"/>
                </a:lnTo>
                <a:lnTo>
                  <a:pt x="485" y="297"/>
                </a:lnTo>
                <a:close/>
              </a:path>
            </a:pathLst>
          </a:custGeom>
          <a:solidFill>
            <a:srgbClr val="D7443C"/>
          </a:solidFill>
          <a:ln w="9525">
            <a:noFill/>
          </a:ln>
        </p:spPr>
        <p:txBody>
          <a:bodyPr/>
          <a:p>
            <a:endParaRPr lang="en-US"/>
          </a:p>
        </p:txBody>
      </p:sp>
      <p:sp>
        <p:nvSpPr>
          <p:cNvPr id="14343" name="文本框 13319"/>
          <p:cNvSpPr txBox="1"/>
          <p:nvPr/>
        </p:nvSpPr>
        <p:spPr>
          <a:xfrm>
            <a:off x="35560" y="50800"/>
            <a:ext cx="775970" cy="645160"/>
          </a:xfrm>
          <a:prstGeom prst="rect">
            <a:avLst/>
          </a:prstGeom>
          <a:noFill/>
          <a:ln w="9525">
            <a:noFill/>
          </a:ln>
        </p:spPr>
        <p:txBody>
          <a:bodyPr wrap="square" anchor="t">
            <a:spAutoFit/>
          </a:bodyPr>
          <a:p>
            <a:pPr algn="ctr"/>
            <a:r>
              <a:rPr lang="en-US" altLang="zh-CN" sz="3600" b="0">
                <a:solidFill>
                  <a:srgbClr val="EF655C"/>
                </a:solidFill>
                <a:latin typeface="Arial" panose="020B0604020202020204" pitchFamily="34" charset="0"/>
                <a:ea typeface="SimSun" panose="02010600030101010101" pitchFamily="2" charset="-122"/>
              </a:rPr>
              <a:t>03</a:t>
            </a:r>
            <a:endParaRPr lang="en-US" altLang="zh-CN" sz="3600" b="0">
              <a:solidFill>
                <a:srgbClr val="EF655C"/>
              </a:solidFill>
              <a:latin typeface="Arial" panose="020B0604020202020204" pitchFamily="34" charset="0"/>
              <a:ea typeface="SimSun" panose="02010600030101010101" pitchFamily="2" charset="-122"/>
            </a:endParaRPr>
          </a:p>
        </p:txBody>
      </p:sp>
      <p:sp>
        <p:nvSpPr>
          <p:cNvPr id="3" name="Title 1"/>
          <p:cNvSpPr>
            <a:spLocks noGrp="1"/>
          </p:cNvSpPr>
          <p:nvPr/>
        </p:nvSpPr>
        <p:spPr>
          <a:xfrm>
            <a:off x="755650" y="123190"/>
            <a:ext cx="4335145" cy="6521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sz="1800" u="sng">
                <a:gradFill>
                  <a:gsLst>
                    <a:gs pos="0">
                      <a:srgbClr val="012D86"/>
                    </a:gs>
                    <a:gs pos="100000">
                      <a:srgbClr val="0E2557"/>
                    </a:gs>
                  </a:gsLst>
                  <a:lin scaled="0"/>
                </a:gradFill>
              </a:rPr>
              <a:t>Service Response Time </a:t>
            </a:r>
            <a:r>
              <a:rPr lang="en-US" sz="1800" u="sng">
                <a:gradFill>
                  <a:gsLst>
                    <a:gs pos="0">
                      <a:srgbClr val="012D86"/>
                    </a:gs>
                    <a:gs pos="100000">
                      <a:srgbClr val="0E2557"/>
                    </a:gs>
                  </a:gsLst>
                  <a:lin scaled="0"/>
                </a:gradFill>
              </a:rPr>
              <a:t>Analysis</a:t>
            </a:r>
            <a:endParaRPr lang="en-US" sz="1800" u="sng">
              <a:gradFill>
                <a:gsLst>
                  <a:gs pos="0">
                    <a:srgbClr val="012D86"/>
                  </a:gs>
                  <a:gs pos="100000">
                    <a:srgbClr val="0E2557"/>
                  </a:gs>
                </a:gsLst>
                <a:lin scaled="0"/>
              </a:gradFill>
            </a:endParaRPr>
          </a:p>
        </p:txBody>
      </p:sp>
      <p:sp>
        <p:nvSpPr>
          <p:cNvPr id="6" name="Text Box 5"/>
          <p:cNvSpPr txBox="1"/>
          <p:nvPr/>
        </p:nvSpPr>
        <p:spPr>
          <a:xfrm>
            <a:off x="179070" y="695960"/>
            <a:ext cx="4556760" cy="3987800"/>
          </a:xfrm>
          <a:prstGeom prst="rect">
            <a:avLst/>
          </a:prstGeom>
          <a:noFill/>
        </p:spPr>
        <p:txBody>
          <a:bodyPr wrap="square" rtlCol="0">
            <a:noAutofit/>
          </a:bodyPr>
          <a:p>
            <a:endParaRPr sz="1000" u="sng">
              <a:solidFill>
                <a:schemeClr val="accent1">
                  <a:lumMod val="50000"/>
                </a:schemeClr>
              </a:solidFill>
              <a:sym typeface="+mn-ea"/>
            </a:endParaRPr>
          </a:p>
          <a:p>
            <a:r>
              <a:rPr sz="1000" u="sng">
                <a:solidFill>
                  <a:schemeClr val="accent1">
                    <a:lumMod val="50000"/>
                  </a:schemeClr>
                </a:solidFill>
                <a:sym typeface="+mn-ea"/>
              </a:rPr>
              <a:t>Distribution Overview:</a:t>
            </a:r>
            <a:endParaRPr sz="1000" u="sng">
              <a:solidFill>
                <a:schemeClr val="accent1">
                  <a:lumMod val="50000"/>
                </a:schemeClr>
              </a:solidFill>
              <a:sym typeface="+mn-ea"/>
            </a:endParaRPr>
          </a:p>
          <a:p>
            <a:r>
              <a:rPr sz="1000">
                <a:solidFill>
                  <a:schemeClr val="accent1">
                    <a:lumMod val="50000"/>
                  </a:schemeClr>
                </a:solidFill>
                <a:sym typeface="+mn-ea"/>
              </a:rPr>
              <a:t>The distribution reveals that a considerable portion of response times falls within the Service Level Agreement (SLA), with 20,625 instances categorized as "Within SLA."However, attention is drawn to 4,168 instances categorized as "Above SLA," indicating instances where response times have exceeded the defined SLA</a:t>
            </a:r>
            <a:r>
              <a:rPr lang="en-IN" sz="1000">
                <a:solidFill>
                  <a:schemeClr val="accent1">
                    <a:lumMod val="50000"/>
                  </a:schemeClr>
                </a:solidFill>
                <a:sym typeface="+mn-ea"/>
              </a:rPr>
              <a:t>.</a:t>
            </a:r>
            <a:endParaRPr sz="1000">
              <a:solidFill>
                <a:schemeClr val="accent1">
                  <a:lumMod val="50000"/>
                </a:schemeClr>
              </a:solidFill>
              <a:sym typeface="+mn-ea"/>
            </a:endParaRPr>
          </a:p>
          <a:p>
            <a:r>
              <a:rPr sz="1000">
                <a:solidFill>
                  <a:schemeClr val="accent1">
                    <a:lumMod val="50000"/>
                  </a:schemeClr>
                </a:solidFill>
                <a:sym typeface="+mn-ea"/>
              </a:rPr>
              <a:t>Instances categorized as "Above SLA" are pivotal as they directly impact customer satisfaction. Delays beyond the SLA may lead to dissatisfaction and potential negative feedback.</a:t>
            </a:r>
            <a:endParaRPr sz="1000">
              <a:solidFill>
                <a:schemeClr val="accent1">
                  <a:lumMod val="50000"/>
                </a:schemeClr>
              </a:solidFill>
              <a:sym typeface="+mn-ea"/>
            </a:endParaRPr>
          </a:p>
          <a:p>
            <a:endParaRPr sz="1000">
              <a:solidFill>
                <a:schemeClr val="accent1">
                  <a:lumMod val="50000"/>
                </a:schemeClr>
              </a:solidFill>
              <a:sym typeface="+mn-ea"/>
            </a:endParaRPr>
          </a:p>
          <a:p>
            <a:r>
              <a:rPr sz="1000" u="sng">
                <a:solidFill>
                  <a:srgbClr val="7030A0"/>
                </a:solidFill>
                <a:sym typeface="+mn-ea"/>
              </a:rPr>
              <a:t>Areas for Improvement:</a:t>
            </a:r>
            <a:endParaRPr sz="1000" u="sng">
              <a:solidFill>
                <a:srgbClr val="7030A0"/>
              </a:solidFill>
              <a:sym typeface="+mn-ea"/>
            </a:endParaRPr>
          </a:p>
          <a:p>
            <a:endParaRPr sz="1000">
              <a:solidFill>
                <a:schemeClr val="accent1">
                  <a:lumMod val="50000"/>
                </a:schemeClr>
              </a:solidFill>
              <a:sym typeface="+mn-ea"/>
            </a:endParaRPr>
          </a:p>
          <a:p>
            <a:pPr marL="171450" indent="-171450">
              <a:buFont typeface="Arial" panose="020B0604020202020204" pitchFamily="34" charset="0"/>
              <a:buChar char="•"/>
            </a:pPr>
            <a:r>
              <a:rPr sz="1000">
                <a:solidFill>
                  <a:srgbClr val="7030A0"/>
                </a:solidFill>
                <a:sym typeface="+mn-ea"/>
              </a:rPr>
              <a:t>The findings underscore the critical need to identify and address instances where response times surpass SLA expectations.</a:t>
            </a:r>
            <a:endParaRPr sz="1000">
              <a:solidFill>
                <a:srgbClr val="7030A0"/>
              </a:solidFill>
              <a:sym typeface="+mn-ea"/>
            </a:endParaRPr>
          </a:p>
          <a:p>
            <a:pPr marL="171450" indent="-171450">
              <a:buFont typeface="Arial" panose="020B0604020202020204" pitchFamily="34" charset="0"/>
              <a:buChar char="•"/>
            </a:pPr>
            <a:r>
              <a:rPr sz="1000">
                <a:solidFill>
                  <a:srgbClr val="7030A0"/>
                </a:solidFill>
                <a:sym typeface="+mn-ea"/>
              </a:rPr>
              <a:t>Understanding the factors contributing to delays is essential for improving efficiency and elevating overall customer satisfaction.</a:t>
            </a:r>
            <a:endParaRPr sz="1000">
              <a:solidFill>
                <a:srgbClr val="7030A0"/>
              </a:solidFill>
              <a:sym typeface="+mn-ea"/>
            </a:endParaRPr>
          </a:p>
          <a:p>
            <a:pPr marL="171450" indent="-171450">
              <a:buFont typeface="Arial" panose="020B0604020202020204" pitchFamily="34" charset="0"/>
              <a:buChar char="•"/>
            </a:pPr>
            <a:r>
              <a:rPr sz="1000">
                <a:solidFill>
                  <a:srgbClr val="7030A0"/>
                </a:solidFill>
                <a:sym typeface="+mn-ea"/>
              </a:rPr>
              <a:t>Conduct a detailed performance analysis of individuals or teams associated with instances categorized as "Above SLA." Identify specific areas where improvements are needed.</a:t>
            </a:r>
            <a:endParaRPr sz="1000">
              <a:solidFill>
                <a:srgbClr val="7030A0"/>
              </a:solidFill>
              <a:sym typeface="+mn-ea"/>
            </a:endParaRPr>
          </a:p>
          <a:p>
            <a:pPr marL="171450" indent="-171450">
              <a:buFont typeface="Arial" panose="020B0604020202020204" pitchFamily="34" charset="0"/>
              <a:buChar char="•"/>
            </a:pPr>
            <a:r>
              <a:rPr sz="1000">
                <a:solidFill>
                  <a:srgbClr val="7030A0"/>
                </a:solidFill>
                <a:sym typeface="+mn-ea"/>
              </a:rPr>
              <a:t>Provide additional training or allocate necessary resources to teams or individuals consistently experiencing delays.</a:t>
            </a:r>
            <a:endParaRPr sz="1000">
              <a:solidFill>
                <a:srgbClr val="7030A0"/>
              </a:solidFill>
              <a:sym typeface="+mn-ea"/>
            </a:endParaRPr>
          </a:p>
          <a:p>
            <a:pPr marL="171450" indent="-171450">
              <a:buFont typeface="Arial" panose="020B0604020202020204" pitchFamily="34" charset="0"/>
              <a:buChar char="•"/>
            </a:pPr>
            <a:r>
              <a:rPr sz="1000">
                <a:solidFill>
                  <a:srgbClr val="7030A0"/>
                </a:solidFill>
                <a:sym typeface="+mn-ea"/>
              </a:rPr>
              <a:t>Address any skill gaps or resource constraints that may contribute to extended response times.</a:t>
            </a:r>
            <a:endParaRPr sz="1000">
              <a:solidFill>
                <a:srgbClr val="7030A0"/>
              </a:solidFill>
              <a:sym typeface="+mn-ea"/>
            </a:endParaRPr>
          </a:p>
          <a:p>
            <a:pPr marL="171450" indent="-171450">
              <a:buFont typeface="Arial" panose="020B0604020202020204" pitchFamily="34" charset="0"/>
              <a:buChar char="•"/>
            </a:pPr>
            <a:r>
              <a:rPr sz="1000">
                <a:solidFill>
                  <a:srgbClr val="7030A0"/>
                </a:solidFill>
                <a:sym typeface="+mn-ea"/>
              </a:rPr>
              <a:t>Explore opportunities for automation or process streamlining to reduce manual intervention and expedite response times.</a:t>
            </a:r>
            <a:r>
              <a:rPr lang="en-IN" sz="1000">
                <a:solidFill>
                  <a:srgbClr val="7030A0"/>
                </a:solidFill>
                <a:sym typeface="+mn-ea"/>
              </a:rPr>
              <a:t> Optimize workflows to ensure a more efficient handling of user queries.</a:t>
            </a:r>
            <a:endParaRPr lang="en-IN" sz="1000">
              <a:solidFill>
                <a:srgbClr val="7030A0"/>
              </a:solidFill>
              <a:sym typeface="+mn-ea"/>
            </a:endParaRPr>
          </a:p>
          <a:p>
            <a:pPr marL="0" indent="0">
              <a:buNone/>
            </a:pPr>
            <a:endParaRPr lang="en-US" sz="1200">
              <a:solidFill>
                <a:schemeClr val="accent1">
                  <a:lumMod val="50000"/>
                </a:schemeClr>
              </a:solidFill>
            </a:endParaRPr>
          </a:p>
          <a:p>
            <a:pPr marL="0" indent="0">
              <a:buNone/>
            </a:pPr>
            <a:endParaRPr lang="en-US" sz="1000">
              <a:solidFill>
                <a:srgbClr val="7030A0"/>
              </a:solidFill>
            </a:endParaRPr>
          </a:p>
        </p:txBody>
      </p:sp>
      <p:graphicFrame>
        <p:nvGraphicFramePr>
          <p:cNvPr id="5" name="Chart 4"/>
          <p:cNvGraphicFramePr/>
          <p:nvPr/>
        </p:nvGraphicFramePr>
        <p:xfrm>
          <a:off x="4932045" y="530860"/>
          <a:ext cx="3531870" cy="41529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任意多边形 17409"/>
          <p:cNvSpPr/>
          <p:nvPr/>
        </p:nvSpPr>
        <p:spPr>
          <a:xfrm>
            <a:off x="5737225" y="0"/>
            <a:ext cx="3416300" cy="3317875"/>
          </a:xfrm>
          <a:custGeom>
            <a:avLst/>
            <a:gdLst/>
            <a:ahLst/>
            <a:cxnLst/>
            <a:pathLst>
              <a:path w="2152" h="2090">
                <a:moveTo>
                  <a:pt x="0" y="0"/>
                </a:moveTo>
                <a:lnTo>
                  <a:pt x="0" y="0"/>
                </a:lnTo>
                <a:lnTo>
                  <a:pt x="2152" y="2090"/>
                </a:lnTo>
                <a:lnTo>
                  <a:pt x="2152" y="2090"/>
                </a:lnTo>
                <a:lnTo>
                  <a:pt x="0" y="0"/>
                </a:lnTo>
                <a:close/>
              </a:path>
            </a:pathLst>
          </a:custGeom>
          <a:solidFill>
            <a:srgbClr val="F28680"/>
          </a:solidFill>
          <a:ln w="9525">
            <a:noFill/>
          </a:ln>
        </p:spPr>
        <p:txBody>
          <a:bodyPr/>
          <a:p>
            <a:endParaRPr lang="en-US"/>
          </a:p>
        </p:txBody>
      </p:sp>
      <p:sp>
        <p:nvSpPr>
          <p:cNvPr id="18434" name="任意多边形 17410"/>
          <p:cNvSpPr/>
          <p:nvPr/>
        </p:nvSpPr>
        <p:spPr>
          <a:xfrm>
            <a:off x="7104063" y="3900488"/>
            <a:ext cx="2033587" cy="1249362"/>
          </a:xfrm>
          <a:custGeom>
            <a:avLst/>
            <a:gdLst/>
            <a:ahLst/>
            <a:cxnLst/>
            <a:pathLst>
              <a:path w="1281" h="787">
                <a:moveTo>
                  <a:pt x="0" y="787"/>
                </a:moveTo>
                <a:lnTo>
                  <a:pt x="1281" y="0"/>
                </a:lnTo>
                <a:lnTo>
                  <a:pt x="1281" y="0"/>
                </a:lnTo>
                <a:lnTo>
                  <a:pt x="0" y="787"/>
                </a:lnTo>
                <a:lnTo>
                  <a:pt x="0" y="787"/>
                </a:lnTo>
                <a:close/>
              </a:path>
            </a:pathLst>
          </a:custGeom>
          <a:noFill/>
          <a:ln w="12700" cap="flat" cmpd="sng">
            <a:solidFill>
              <a:srgbClr val="ED3F34"/>
            </a:solidFill>
            <a:prstDash val="solid"/>
            <a:round/>
            <a:headEnd type="none" w="med" len="med"/>
            <a:tailEnd type="none" w="med" len="med"/>
          </a:ln>
        </p:spPr>
        <p:txBody>
          <a:bodyPr/>
          <a:p>
            <a:endParaRPr lang="en-US"/>
          </a:p>
        </p:txBody>
      </p:sp>
      <p:sp>
        <p:nvSpPr>
          <p:cNvPr id="18435" name="任意多边形 17411"/>
          <p:cNvSpPr/>
          <p:nvPr/>
        </p:nvSpPr>
        <p:spPr>
          <a:xfrm>
            <a:off x="4856163" y="2513013"/>
            <a:ext cx="4297362" cy="2636837"/>
          </a:xfrm>
          <a:custGeom>
            <a:avLst/>
            <a:gdLst/>
            <a:ahLst/>
            <a:cxnLst/>
            <a:pathLst>
              <a:path w="2707" h="1661">
                <a:moveTo>
                  <a:pt x="2707" y="874"/>
                </a:moveTo>
                <a:lnTo>
                  <a:pt x="2707" y="0"/>
                </a:lnTo>
                <a:lnTo>
                  <a:pt x="0" y="1661"/>
                </a:lnTo>
                <a:lnTo>
                  <a:pt x="1426" y="1661"/>
                </a:lnTo>
                <a:lnTo>
                  <a:pt x="2707" y="874"/>
                </a:lnTo>
                <a:close/>
              </a:path>
            </a:pathLst>
          </a:custGeom>
          <a:solidFill>
            <a:srgbClr val="F8CFBF"/>
          </a:solidFill>
          <a:ln w="9525">
            <a:noFill/>
          </a:ln>
        </p:spPr>
        <p:txBody>
          <a:bodyPr/>
          <a:p>
            <a:endParaRPr lang="en-US"/>
          </a:p>
        </p:txBody>
      </p:sp>
      <p:sp>
        <p:nvSpPr>
          <p:cNvPr id="18436" name="任意多边形 17412"/>
          <p:cNvSpPr/>
          <p:nvPr/>
        </p:nvSpPr>
        <p:spPr>
          <a:xfrm>
            <a:off x="7119938" y="3900488"/>
            <a:ext cx="2033587" cy="1249362"/>
          </a:xfrm>
          <a:custGeom>
            <a:avLst/>
            <a:gdLst/>
            <a:ahLst/>
            <a:cxnLst/>
            <a:pathLst>
              <a:path w="1281" h="787">
                <a:moveTo>
                  <a:pt x="398" y="787"/>
                </a:moveTo>
                <a:lnTo>
                  <a:pt x="1281" y="244"/>
                </a:lnTo>
                <a:lnTo>
                  <a:pt x="1281" y="0"/>
                </a:lnTo>
                <a:lnTo>
                  <a:pt x="0" y="787"/>
                </a:lnTo>
                <a:lnTo>
                  <a:pt x="398" y="787"/>
                </a:lnTo>
                <a:close/>
              </a:path>
            </a:pathLst>
          </a:custGeom>
          <a:solidFill>
            <a:srgbClr val="E54840"/>
          </a:solidFill>
          <a:ln w="9525">
            <a:noFill/>
          </a:ln>
        </p:spPr>
        <p:txBody>
          <a:bodyPr/>
          <a:p>
            <a:endParaRPr lang="en-US"/>
          </a:p>
        </p:txBody>
      </p:sp>
      <p:sp>
        <p:nvSpPr>
          <p:cNvPr id="18437" name="任意多边形 17413"/>
          <p:cNvSpPr/>
          <p:nvPr/>
        </p:nvSpPr>
        <p:spPr>
          <a:xfrm>
            <a:off x="7751763" y="4287838"/>
            <a:ext cx="1401762" cy="862012"/>
          </a:xfrm>
          <a:custGeom>
            <a:avLst/>
            <a:gdLst/>
            <a:ahLst/>
            <a:cxnLst/>
            <a:pathLst>
              <a:path w="883" h="543">
                <a:moveTo>
                  <a:pt x="0" y="543"/>
                </a:moveTo>
                <a:lnTo>
                  <a:pt x="398" y="543"/>
                </a:lnTo>
                <a:lnTo>
                  <a:pt x="883" y="246"/>
                </a:lnTo>
                <a:lnTo>
                  <a:pt x="883" y="0"/>
                </a:lnTo>
                <a:lnTo>
                  <a:pt x="0" y="543"/>
                </a:lnTo>
                <a:close/>
              </a:path>
            </a:pathLst>
          </a:custGeom>
          <a:solidFill>
            <a:srgbClr val="3497B0"/>
          </a:solidFill>
          <a:ln w="9525">
            <a:noFill/>
          </a:ln>
        </p:spPr>
        <p:txBody>
          <a:bodyPr/>
          <a:p>
            <a:endParaRPr lang="en-US"/>
          </a:p>
        </p:txBody>
      </p:sp>
      <p:sp>
        <p:nvSpPr>
          <p:cNvPr id="18438" name="任意多边形 17414"/>
          <p:cNvSpPr/>
          <p:nvPr/>
        </p:nvSpPr>
        <p:spPr>
          <a:xfrm>
            <a:off x="8383588" y="4678363"/>
            <a:ext cx="769937" cy="471487"/>
          </a:xfrm>
          <a:custGeom>
            <a:avLst/>
            <a:gdLst/>
            <a:ahLst/>
            <a:cxnLst/>
            <a:pathLst>
              <a:path w="485" h="297">
                <a:moveTo>
                  <a:pt x="485" y="297"/>
                </a:moveTo>
                <a:lnTo>
                  <a:pt x="485" y="0"/>
                </a:lnTo>
                <a:lnTo>
                  <a:pt x="0" y="297"/>
                </a:lnTo>
                <a:lnTo>
                  <a:pt x="485" y="297"/>
                </a:lnTo>
                <a:close/>
              </a:path>
            </a:pathLst>
          </a:custGeom>
          <a:solidFill>
            <a:srgbClr val="D7443C"/>
          </a:solidFill>
          <a:ln w="9525">
            <a:noFill/>
          </a:ln>
        </p:spPr>
        <p:txBody>
          <a:bodyPr/>
          <a:p>
            <a:endParaRPr lang="en-US"/>
          </a:p>
        </p:txBody>
      </p:sp>
      <p:sp>
        <p:nvSpPr>
          <p:cNvPr id="18439" name="文本框 17415"/>
          <p:cNvSpPr txBox="1"/>
          <p:nvPr/>
        </p:nvSpPr>
        <p:spPr>
          <a:xfrm>
            <a:off x="35560" y="50800"/>
            <a:ext cx="730885" cy="582930"/>
          </a:xfrm>
          <a:prstGeom prst="rect">
            <a:avLst/>
          </a:prstGeom>
          <a:noFill/>
          <a:ln w="9525">
            <a:noFill/>
          </a:ln>
        </p:spPr>
        <p:txBody>
          <a:bodyPr wrap="square" anchor="t">
            <a:noAutofit/>
          </a:bodyPr>
          <a:p>
            <a:pPr algn="ctr"/>
            <a:r>
              <a:rPr lang="en-US" altLang="zh-CN" sz="3600" b="0">
                <a:solidFill>
                  <a:srgbClr val="EF655C"/>
                </a:solidFill>
                <a:latin typeface="Arial" panose="020B0604020202020204" pitchFamily="34" charset="0"/>
                <a:ea typeface="SimSun" panose="02010600030101010101" pitchFamily="2" charset="-122"/>
              </a:rPr>
              <a:t>04</a:t>
            </a:r>
            <a:endParaRPr lang="en-US" altLang="zh-CN" sz="3600" b="0">
              <a:solidFill>
                <a:srgbClr val="EF655C"/>
              </a:solidFill>
              <a:latin typeface="Arial" panose="020B0604020202020204" pitchFamily="34" charset="0"/>
              <a:ea typeface="SimSun" panose="02010600030101010101" pitchFamily="2" charset="-122"/>
            </a:endParaRPr>
          </a:p>
        </p:txBody>
      </p:sp>
      <p:sp>
        <p:nvSpPr>
          <p:cNvPr id="3" name="Title 1"/>
          <p:cNvSpPr>
            <a:spLocks noGrp="1"/>
          </p:cNvSpPr>
          <p:nvPr/>
        </p:nvSpPr>
        <p:spPr>
          <a:xfrm>
            <a:off x="683895" y="122555"/>
            <a:ext cx="4335145" cy="6521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sz="1800" u="sng">
                <a:gradFill>
                  <a:gsLst>
                    <a:gs pos="0">
                      <a:srgbClr val="012D86"/>
                    </a:gs>
                    <a:gs pos="100000">
                      <a:srgbClr val="0E2557"/>
                    </a:gs>
                  </a:gsLst>
                  <a:lin scaled="0"/>
                </a:gradFill>
              </a:rPr>
              <a:t>Customer Segmentation </a:t>
            </a:r>
            <a:r>
              <a:rPr lang="en-US" sz="1800" u="sng">
                <a:gradFill>
                  <a:gsLst>
                    <a:gs pos="0">
                      <a:srgbClr val="012D86"/>
                    </a:gs>
                    <a:gs pos="100000">
                      <a:srgbClr val="0E2557"/>
                    </a:gs>
                  </a:gsLst>
                  <a:lin scaled="0"/>
                </a:gradFill>
              </a:rPr>
              <a:t>Analysis</a:t>
            </a:r>
            <a:endParaRPr lang="en-US" sz="1800" u="sng">
              <a:gradFill>
                <a:gsLst>
                  <a:gs pos="0">
                    <a:srgbClr val="012D86"/>
                  </a:gs>
                  <a:gs pos="100000">
                    <a:srgbClr val="0E2557"/>
                  </a:gs>
                </a:gsLst>
                <a:lin scaled="0"/>
              </a:gradFill>
            </a:endParaRPr>
          </a:p>
        </p:txBody>
      </p:sp>
      <p:sp>
        <p:nvSpPr>
          <p:cNvPr id="6" name="Text Box 5"/>
          <p:cNvSpPr txBox="1"/>
          <p:nvPr/>
        </p:nvSpPr>
        <p:spPr>
          <a:xfrm>
            <a:off x="4356100" y="633730"/>
            <a:ext cx="4540250" cy="4554220"/>
          </a:xfrm>
          <a:prstGeom prst="rect">
            <a:avLst/>
          </a:prstGeom>
          <a:noFill/>
        </p:spPr>
        <p:txBody>
          <a:bodyPr wrap="square" rtlCol="0">
            <a:spAutoFit/>
          </a:bodyPr>
          <a:p>
            <a:r>
              <a:rPr sz="1000" u="sng">
                <a:solidFill>
                  <a:schemeClr val="accent1">
                    <a:lumMod val="50000"/>
                  </a:schemeClr>
                </a:solidFill>
                <a:sym typeface="+mn-ea"/>
              </a:rPr>
              <a:t>Distribution Overview:</a:t>
            </a:r>
            <a:endParaRPr sz="1000" u="sng">
              <a:solidFill>
                <a:schemeClr val="accent1">
                  <a:lumMod val="50000"/>
                </a:schemeClr>
              </a:solidFill>
              <a:sym typeface="+mn-ea"/>
            </a:endParaRPr>
          </a:p>
          <a:p>
            <a:r>
              <a:rPr lang="en-IN" altLang="en-US" sz="1000">
                <a:solidFill>
                  <a:srgbClr val="3497B0"/>
                </a:solidFill>
              </a:rPr>
              <a:t>The table shows the top 6 countries: </a:t>
            </a:r>
            <a:endParaRPr lang="en-IN" altLang="en-US" sz="1000">
              <a:solidFill>
                <a:srgbClr val="3497B0"/>
              </a:solidFill>
            </a:endParaRPr>
          </a:p>
          <a:p>
            <a:r>
              <a:rPr lang="en-IN" altLang="en-US" sz="1000">
                <a:solidFill>
                  <a:srgbClr val="3497B0"/>
                </a:solidFill>
              </a:rPr>
              <a:t>In that </a:t>
            </a:r>
            <a:r>
              <a:rPr lang="en-US" sz="1000">
                <a:solidFill>
                  <a:srgbClr val="3497B0"/>
                </a:solidFill>
              </a:rPr>
              <a:t>California has the highest total call time</a:t>
            </a:r>
            <a:r>
              <a:rPr lang="en-IN" altLang="en-US" sz="1000">
                <a:solidFill>
                  <a:srgbClr val="3497B0"/>
                </a:solidFill>
              </a:rPr>
              <a:t>,</a:t>
            </a:r>
            <a:r>
              <a:rPr lang="en-US" sz="1000">
                <a:solidFill>
                  <a:srgbClr val="3497B0"/>
                </a:solidFill>
              </a:rPr>
              <a:t> indicating a high volume of customer interactions</a:t>
            </a:r>
            <a:r>
              <a:rPr lang="en-IN" altLang="en-US" sz="1000">
                <a:solidFill>
                  <a:srgbClr val="3497B0"/>
                </a:solidFill>
              </a:rPr>
              <a:t> and relatively higher numbers of calls within SLA, indicating efficient service. And have higher overall customer service requests, possibly due to larger populations.</a:t>
            </a:r>
            <a:endParaRPr lang="en-IN" altLang="en-US" sz="1000">
              <a:solidFill>
                <a:srgbClr val="3497B0"/>
              </a:solidFill>
            </a:endParaRPr>
          </a:p>
          <a:p>
            <a:r>
              <a:rPr lang="en-IN" altLang="en-US" sz="1000">
                <a:solidFill>
                  <a:srgbClr val="3497B0"/>
                </a:solidFill>
              </a:rPr>
              <a:t>Vermont and North Dakota have higher average CSAT scores, indicating higher customer satisfaction.</a:t>
            </a:r>
            <a:endParaRPr lang="en-IN" altLang="en-US" sz="1000">
              <a:solidFill>
                <a:srgbClr val="3497B0"/>
              </a:solidFill>
            </a:endParaRPr>
          </a:p>
          <a:p>
            <a:endParaRPr lang="en-IN" altLang="en-US" sz="1000">
              <a:solidFill>
                <a:srgbClr val="3497B0"/>
              </a:solidFill>
            </a:endParaRPr>
          </a:p>
          <a:p>
            <a:endParaRPr lang="en-IN" altLang="en-US" sz="1000">
              <a:solidFill>
                <a:srgbClr val="3497B0"/>
              </a:solidFill>
            </a:endParaRPr>
          </a:p>
          <a:p>
            <a:endParaRPr lang="en-IN" altLang="en-US" sz="1000">
              <a:solidFill>
                <a:schemeClr val="accent2"/>
              </a:solidFill>
            </a:endParaRPr>
          </a:p>
          <a:p>
            <a:r>
              <a:rPr sz="1000" u="sng">
                <a:solidFill>
                  <a:srgbClr val="7030A0"/>
                </a:solidFill>
                <a:sym typeface="+mn-ea"/>
              </a:rPr>
              <a:t>Areas for Improvement:</a:t>
            </a:r>
            <a:endParaRPr sz="1000" u="sng">
              <a:solidFill>
                <a:srgbClr val="7030A0"/>
              </a:solidFill>
              <a:sym typeface="+mn-ea"/>
            </a:endParaRPr>
          </a:p>
          <a:p>
            <a:pPr marL="171450" indent="-171450">
              <a:buFont typeface="Arial" panose="020B0604020202020204" pitchFamily="34" charset="0"/>
              <a:buChar char="•"/>
            </a:pPr>
            <a:r>
              <a:rPr lang="en-IN" altLang="en-US" sz="1000">
                <a:solidFill>
                  <a:srgbClr val="7030A0"/>
                </a:solidFill>
              </a:rPr>
              <a:t>Investigate the reasons for prolonged call times and implement strategies to streamline processes.Analyze the reasons for calls  to implement measures to address the underlying issues.</a:t>
            </a:r>
            <a:endParaRPr lang="en-IN" altLang="en-US" sz="1000">
              <a:solidFill>
                <a:srgbClr val="7030A0"/>
              </a:solidFill>
            </a:endParaRPr>
          </a:p>
          <a:p>
            <a:pPr marL="171450" indent="-171450">
              <a:buFont typeface="Arial" panose="020B0604020202020204" pitchFamily="34" charset="0"/>
              <a:buChar char="•"/>
            </a:pPr>
            <a:r>
              <a:rPr lang="en-IN" altLang="en-US" sz="1000">
                <a:solidFill>
                  <a:srgbClr val="7030A0"/>
                </a:solidFill>
              </a:rPr>
              <a:t>Consider sharing best practices from California and Texas to improve SLA compliance.</a:t>
            </a:r>
            <a:endParaRPr lang="en-IN" altLang="en-US" sz="1000">
              <a:solidFill>
                <a:srgbClr val="7030A0"/>
              </a:solidFill>
            </a:endParaRPr>
          </a:p>
          <a:p>
            <a:pPr marL="171450" indent="-171450">
              <a:buFont typeface="Arial" panose="020B0604020202020204" pitchFamily="34" charset="0"/>
              <a:buChar char="•"/>
            </a:pPr>
            <a:r>
              <a:rPr lang="en-IN" altLang="en-US" sz="1000">
                <a:solidFill>
                  <a:srgbClr val="7030A0"/>
                </a:solidFill>
              </a:rPr>
              <a:t>Enhance the strategies for billing and payment-related matters to reduce customer inquiries.</a:t>
            </a:r>
            <a:endParaRPr lang="en-IN" altLang="en-US" sz="1000">
              <a:solidFill>
                <a:srgbClr val="7030A0"/>
              </a:solidFill>
            </a:endParaRPr>
          </a:p>
          <a:p>
            <a:pPr marL="171450" indent="-171450">
              <a:buFont typeface="Arial" panose="020B0604020202020204" pitchFamily="34" charset="0"/>
              <a:buChar char="•"/>
            </a:pPr>
            <a:r>
              <a:rPr lang="en-IN" altLang="en-US" sz="1000">
                <a:solidFill>
                  <a:srgbClr val="7030A0"/>
                </a:solidFill>
              </a:rPr>
              <a:t>Implement proactive communication during service outages to keep customers informed.</a:t>
            </a:r>
            <a:endParaRPr lang="en-IN" altLang="en-US" sz="1000">
              <a:solidFill>
                <a:srgbClr val="7030A0"/>
              </a:solidFill>
            </a:endParaRPr>
          </a:p>
          <a:p>
            <a:pPr marL="171450" indent="-171450">
              <a:buFont typeface="Arial" panose="020B0604020202020204" pitchFamily="34" charset="0"/>
              <a:buChar char="•"/>
            </a:pPr>
            <a:r>
              <a:rPr lang="en-IN" altLang="en-US" sz="1000">
                <a:solidFill>
                  <a:srgbClr val="7030A0"/>
                </a:solidFill>
              </a:rPr>
              <a:t>Investigate factors contributing to lower CSAT scores in specific states.</a:t>
            </a:r>
            <a:endParaRPr lang="en-IN" altLang="en-US" sz="1000">
              <a:solidFill>
                <a:srgbClr val="7030A0"/>
              </a:solidFill>
            </a:endParaRPr>
          </a:p>
          <a:p>
            <a:pPr marL="171450" indent="-171450">
              <a:buFont typeface="Arial" panose="020B0604020202020204" pitchFamily="34" charset="0"/>
              <a:buChar char="•"/>
            </a:pPr>
            <a:r>
              <a:rPr lang="en-IN" altLang="en-US" sz="1000">
                <a:solidFill>
                  <a:srgbClr val="7030A0"/>
                </a:solidFill>
              </a:rPr>
              <a:t>Implement targeted improvements in customer service, communication, or issue resolution based on CSAT feedback.</a:t>
            </a:r>
            <a:endParaRPr lang="en-IN" altLang="en-US" sz="1000">
              <a:solidFill>
                <a:srgbClr val="7030A0"/>
              </a:solidFill>
            </a:endParaRPr>
          </a:p>
          <a:p>
            <a:endParaRPr lang="en-IN" altLang="en-US" sz="1000">
              <a:solidFill>
                <a:srgbClr val="3497B0"/>
              </a:solidFill>
            </a:endParaRPr>
          </a:p>
          <a:p>
            <a:endParaRPr lang="en-IN" altLang="en-US" sz="1000">
              <a:solidFill>
                <a:srgbClr val="3497B0"/>
              </a:solidFill>
            </a:endParaRPr>
          </a:p>
          <a:p>
            <a:endParaRPr lang="en-IN" altLang="en-US" sz="1000">
              <a:solidFill>
                <a:srgbClr val="3497B0"/>
              </a:solidFill>
            </a:endParaRPr>
          </a:p>
          <a:p>
            <a:endParaRPr lang="en-IN" altLang="en-US" sz="1000">
              <a:solidFill>
                <a:srgbClr val="3497B0"/>
              </a:solidFill>
            </a:endParaRPr>
          </a:p>
        </p:txBody>
      </p:sp>
      <p:pic>
        <p:nvPicPr>
          <p:cNvPr id="7" name="Picture 6" descr="Screenshot 2024-01-26 154220"/>
          <p:cNvPicPr>
            <a:picLocks noChangeAspect="1"/>
          </p:cNvPicPr>
          <p:nvPr/>
        </p:nvPicPr>
        <p:blipFill>
          <a:blip r:embed="rId1"/>
          <a:stretch>
            <a:fillRect/>
          </a:stretch>
        </p:blipFill>
        <p:spPr>
          <a:xfrm>
            <a:off x="179705" y="626745"/>
            <a:ext cx="3991610" cy="44424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任意多边形 21505"/>
          <p:cNvSpPr/>
          <p:nvPr/>
        </p:nvSpPr>
        <p:spPr>
          <a:xfrm>
            <a:off x="5737225" y="0"/>
            <a:ext cx="3416300" cy="3317875"/>
          </a:xfrm>
          <a:custGeom>
            <a:avLst/>
            <a:gdLst/>
            <a:ahLst/>
            <a:cxnLst/>
            <a:pathLst>
              <a:path w="2152" h="2090">
                <a:moveTo>
                  <a:pt x="0" y="0"/>
                </a:moveTo>
                <a:lnTo>
                  <a:pt x="0" y="0"/>
                </a:lnTo>
                <a:lnTo>
                  <a:pt x="2152" y="2090"/>
                </a:lnTo>
                <a:lnTo>
                  <a:pt x="2152" y="2090"/>
                </a:lnTo>
                <a:lnTo>
                  <a:pt x="0" y="0"/>
                </a:lnTo>
                <a:close/>
              </a:path>
            </a:pathLst>
          </a:custGeom>
          <a:solidFill>
            <a:srgbClr val="F28680"/>
          </a:solidFill>
          <a:ln w="9525">
            <a:noFill/>
          </a:ln>
        </p:spPr>
        <p:txBody>
          <a:bodyPr/>
          <a:p>
            <a:endParaRPr lang="en-US"/>
          </a:p>
        </p:txBody>
      </p:sp>
      <p:sp>
        <p:nvSpPr>
          <p:cNvPr id="22530" name="任意多边形 21506"/>
          <p:cNvSpPr/>
          <p:nvPr/>
        </p:nvSpPr>
        <p:spPr>
          <a:xfrm>
            <a:off x="7104063" y="3900488"/>
            <a:ext cx="2033587" cy="1249362"/>
          </a:xfrm>
          <a:custGeom>
            <a:avLst/>
            <a:gdLst/>
            <a:ahLst/>
            <a:cxnLst/>
            <a:pathLst>
              <a:path w="1281" h="787">
                <a:moveTo>
                  <a:pt x="0" y="787"/>
                </a:moveTo>
                <a:lnTo>
                  <a:pt x="1281" y="0"/>
                </a:lnTo>
                <a:lnTo>
                  <a:pt x="1281" y="0"/>
                </a:lnTo>
                <a:lnTo>
                  <a:pt x="0" y="787"/>
                </a:lnTo>
                <a:lnTo>
                  <a:pt x="0" y="787"/>
                </a:lnTo>
                <a:close/>
              </a:path>
            </a:pathLst>
          </a:custGeom>
          <a:noFill/>
          <a:ln w="12700" cap="flat" cmpd="sng">
            <a:solidFill>
              <a:srgbClr val="ED3F34"/>
            </a:solidFill>
            <a:prstDash val="solid"/>
            <a:round/>
            <a:headEnd type="none" w="med" len="med"/>
            <a:tailEnd type="none" w="med" len="med"/>
          </a:ln>
        </p:spPr>
        <p:txBody>
          <a:bodyPr/>
          <a:p>
            <a:endParaRPr lang="en-US"/>
          </a:p>
        </p:txBody>
      </p:sp>
      <p:sp>
        <p:nvSpPr>
          <p:cNvPr id="22531" name="任意多边形 21507"/>
          <p:cNvSpPr/>
          <p:nvPr/>
        </p:nvSpPr>
        <p:spPr>
          <a:xfrm>
            <a:off x="4856163" y="2513013"/>
            <a:ext cx="4297362" cy="2636837"/>
          </a:xfrm>
          <a:custGeom>
            <a:avLst/>
            <a:gdLst/>
            <a:ahLst/>
            <a:cxnLst/>
            <a:pathLst>
              <a:path w="2707" h="1661">
                <a:moveTo>
                  <a:pt x="2707" y="874"/>
                </a:moveTo>
                <a:lnTo>
                  <a:pt x="2707" y="0"/>
                </a:lnTo>
                <a:lnTo>
                  <a:pt x="0" y="1661"/>
                </a:lnTo>
                <a:lnTo>
                  <a:pt x="1426" y="1661"/>
                </a:lnTo>
                <a:lnTo>
                  <a:pt x="2707" y="874"/>
                </a:lnTo>
                <a:close/>
              </a:path>
            </a:pathLst>
          </a:custGeom>
          <a:solidFill>
            <a:srgbClr val="F8CFBF"/>
          </a:solidFill>
          <a:ln w="9525">
            <a:noFill/>
          </a:ln>
        </p:spPr>
        <p:txBody>
          <a:bodyPr/>
          <a:p>
            <a:endParaRPr lang="en-US"/>
          </a:p>
        </p:txBody>
      </p:sp>
      <p:sp>
        <p:nvSpPr>
          <p:cNvPr id="22532" name="任意多边形 21508"/>
          <p:cNvSpPr/>
          <p:nvPr/>
        </p:nvSpPr>
        <p:spPr>
          <a:xfrm>
            <a:off x="7119938" y="3900488"/>
            <a:ext cx="2033587" cy="1249362"/>
          </a:xfrm>
          <a:custGeom>
            <a:avLst/>
            <a:gdLst/>
            <a:ahLst/>
            <a:cxnLst/>
            <a:pathLst>
              <a:path w="1281" h="787">
                <a:moveTo>
                  <a:pt x="398" y="787"/>
                </a:moveTo>
                <a:lnTo>
                  <a:pt x="1281" y="244"/>
                </a:lnTo>
                <a:lnTo>
                  <a:pt x="1281" y="0"/>
                </a:lnTo>
                <a:lnTo>
                  <a:pt x="0" y="787"/>
                </a:lnTo>
                <a:lnTo>
                  <a:pt x="398" y="787"/>
                </a:lnTo>
                <a:close/>
              </a:path>
            </a:pathLst>
          </a:custGeom>
          <a:solidFill>
            <a:srgbClr val="E54840"/>
          </a:solidFill>
          <a:ln w="9525">
            <a:noFill/>
          </a:ln>
        </p:spPr>
        <p:txBody>
          <a:bodyPr/>
          <a:p>
            <a:endParaRPr lang="en-US"/>
          </a:p>
        </p:txBody>
      </p:sp>
      <p:sp>
        <p:nvSpPr>
          <p:cNvPr id="22533" name="任意多边形 21509"/>
          <p:cNvSpPr/>
          <p:nvPr/>
        </p:nvSpPr>
        <p:spPr>
          <a:xfrm>
            <a:off x="7751763" y="4287838"/>
            <a:ext cx="1401762" cy="862012"/>
          </a:xfrm>
          <a:custGeom>
            <a:avLst/>
            <a:gdLst/>
            <a:ahLst/>
            <a:cxnLst/>
            <a:pathLst>
              <a:path w="883" h="543">
                <a:moveTo>
                  <a:pt x="0" y="543"/>
                </a:moveTo>
                <a:lnTo>
                  <a:pt x="398" y="543"/>
                </a:lnTo>
                <a:lnTo>
                  <a:pt x="883" y="246"/>
                </a:lnTo>
                <a:lnTo>
                  <a:pt x="883" y="0"/>
                </a:lnTo>
                <a:lnTo>
                  <a:pt x="0" y="543"/>
                </a:lnTo>
                <a:close/>
              </a:path>
            </a:pathLst>
          </a:custGeom>
          <a:solidFill>
            <a:srgbClr val="3497B0"/>
          </a:solidFill>
          <a:ln w="9525">
            <a:noFill/>
          </a:ln>
        </p:spPr>
        <p:txBody>
          <a:bodyPr/>
          <a:p>
            <a:endParaRPr lang="en-US"/>
          </a:p>
        </p:txBody>
      </p:sp>
      <p:sp>
        <p:nvSpPr>
          <p:cNvPr id="22534" name="任意多边形 21510"/>
          <p:cNvSpPr/>
          <p:nvPr/>
        </p:nvSpPr>
        <p:spPr>
          <a:xfrm>
            <a:off x="8383588" y="4678363"/>
            <a:ext cx="769937" cy="471487"/>
          </a:xfrm>
          <a:custGeom>
            <a:avLst/>
            <a:gdLst/>
            <a:ahLst/>
            <a:cxnLst/>
            <a:pathLst>
              <a:path w="485" h="297">
                <a:moveTo>
                  <a:pt x="485" y="297"/>
                </a:moveTo>
                <a:lnTo>
                  <a:pt x="485" y="0"/>
                </a:lnTo>
                <a:lnTo>
                  <a:pt x="0" y="297"/>
                </a:lnTo>
                <a:lnTo>
                  <a:pt x="485" y="297"/>
                </a:lnTo>
                <a:close/>
              </a:path>
            </a:pathLst>
          </a:custGeom>
          <a:solidFill>
            <a:srgbClr val="D7443C"/>
          </a:solidFill>
          <a:ln w="9525">
            <a:noFill/>
          </a:ln>
        </p:spPr>
        <p:txBody>
          <a:bodyPr/>
          <a:p>
            <a:endParaRPr lang="en-US"/>
          </a:p>
        </p:txBody>
      </p:sp>
      <p:sp>
        <p:nvSpPr>
          <p:cNvPr id="22535" name="文本框 21511"/>
          <p:cNvSpPr txBox="1"/>
          <p:nvPr/>
        </p:nvSpPr>
        <p:spPr>
          <a:xfrm>
            <a:off x="35560" y="50800"/>
            <a:ext cx="790575" cy="737235"/>
          </a:xfrm>
          <a:prstGeom prst="rect">
            <a:avLst/>
          </a:prstGeom>
          <a:noFill/>
          <a:ln w="9525">
            <a:noFill/>
          </a:ln>
        </p:spPr>
        <p:txBody>
          <a:bodyPr anchor="t">
            <a:noAutofit/>
          </a:bodyPr>
          <a:p>
            <a:pPr algn="ctr"/>
            <a:r>
              <a:rPr lang="en-US" altLang="zh-CN" sz="3600" b="0">
                <a:solidFill>
                  <a:srgbClr val="EF655C"/>
                </a:solidFill>
                <a:latin typeface="Arial" panose="020B0604020202020204" pitchFamily="34" charset="0"/>
                <a:ea typeface="SimSun" panose="02010600030101010101" pitchFamily="2" charset="-122"/>
              </a:rPr>
              <a:t>05</a:t>
            </a:r>
            <a:endParaRPr lang="en-US" altLang="zh-CN" sz="3600" b="0">
              <a:solidFill>
                <a:srgbClr val="EF655C"/>
              </a:solidFill>
              <a:latin typeface="Arial" panose="020B0604020202020204" pitchFamily="34" charset="0"/>
              <a:ea typeface="SimSun" panose="02010600030101010101" pitchFamily="2" charset="-122"/>
            </a:endParaRPr>
          </a:p>
        </p:txBody>
      </p:sp>
      <p:sp>
        <p:nvSpPr>
          <p:cNvPr id="3" name="Title 1"/>
          <p:cNvSpPr>
            <a:spLocks noGrp="1"/>
          </p:cNvSpPr>
          <p:nvPr/>
        </p:nvSpPr>
        <p:spPr>
          <a:xfrm>
            <a:off x="683895" y="93345"/>
            <a:ext cx="6158230" cy="6521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sz="1800" u="sng">
                <a:gradFill>
                  <a:gsLst>
                    <a:gs pos="0">
                      <a:srgbClr val="012D86"/>
                    </a:gs>
                    <a:gs pos="100000">
                      <a:srgbClr val="0E2557"/>
                    </a:gs>
                  </a:gsLst>
                  <a:lin scaled="0"/>
                </a:gradFill>
              </a:rPr>
              <a:t>Trends and Patterns Identification </a:t>
            </a:r>
            <a:r>
              <a:rPr lang="en-US" sz="1800" u="sng">
                <a:gradFill>
                  <a:gsLst>
                    <a:gs pos="0">
                      <a:srgbClr val="012D86"/>
                    </a:gs>
                    <a:gs pos="100000">
                      <a:srgbClr val="0E2557"/>
                    </a:gs>
                  </a:gsLst>
                  <a:lin scaled="0"/>
                </a:gradFill>
              </a:rPr>
              <a:t>Analysis</a:t>
            </a:r>
            <a:endParaRPr lang="en-US" sz="1800" u="sng">
              <a:gradFill>
                <a:gsLst>
                  <a:gs pos="0">
                    <a:srgbClr val="012D86"/>
                  </a:gs>
                  <a:gs pos="100000">
                    <a:srgbClr val="0E2557"/>
                  </a:gs>
                </a:gsLst>
                <a:lin scaled="0"/>
              </a:gradFill>
            </a:endParaRPr>
          </a:p>
        </p:txBody>
      </p:sp>
      <p:pic>
        <p:nvPicPr>
          <p:cNvPr id="2" name="Picture 1" descr="Screenshot 2024-01-26 160556"/>
          <p:cNvPicPr>
            <a:picLocks noChangeAspect="1"/>
          </p:cNvPicPr>
          <p:nvPr/>
        </p:nvPicPr>
        <p:blipFill>
          <a:blip r:embed="rId1"/>
          <a:stretch>
            <a:fillRect/>
          </a:stretch>
        </p:blipFill>
        <p:spPr>
          <a:xfrm>
            <a:off x="3698875" y="626745"/>
            <a:ext cx="5372735" cy="3475355"/>
          </a:xfrm>
          <a:prstGeom prst="rect">
            <a:avLst/>
          </a:prstGeom>
        </p:spPr>
      </p:pic>
      <p:sp>
        <p:nvSpPr>
          <p:cNvPr id="4" name="Text Box 3"/>
          <p:cNvSpPr txBox="1"/>
          <p:nvPr/>
        </p:nvSpPr>
        <p:spPr>
          <a:xfrm>
            <a:off x="252095" y="698500"/>
            <a:ext cx="3048000" cy="3784600"/>
          </a:xfrm>
          <a:prstGeom prst="rect">
            <a:avLst/>
          </a:prstGeom>
          <a:noFill/>
        </p:spPr>
        <p:txBody>
          <a:bodyPr wrap="square" rtlCol="0">
            <a:spAutoFit/>
          </a:bodyPr>
          <a:p>
            <a:r>
              <a:rPr sz="1000" u="sng">
                <a:solidFill>
                  <a:schemeClr val="accent1">
                    <a:lumMod val="50000"/>
                  </a:schemeClr>
                </a:solidFill>
                <a:sym typeface="+mn-ea"/>
              </a:rPr>
              <a:t>Distribution Overview:</a:t>
            </a:r>
            <a:endParaRPr sz="1000" u="sng">
              <a:solidFill>
                <a:schemeClr val="accent1">
                  <a:lumMod val="50000"/>
                </a:schemeClr>
              </a:solidFill>
              <a:sym typeface="+mn-ea"/>
            </a:endParaRPr>
          </a:p>
          <a:p>
            <a:r>
              <a:rPr lang="en-US" sz="1000">
                <a:solidFill>
                  <a:srgbClr val="3497B0"/>
                </a:solidFill>
              </a:rPr>
              <a:t>Customer service requests show fluctuations throughout the year, with notable increases in October and November.</a:t>
            </a:r>
            <a:endParaRPr lang="en-US" sz="1000">
              <a:solidFill>
                <a:srgbClr val="3497B0"/>
              </a:solidFill>
            </a:endParaRPr>
          </a:p>
          <a:p>
            <a:r>
              <a:rPr lang="en-US" sz="1000">
                <a:solidFill>
                  <a:srgbClr val="3497B0"/>
                </a:solidFill>
              </a:rPr>
              <a:t>January, February, and March demonstrate relatively consistent patterns.October is a peak month for all types of customer service requests, especially billing questions.</a:t>
            </a:r>
            <a:endParaRPr lang="en-US" sz="1000">
              <a:solidFill>
                <a:srgbClr val="3497B0"/>
              </a:solidFill>
            </a:endParaRPr>
          </a:p>
          <a:p>
            <a:endParaRPr lang="en-US" sz="1000"/>
          </a:p>
          <a:p>
            <a:endParaRPr lang="en-IN" altLang="en-US" sz="1000">
              <a:solidFill>
                <a:schemeClr val="accent2"/>
              </a:solidFill>
            </a:endParaRPr>
          </a:p>
          <a:p>
            <a:r>
              <a:rPr sz="1000" u="sng">
                <a:solidFill>
                  <a:srgbClr val="7030A0"/>
                </a:solidFill>
                <a:sym typeface="+mn-ea"/>
              </a:rPr>
              <a:t>Areas for Improvement:</a:t>
            </a:r>
            <a:endParaRPr sz="1000" u="sng">
              <a:solidFill>
                <a:srgbClr val="7030A0"/>
              </a:solidFill>
              <a:sym typeface="+mn-ea"/>
            </a:endParaRPr>
          </a:p>
          <a:p>
            <a:r>
              <a:rPr lang="en-US" sz="1000">
                <a:solidFill>
                  <a:srgbClr val="7030A0"/>
                </a:solidFill>
              </a:rPr>
              <a:t>Investigate the significant spike in October and identify the specific reasons behind the surge.</a:t>
            </a:r>
            <a:endParaRPr lang="en-US" sz="1000">
              <a:solidFill>
                <a:srgbClr val="7030A0"/>
              </a:solidFill>
            </a:endParaRPr>
          </a:p>
          <a:p>
            <a:r>
              <a:rPr lang="en-US" sz="1000">
                <a:solidFill>
                  <a:srgbClr val="7030A0"/>
                </a:solidFill>
              </a:rPr>
              <a:t>Assess whether it is related to seasonal trends, promotions, or external factors.</a:t>
            </a:r>
            <a:endParaRPr lang="en-US" sz="1000">
              <a:solidFill>
                <a:srgbClr val="7030A0"/>
              </a:solidFill>
            </a:endParaRPr>
          </a:p>
          <a:p>
            <a:r>
              <a:rPr lang="en-US" sz="1000">
                <a:solidFill>
                  <a:srgbClr val="7030A0"/>
                </a:solidFill>
              </a:rPr>
              <a:t>Implement proactive communication strategies during peak months to manage customer expectations.</a:t>
            </a:r>
            <a:endParaRPr lang="en-US" sz="1000">
              <a:solidFill>
                <a:srgbClr val="7030A0"/>
              </a:solidFill>
            </a:endParaRPr>
          </a:p>
          <a:p>
            <a:r>
              <a:rPr lang="en-US" sz="1000">
                <a:solidFill>
                  <a:srgbClr val="7030A0"/>
                </a:solidFill>
              </a:rPr>
              <a:t>Enhance communication channels and resources to handle increased inquiries.</a:t>
            </a:r>
            <a:endParaRPr lang="en-US" sz="1000">
              <a:solidFill>
                <a:srgbClr val="7030A0"/>
              </a:solidFill>
            </a:endParaRPr>
          </a:p>
          <a:p>
            <a:r>
              <a:rPr lang="en-US" sz="1000">
                <a:solidFill>
                  <a:srgbClr val="7030A0"/>
                </a:solidFill>
              </a:rPr>
              <a:t>Adjust staffing levels during peak months to ensure prompt and efficient customer service.</a:t>
            </a:r>
            <a:endParaRPr lang="en-US" sz="1000">
              <a:solidFill>
                <a:srgbClr val="7030A0"/>
              </a:solidFill>
            </a:endParaRPr>
          </a:p>
          <a:p>
            <a:r>
              <a:rPr lang="en-US" sz="1000">
                <a:solidFill>
                  <a:srgbClr val="7030A0"/>
                </a:solidFill>
              </a:rPr>
              <a:t>Plan for additional resources and training during expected surges.</a:t>
            </a:r>
            <a:endParaRPr lang="en-US" sz="1000">
              <a:solidFill>
                <a:srgbClr val="7030A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5" name="任意多边形 17411"/>
          <p:cNvSpPr/>
          <p:nvPr/>
        </p:nvSpPr>
        <p:spPr>
          <a:xfrm>
            <a:off x="4856163" y="2513013"/>
            <a:ext cx="4297362" cy="2636837"/>
          </a:xfrm>
          <a:custGeom>
            <a:avLst/>
            <a:gdLst/>
            <a:ahLst/>
            <a:cxnLst/>
            <a:pathLst>
              <a:path w="2707" h="1661">
                <a:moveTo>
                  <a:pt x="2707" y="874"/>
                </a:moveTo>
                <a:lnTo>
                  <a:pt x="2707" y="0"/>
                </a:lnTo>
                <a:lnTo>
                  <a:pt x="0" y="1661"/>
                </a:lnTo>
                <a:lnTo>
                  <a:pt x="1426" y="1661"/>
                </a:lnTo>
                <a:lnTo>
                  <a:pt x="2707" y="874"/>
                </a:lnTo>
                <a:close/>
              </a:path>
            </a:pathLst>
          </a:custGeom>
          <a:solidFill>
            <a:srgbClr val="F8CFBF"/>
          </a:solidFill>
          <a:ln w="9525">
            <a:noFill/>
          </a:ln>
        </p:spPr>
        <p:txBody>
          <a:bodyPr/>
          <a:p>
            <a:endParaRPr lang="en-US"/>
          </a:p>
        </p:txBody>
      </p:sp>
      <p:sp>
        <p:nvSpPr>
          <p:cNvPr id="18436" name="任意多边形 17412"/>
          <p:cNvSpPr/>
          <p:nvPr/>
        </p:nvSpPr>
        <p:spPr>
          <a:xfrm>
            <a:off x="7119938" y="3900488"/>
            <a:ext cx="2033587" cy="1249362"/>
          </a:xfrm>
          <a:custGeom>
            <a:avLst/>
            <a:gdLst/>
            <a:ahLst/>
            <a:cxnLst/>
            <a:pathLst>
              <a:path w="1281" h="787">
                <a:moveTo>
                  <a:pt x="398" y="787"/>
                </a:moveTo>
                <a:lnTo>
                  <a:pt x="1281" y="244"/>
                </a:lnTo>
                <a:lnTo>
                  <a:pt x="1281" y="0"/>
                </a:lnTo>
                <a:lnTo>
                  <a:pt x="0" y="787"/>
                </a:lnTo>
                <a:lnTo>
                  <a:pt x="398" y="787"/>
                </a:lnTo>
                <a:close/>
              </a:path>
            </a:pathLst>
          </a:custGeom>
          <a:solidFill>
            <a:srgbClr val="E54840"/>
          </a:solidFill>
          <a:ln w="9525">
            <a:noFill/>
          </a:ln>
        </p:spPr>
        <p:txBody>
          <a:bodyPr/>
          <a:p>
            <a:endParaRPr lang="en-US"/>
          </a:p>
        </p:txBody>
      </p:sp>
      <p:sp>
        <p:nvSpPr>
          <p:cNvPr id="18437" name="任意多边形 17413"/>
          <p:cNvSpPr/>
          <p:nvPr/>
        </p:nvSpPr>
        <p:spPr>
          <a:xfrm>
            <a:off x="7751763" y="4287838"/>
            <a:ext cx="1401762" cy="862012"/>
          </a:xfrm>
          <a:custGeom>
            <a:avLst/>
            <a:gdLst/>
            <a:ahLst/>
            <a:cxnLst/>
            <a:pathLst>
              <a:path w="883" h="543">
                <a:moveTo>
                  <a:pt x="0" y="543"/>
                </a:moveTo>
                <a:lnTo>
                  <a:pt x="398" y="543"/>
                </a:lnTo>
                <a:lnTo>
                  <a:pt x="883" y="246"/>
                </a:lnTo>
                <a:lnTo>
                  <a:pt x="883" y="0"/>
                </a:lnTo>
                <a:lnTo>
                  <a:pt x="0" y="543"/>
                </a:lnTo>
                <a:close/>
              </a:path>
            </a:pathLst>
          </a:custGeom>
          <a:solidFill>
            <a:srgbClr val="3497B0"/>
          </a:solidFill>
          <a:ln w="9525">
            <a:noFill/>
          </a:ln>
        </p:spPr>
        <p:txBody>
          <a:bodyPr/>
          <a:p>
            <a:endParaRPr lang="en-US"/>
          </a:p>
        </p:txBody>
      </p:sp>
      <p:sp>
        <p:nvSpPr>
          <p:cNvPr id="18438" name="任意多边形 17414"/>
          <p:cNvSpPr/>
          <p:nvPr/>
        </p:nvSpPr>
        <p:spPr>
          <a:xfrm>
            <a:off x="8383588" y="4678363"/>
            <a:ext cx="769937" cy="471487"/>
          </a:xfrm>
          <a:custGeom>
            <a:avLst/>
            <a:gdLst/>
            <a:ahLst/>
            <a:cxnLst/>
            <a:pathLst>
              <a:path w="485" h="297">
                <a:moveTo>
                  <a:pt x="485" y="297"/>
                </a:moveTo>
                <a:lnTo>
                  <a:pt x="485" y="0"/>
                </a:lnTo>
                <a:lnTo>
                  <a:pt x="0" y="297"/>
                </a:lnTo>
                <a:lnTo>
                  <a:pt x="485" y="297"/>
                </a:lnTo>
                <a:close/>
              </a:path>
            </a:pathLst>
          </a:custGeom>
          <a:solidFill>
            <a:srgbClr val="D7443C"/>
          </a:solidFill>
          <a:ln w="9525">
            <a:noFill/>
          </a:ln>
        </p:spPr>
        <p:txBody>
          <a:bodyPr/>
          <a:p>
            <a:endParaRPr lang="en-US"/>
          </a:p>
        </p:txBody>
      </p:sp>
      <p:sp>
        <p:nvSpPr>
          <p:cNvPr id="22535" name="文本框 21511"/>
          <p:cNvSpPr txBox="1"/>
          <p:nvPr/>
        </p:nvSpPr>
        <p:spPr>
          <a:xfrm>
            <a:off x="35560" y="50800"/>
            <a:ext cx="790575" cy="737235"/>
          </a:xfrm>
          <a:prstGeom prst="rect">
            <a:avLst/>
          </a:prstGeom>
          <a:noFill/>
          <a:ln w="9525">
            <a:noFill/>
          </a:ln>
        </p:spPr>
        <p:txBody>
          <a:bodyPr anchor="t">
            <a:noAutofit/>
          </a:bodyPr>
          <a:p>
            <a:pPr algn="ctr"/>
            <a:r>
              <a:rPr lang="en-US" altLang="zh-CN" sz="3600" b="0">
                <a:solidFill>
                  <a:srgbClr val="EF655C"/>
                </a:solidFill>
                <a:latin typeface="Arial" panose="020B0604020202020204" pitchFamily="34" charset="0"/>
                <a:ea typeface="SimSun" panose="02010600030101010101" pitchFamily="2" charset="-122"/>
              </a:rPr>
              <a:t>0</a:t>
            </a:r>
            <a:r>
              <a:rPr lang="en-IN" altLang="en-US" sz="3600" b="0">
                <a:solidFill>
                  <a:srgbClr val="EF655C"/>
                </a:solidFill>
                <a:latin typeface="Arial" panose="020B0604020202020204" pitchFamily="34" charset="0"/>
                <a:ea typeface="SimSun" panose="02010600030101010101" pitchFamily="2" charset="-122"/>
              </a:rPr>
              <a:t>6</a:t>
            </a:r>
            <a:endParaRPr lang="en-IN" altLang="en-US" sz="3600" b="0">
              <a:solidFill>
                <a:srgbClr val="EF655C"/>
              </a:solidFill>
              <a:latin typeface="Arial" panose="020B0604020202020204" pitchFamily="34" charset="0"/>
              <a:ea typeface="SimSun" panose="02010600030101010101" pitchFamily="2" charset="-122"/>
            </a:endParaRPr>
          </a:p>
        </p:txBody>
      </p:sp>
      <p:sp>
        <p:nvSpPr>
          <p:cNvPr id="3" name="Title 1"/>
          <p:cNvSpPr>
            <a:spLocks noGrp="1"/>
          </p:cNvSpPr>
          <p:nvPr/>
        </p:nvSpPr>
        <p:spPr>
          <a:xfrm>
            <a:off x="683895" y="93345"/>
            <a:ext cx="6158230" cy="6521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sz="1800" u="sng">
                <a:gradFill>
                  <a:gsLst>
                    <a:gs pos="0">
                      <a:srgbClr val="012D86"/>
                    </a:gs>
                    <a:gs pos="100000">
                      <a:srgbClr val="0E2557"/>
                    </a:gs>
                  </a:gsLst>
                  <a:lin scaled="0"/>
                </a:gradFill>
              </a:rPr>
              <a:t>Channel Preference </a:t>
            </a:r>
            <a:r>
              <a:rPr lang="en-US" sz="1800" u="sng">
                <a:gradFill>
                  <a:gsLst>
                    <a:gs pos="0">
                      <a:srgbClr val="012D86"/>
                    </a:gs>
                    <a:gs pos="100000">
                      <a:srgbClr val="0E2557"/>
                    </a:gs>
                  </a:gsLst>
                  <a:lin scaled="0"/>
                </a:gradFill>
              </a:rPr>
              <a:t>Analysis</a:t>
            </a:r>
            <a:endParaRPr lang="en-US" sz="1800" u="sng">
              <a:gradFill>
                <a:gsLst>
                  <a:gs pos="0">
                    <a:srgbClr val="012D86"/>
                  </a:gs>
                  <a:gs pos="100000">
                    <a:srgbClr val="0E2557"/>
                  </a:gs>
                </a:gsLst>
                <a:lin scaled="0"/>
              </a:gradFill>
            </a:endParaRPr>
          </a:p>
        </p:txBody>
      </p:sp>
      <p:graphicFrame>
        <p:nvGraphicFramePr>
          <p:cNvPr id="2" name="Chart 1"/>
          <p:cNvGraphicFramePr/>
          <p:nvPr/>
        </p:nvGraphicFramePr>
        <p:xfrm>
          <a:off x="4932045" y="699135"/>
          <a:ext cx="3623310" cy="3933190"/>
        </p:xfrm>
        <a:graphic>
          <a:graphicData uri="http://schemas.openxmlformats.org/drawingml/2006/chart">
            <c:chart xmlns:c="http://schemas.openxmlformats.org/drawingml/2006/chart" xmlns:r="http://schemas.openxmlformats.org/officeDocument/2006/relationships" r:id="rId1"/>
          </a:graphicData>
        </a:graphic>
      </p:graphicFrame>
      <p:sp>
        <p:nvSpPr>
          <p:cNvPr id="4" name="Text Box 3"/>
          <p:cNvSpPr txBox="1"/>
          <p:nvPr/>
        </p:nvSpPr>
        <p:spPr>
          <a:xfrm>
            <a:off x="323215" y="987425"/>
            <a:ext cx="4559935" cy="2861310"/>
          </a:xfrm>
          <a:prstGeom prst="rect">
            <a:avLst/>
          </a:prstGeom>
          <a:noFill/>
        </p:spPr>
        <p:txBody>
          <a:bodyPr wrap="square" rtlCol="0">
            <a:spAutoFit/>
          </a:bodyPr>
          <a:p>
            <a:r>
              <a:rPr sz="1000" u="sng">
                <a:solidFill>
                  <a:srgbClr val="3497B0"/>
                </a:solidFill>
                <a:sym typeface="+mn-ea"/>
              </a:rPr>
              <a:t>Distribution Overview:</a:t>
            </a:r>
            <a:endParaRPr sz="1000" u="sng">
              <a:solidFill>
                <a:srgbClr val="3497B0"/>
              </a:solidFill>
              <a:sym typeface="+mn-ea"/>
            </a:endParaRPr>
          </a:p>
          <a:p>
            <a:r>
              <a:rPr lang="en-US" sz="1000">
                <a:solidFill>
                  <a:srgbClr val="3497B0"/>
                </a:solidFill>
              </a:rPr>
              <a:t>Call-Center emerges as the most utilized communication channel, with 10,639 customer calls. This underscores the significance of traditional communication methods in customer interactions.</a:t>
            </a:r>
            <a:endParaRPr lang="en-US" sz="1000">
              <a:solidFill>
                <a:srgbClr val="3497B0"/>
              </a:solidFill>
            </a:endParaRPr>
          </a:p>
          <a:p>
            <a:r>
              <a:rPr lang="en-US" sz="1000">
                <a:solidFill>
                  <a:srgbClr val="3497B0"/>
                </a:solidFill>
              </a:rPr>
              <a:t>Chatbot, Email, and Web follow closely, indicating a diversified approach to customer engagement.</a:t>
            </a:r>
            <a:endParaRPr lang="en-US" sz="1000">
              <a:solidFill>
                <a:srgbClr val="3497B0"/>
              </a:solidFill>
            </a:endParaRPr>
          </a:p>
          <a:p>
            <a:endParaRPr lang="en-US" sz="1000"/>
          </a:p>
          <a:p>
            <a:endParaRPr lang="en-IN" altLang="en-US" sz="1000">
              <a:solidFill>
                <a:schemeClr val="accent2"/>
              </a:solidFill>
            </a:endParaRPr>
          </a:p>
          <a:p>
            <a:r>
              <a:rPr sz="1000" u="sng">
                <a:solidFill>
                  <a:srgbClr val="7030A0"/>
                </a:solidFill>
                <a:sym typeface="+mn-ea"/>
              </a:rPr>
              <a:t>Areas for Improvement:</a:t>
            </a:r>
            <a:endParaRPr sz="1000" u="sng">
              <a:solidFill>
                <a:srgbClr val="7030A0"/>
              </a:solidFill>
              <a:sym typeface="+mn-ea"/>
            </a:endParaRPr>
          </a:p>
          <a:p>
            <a:pPr marL="171450" indent="-171450">
              <a:buFont typeface="Arial" panose="020B0604020202020204" pitchFamily="34" charset="0"/>
              <a:buChar char="•"/>
            </a:pPr>
            <a:r>
              <a:rPr lang="en-US" sz="1000">
                <a:solidFill>
                  <a:srgbClr val="7030A0"/>
                </a:solidFill>
              </a:rPr>
              <a:t>Provide specialized training for customer service representatives based on the communication channel. This ensures expertise in handling queries specific to each medium.</a:t>
            </a:r>
            <a:endParaRPr lang="en-US" sz="1000">
              <a:solidFill>
                <a:srgbClr val="7030A0"/>
              </a:solidFill>
            </a:endParaRPr>
          </a:p>
          <a:p>
            <a:pPr marL="171450" indent="-171450">
              <a:buFont typeface="Arial" panose="020B0604020202020204" pitchFamily="34" charset="0"/>
              <a:buChar char="•"/>
            </a:pPr>
            <a:r>
              <a:rPr lang="en-IN" altLang="en-US" sz="1000">
                <a:solidFill>
                  <a:srgbClr val="7030A0"/>
                </a:solidFill>
              </a:rPr>
              <a:t>I</a:t>
            </a:r>
            <a:r>
              <a:rPr lang="en-US" sz="1000">
                <a:solidFill>
                  <a:srgbClr val="7030A0"/>
                </a:solidFill>
              </a:rPr>
              <a:t>nvest in technology upgrades for channels like Chatbot and Web to enhance user interfaces, streamline processes, and improve overall customer experience.</a:t>
            </a:r>
            <a:endParaRPr lang="en-US" sz="1000">
              <a:solidFill>
                <a:srgbClr val="7030A0"/>
              </a:solidFill>
            </a:endParaRPr>
          </a:p>
          <a:p>
            <a:pPr marL="171450" indent="-171450">
              <a:buFont typeface="Arial" panose="020B0604020202020204" pitchFamily="34" charset="0"/>
              <a:buChar char="•"/>
            </a:pPr>
            <a:r>
              <a:rPr lang="en-US" sz="1000">
                <a:solidFill>
                  <a:srgbClr val="7030A0"/>
                </a:solidFill>
              </a:rPr>
              <a:t>Prioritize efforts to optimize response times, particularly in channels where customers express concerns related to timely assistance.</a:t>
            </a:r>
            <a:endParaRPr lang="en-US" sz="1000">
              <a:solidFill>
                <a:srgbClr val="7030A0"/>
              </a:solidFill>
            </a:endParaRPr>
          </a:p>
          <a:p>
            <a:endParaRPr lang="en-US" sz="1000">
              <a:solidFill>
                <a:srgbClr val="7030A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978025" y="441325"/>
            <a:ext cx="3048000" cy="368300"/>
          </a:xfrm>
          <a:prstGeom prst="rect">
            <a:avLst/>
          </a:prstGeom>
          <a:noFill/>
        </p:spPr>
        <p:txBody>
          <a:bodyPr wrap="square" rtlCol="0">
            <a:spAutoFit/>
          </a:bodyPr>
          <a:p>
            <a:endParaRPr lang="en-IN" altLang="en-US"/>
          </a:p>
        </p:txBody>
      </p:sp>
      <p:sp>
        <p:nvSpPr>
          <p:cNvPr id="22535" name="文本框 21511"/>
          <p:cNvSpPr txBox="1"/>
          <p:nvPr/>
        </p:nvSpPr>
        <p:spPr>
          <a:xfrm>
            <a:off x="35560" y="50800"/>
            <a:ext cx="790575" cy="737235"/>
          </a:xfrm>
          <a:prstGeom prst="rect">
            <a:avLst/>
          </a:prstGeom>
          <a:noFill/>
          <a:ln w="9525">
            <a:noFill/>
          </a:ln>
        </p:spPr>
        <p:txBody>
          <a:bodyPr anchor="t">
            <a:noAutofit/>
          </a:bodyPr>
          <a:p>
            <a:pPr algn="ctr"/>
            <a:r>
              <a:rPr lang="en-US" altLang="zh-CN" sz="3600" b="0">
                <a:solidFill>
                  <a:srgbClr val="EF655C"/>
                </a:solidFill>
                <a:latin typeface="Arial" panose="020B0604020202020204" pitchFamily="34" charset="0"/>
                <a:ea typeface="SimSun" panose="02010600030101010101" pitchFamily="2" charset="-122"/>
              </a:rPr>
              <a:t>0</a:t>
            </a:r>
            <a:r>
              <a:rPr lang="en-IN" altLang="en-US" sz="3600" b="0">
                <a:solidFill>
                  <a:srgbClr val="EF655C"/>
                </a:solidFill>
                <a:latin typeface="Arial" panose="020B0604020202020204" pitchFamily="34" charset="0"/>
                <a:ea typeface="SimSun" panose="02010600030101010101" pitchFamily="2" charset="-122"/>
              </a:rPr>
              <a:t>7</a:t>
            </a:r>
            <a:endParaRPr lang="en-IN" altLang="en-US" sz="3600" b="0">
              <a:solidFill>
                <a:srgbClr val="EF655C"/>
              </a:solidFill>
              <a:latin typeface="Arial" panose="020B0604020202020204" pitchFamily="34" charset="0"/>
              <a:ea typeface="SimSun" panose="02010600030101010101" pitchFamily="2" charset="-122"/>
            </a:endParaRPr>
          </a:p>
        </p:txBody>
      </p:sp>
      <p:sp>
        <p:nvSpPr>
          <p:cNvPr id="3" name="Title 1"/>
          <p:cNvSpPr>
            <a:spLocks noGrp="1"/>
          </p:cNvSpPr>
          <p:nvPr/>
        </p:nvSpPr>
        <p:spPr>
          <a:xfrm>
            <a:off x="683895" y="93345"/>
            <a:ext cx="6158230" cy="6521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sz="1800" u="sng">
                <a:gradFill>
                  <a:gsLst>
                    <a:gs pos="0">
                      <a:srgbClr val="012D86"/>
                    </a:gs>
                    <a:gs pos="100000">
                      <a:srgbClr val="0E2557"/>
                    </a:gs>
                  </a:gsLst>
                  <a:lin scaled="0"/>
                </a:gradFill>
              </a:rPr>
              <a:t>Call-centre </a:t>
            </a:r>
            <a:r>
              <a:rPr lang="en-US" sz="1800" u="sng">
                <a:gradFill>
                  <a:gsLst>
                    <a:gs pos="0">
                      <a:srgbClr val="012D86"/>
                    </a:gs>
                    <a:gs pos="100000">
                      <a:srgbClr val="0E2557"/>
                    </a:gs>
                  </a:gsLst>
                  <a:lin scaled="0"/>
                </a:gradFill>
              </a:rPr>
              <a:t>Analysis</a:t>
            </a:r>
            <a:endParaRPr lang="en-US" sz="1800" u="sng">
              <a:gradFill>
                <a:gsLst>
                  <a:gs pos="0">
                    <a:srgbClr val="012D86"/>
                  </a:gs>
                  <a:gs pos="100000">
                    <a:srgbClr val="0E2557"/>
                  </a:gs>
                </a:gsLst>
                <a:lin scaled="0"/>
              </a:gradFill>
            </a:endParaRPr>
          </a:p>
        </p:txBody>
      </p:sp>
      <p:graphicFrame>
        <p:nvGraphicFramePr>
          <p:cNvPr id="4" name="Chart 3"/>
          <p:cNvGraphicFramePr/>
          <p:nvPr/>
        </p:nvGraphicFramePr>
        <p:xfrm>
          <a:off x="251460" y="842645"/>
          <a:ext cx="3961130" cy="3977640"/>
        </p:xfrm>
        <a:graphic>
          <a:graphicData uri="http://schemas.openxmlformats.org/drawingml/2006/chart">
            <c:chart xmlns:c="http://schemas.openxmlformats.org/drawingml/2006/chart" xmlns:r="http://schemas.openxmlformats.org/officeDocument/2006/relationships" r:id="rId1"/>
          </a:graphicData>
        </a:graphic>
      </p:graphicFrame>
      <p:sp>
        <p:nvSpPr>
          <p:cNvPr id="6" name="Text Box 5"/>
          <p:cNvSpPr txBox="1"/>
          <p:nvPr/>
        </p:nvSpPr>
        <p:spPr>
          <a:xfrm>
            <a:off x="4356100" y="410845"/>
            <a:ext cx="4530090" cy="4409440"/>
          </a:xfrm>
          <a:prstGeom prst="rect">
            <a:avLst/>
          </a:prstGeom>
          <a:noFill/>
        </p:spPr>
        <p:txBody>
          <a:bodyPr wrap="square" rtlCol="0">
            <a:noAutofit/>
          </a:bodyPr>
          <a:p>
            <a:r>
              <a:rPr sz="1000" u="sng">
                <a:solidFill>
                  <a:srgbClr val="3497B0"/>
                </a:solidFill>
                <a:sym typeface="+mn-ea"/>
              </a:rPr>
              <a:t>Distribution Overview:</a:t>
            </a:r>
            <a:endParaRPr sz="1000" u="sng">
              <a:solidFill>
                <a:srgbClr val="3497B0"/>
              </a:solidFill>
              <a:sym typeface="+mn-ea"/>
            </a:endParaRPr>
          </a:p>
          <a:p>
            <a:r>
              <a:rPr lang="en-US" sz="1000">
                <a:solidFill>
                  <a:srgbClr val="3497B0"/>
                </a:solidFill>
              </a:rPr>
              <a:t>The chart showcases varying call volumes across different call center locations, with Los Angeles/CA standing out as the highest, followed by Baltimore/MD, Chicago/IL, and Denver/CO.</a:t>
            </a:r>
            <a:endParaRPr lang="en-US" sz="1000">
              <a:solidFill>
                <a:srgbClr val="3497B0"/>
              </a:solidFill>
            </a:endParaRPr>
          </a:p>
          <a:p>
            <a:r>
              <a:rPr lang="en-US" sz="1000">
                <a:solidFill>
                  <a:srgbClr val="3497B0"/>
                </a:solidFill>
              </a:rPr>
              <a:t>This distribution indicates regional differences in customer engagement and may be influenced by factors such as population density and business operations.</a:t>
            </a:r>
            <a:endParaRPr lang="en-US" sz="1000">
              <a:solidFill>
                <a:srgbClr val="3497B0"/>
              </a:solidFill>
            </a:endParaRPr>
          </a:p>
          <a:p>
            <a:endParaRPr lang="en-US" sz="1000"/>
          </a:p>
          <a:p>
            <a:endParaRPr lang="en-US" sz="1000"/>
          </a:p>
          <a:p>
            <a:r>
              <a:rPr sz="1000" u="sng">
                <a:solidFill>
                  <a:srgbClr val="7030A0"/>
                </a:solidFill>
                <a:sym typeface="+mn-ea"/>
              </a:rPr>
              <a:t>Areas for Improvement:</a:t>
            </a:r>
            <a:endParaRPr sz="1000" u="sng">
              <a:solidFill>
                <a:srgbClr val="7030A0"/>
              </a:solidFill>
              <a:sym typeface="+mn-ea"/>
            </a:endParaRPr>
          </a:p>
          <a:p>
            <a:endParaRPr lang="en-US" sz="1000">
              <a:solidFill>
                <a:srgbClr val="7030A0"/>
              </a:solidFill>
            </a:endParaRPr>
          </a:p>
          <a:p>
            <a:pPr marL="171450" indent="-171450">
              <a:buFont typeface="Arial" panose="020B0604020202020204" pitchFamily="34" charset="0"/>
              <a:buChar char="•"/>
            </a:pPr>
            <a:r>
              <a:rPr lang="en-US" sz="1000">
                <a:solidFill>
                  <a:srgbClr val="7030A0"/>
                </a:solidFill>
              </a:rPr>
              <a:t>Implement training programs for customer service representatives that take into account regional nuances. This ensures a better understanding of location-specific queries.</a:t>
            </a:r>
            <a:endParaRPr lang="en-US" sz="1000">
              <a:solidFill>
                <a:srgbClr val="7030A0"/>
              </a:solidFill>
            </a:endParaRPr>
          </a:p>
          <a:p>
            <a:pPr marL="171450" indent="-171450">
              <a:buFont typeface="Arial" panose="020B0604020202020204" pitchFamily="34" charset="0"/>
              <a:buChar char="•"/>
            </a:pPr>
            <a:r>
              <a:rPr lang="en-US" sz="1000">
                <a:solidFill>
                  <a:srgbClr val="7030A0"/>
                </a:solidFill>
              </a:rPr>
              <a:t>Optimize resource allocation based on call volume trends. Allocate more resources to call center locati</a:t>
            </a:r>
            <a:endParaRPr lang="en-US" sz="1000">
              <a:solidFill>
                <a:srgbClr val="7030A0"/>
              </a:solidFill>
            </a:endParaRPr>
          </a:p>
          <a:p>
            <a:pPr marL="171450" indent="-171450">
              <a:buFont typeface="Arial" panose="020B0604020202020204" pitchFamily="34" charset="0"/>
              <a:buChar char="•"/>
            </a:pPr>
            <a:r>
              <a:rPr lang="en-US" sz="1000">
                <a:solidFill>
                  <a:srgbClr val="7030A0"/>
                </a:solidFill>
              </a:rPr>
              <a:t>To gain a comprehensive understanding, further investigation into the top reasons for customer calls in each call center location is crucial. This knowledge will pinpoint specific concerns within each region.</a:t>
            </a:r>
            <a:endParaRPr lang="en-US" sz="1000">
              <a:solidFill>
                <a:srgbClr val="7030A0"/>
              </a:solidFill>
            </a:endParaRPr>
          </a:p>
          <a:p>
            <a:pPr marL="171450" indent="-171450">
              <a:buFont typeface="Arial" panose="020B0604020202020204" pitchFamily="34" charset="0"/>
              <a:buChar char="•"/>
            </a:pPr>
            <a:r>
              <a:rPr lang="en-US" sz="1000">
                <a:solidFill>
                  <a:srgbClr val="7030A0"/>
                </a:solidFill>
              </a:rPr>
              <a:t>Recognizing the geographic distribution of customer calls is essential for tailoring customer service strategies to meet regional needs. It can impact customer satisfaction as local nuances may influence service expectations.</a:t>
            </a:r>
            <a:endParaRPr lang="en-US" sz="1000">
              <a:solidFill>
                <a:srgbClr val="7030A0"/>
              </a:solidFill>
            </a:endParaRPr>
          </a:p>
          <a:p>
            <a:endParaRPr lang="en-US" sz="1000">
              <a:solidFill>
                <a:srgbClr val="7030A0"/>
              </a:solidFill>
            </a:endParaRP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8358</Words>
  <Application>WPS Presentation</Application>
  <PresentationFormat>自定义</PresentationFormat>
  <Paragraphs>171</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vt:lpstr>
      <vt:lpstr>SimSun</vt:lpstr>
      <vt:lpstr>Wingdings</vt:lpstr>
      <vt:lpstr>Microsoft YaHei</vt:lpstr>
      <vt:lpstr>Arial Unicode MS</vt:lpstr>
      <vt:lpstr>Calibri</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徐威方</dc:creator>
  <cp:lastModifiedBy>emily fields</cp:lastModifiedBy>
  <cp:revision>36</cp:revision>
  <dcterms:created xsi:type="dcterms:W3CDTF">2015-06-18T06:36:00Z</dcterms:created>
  <dcterms:modified xsi:type="dcterms:W3CDTF">2024-01-30T16:00:15Z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1033-12.2.0.13431</vt:lpwstr>
  </property>
  <property fmtid="{D5CDD505-2E9C-101B-9397-08002B2CF9AE}" pid="3" name="ICV">
    <vt:lpwstr>6691E1EB0FD54E5F84BA99CA57D4E994_13</vt:lpwstr>
  </property>
</Properties>
</file>