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302" r:id="rId3"/>
    <p:sldId id="535" r:id="rId4"/>
    <p:sldId id="536" r:id="rId5"/>
    <p:sldId id="2317" r:id="rId6"/>
    <p:sldId id="2316" r:id="rId7"/>
    <p:sldId id="2318" r:id="rId8"/>
    <p:sldId id="2335" r:id="rId9"/>
    <p:sldId id="2336" r:id="rId10"/>
    <p:sldId id="2339" r:id="rId11"/>
    <p:sldId id="2319" r:id="rId1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2706" y="1140"/>
      </p:cViewPr>
      <p:guideLst>
        <p:guide orient="horz" pos="165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3836670" cy="650875"/>
          </a:xfrm>
          <a:prstGeom prst="rect">
            <a:avLst/>
          </a:prstGeom>
          <a:noFill/>
        </p:spPr>
        <p:txBody>
          <a:bodyPr wrap="none" rtlCol="0">
            <a:spAutoFit/>
          </a:bodyPr>
          <a:lstStyle/>
          <a:p>
            <a:pPr algn="l">
              <a:lnSpc>
                <a:spcPct val="130000"/>
              </a:lnSpc>
            </a:pPr>
            <a:r>
              <a:rPr lang="en-IN" altLang="en-US" sz="2800" b="1">
                <a:solidFill>
                  <a:schemeClr val="tx2"/>
                </a:solidFill>
                <a:ea typeface="Calibri" panose="020F0502020204030204" pitchFamily="34" charset="0"/>
                <a:cs typeface="Calibri" panose="020F0502020204030204" pitchFamily="34" charset="0"/>
                <a:sym typeface="+mn-lt"/>
              </a:rPr>
              <a:t>SQL project presentation</a:t>
            </a:r>
            <a:endParaRPr lang="en-IN" altLang="en-US" sz="2800" b="1">
              <a:solidFill>
                <a:schemeClr val="tx2"/>
              </a:solidFill>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686128" y="2571632"/>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686435" y="2679700"/>
            <a:ext cx="4989195" cy="83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fontAlgn="base">
              <a:lnSpc>
                <a:spcPct val="130000"/>
              </a:lnSpc>
              <a:spcBef>
                <a:spcPct val="0"/>
              </a:spcBef>
              <a:spcAft>
                <a:spcPct val="0"/>
              </a:spcAft>
              <a:buFont typeface="Arial" panose="020B0604020202020204" pitchFamily="34" charset="0"/>
              <a:buNone/>
            </a:pPr>
            <a:r>
              <a:rPr lang="zh-CN" altLang="en-US" sz="1000" b="1" dirty="0">
                <a:ea typeface="Calibri" panose="020F0502020204030204" pitchFamily="34" charset="0"/>
                <a:cs typeface="Calibri" panose="020F0502020204030204" pitchFamily="34" charset="0"/>
                <a:sym typeface="+mn-lt"/>
              </a:rPr>
              <a:t>●</a:t>
            </a:r>
            <a:r>
              <a:rPr lang="zh-CN" altLang="en-US" sz="1600" b="1" u="sng" dirty="0">
                <a:ea typeface="Calibri" panose="020F0502020204030204" pitchFamily="34" charset="0"/>
                <a:cs typeface="Calibri" panose="020F0502020204030204" pitchFamily="34" charset="0"/>
                <a:sym typeface="+mn-lt"/>
              </a:rPr>
              <a:t>  </a:t>
            </a:r>
            <a:r>
              <a:rPr lang="zh-CN" altLang="en-US" sz="1600" b="1" u="sng" spc="300" dirty="0">
                <a:ea typeface="Calibri" panose="020F0502020204030204" pitchFamily="34" charset="0"/>
                <a:cs typeface="Calibri" panose="020F0502020204030204" pitchFamily="34" charset="0"/>
                <a:sym typeface="+mn-lt"/>
              </a:rPr>
              <a:t>Project: SQL Data Analysis and Visualization with </a:t>
            </a:r>
            <a:endParaRPr lang="zh-CN" altLang="en-US" sz="1600" b="1" u="sng" spc="300" dirty="0">
              <a:ea typeface="Calibri" panose="020F0502020204030204" pitchFamily="34" charset="0"/>
              <a:cs typeface="Calibri" panose="020F0502020204030204" pitchFamily="34" charset="0"/>
              <a:sym typeface="+mn-lt"/>
            </a:endParaRPr>
          </a:p>
          <a:p>
            <a:pPr fontAlgn="base">
              <a:lnSpc>
                <a:spcPct val="130000"/>
              </a:lnSpc>
              <a:spcBef>
                <a:spcPct val="0"/>
              </a:spcBef>
              <a:spcAft>
                <a:spcPct val="0"/>
              </a:spcAft>
              <a:buFont typeface="Arial" panose="020B0604020202020204" pitchFamily="34" charset="0"/>
              <a:buNone/>
            </a:pPr>
            <a:r>
              <a:rPr lang="zh-CN" altLang="en-US" sz="1600" b="1" u="sng" spc="300" dirty="0">
                <a:ea typeface="Calibri" panose="020F0502020204030204" pitchFamily="34" charset="0"/>
                <a:cs typeface="Calibri" panose="020F0502020204030204" pitchFamily="34" charset="0"/>
                <a:sym typeface="+mn-lt"/>
              </a:rPr>
              <a:t>Power BI for FDA</a:t>
            </a:r>
            <a:r>
              <a:rPr lang="zh-CN" altLang="en-US" sz="1000" b="1" spc="300" dirty="0">
                <a:ea typeface="Calibri" panose="020F0502020204030204" pitchFamily="34" charset="0"/>
                <a:cs typeface="Calibri" panose="020F0502020204030204" pitchFamily="34" charset="0"/>
                <a:sym typeface="+mn-lt"/>
              </a:rPr>
              <a:t> </a:t>
            </a:r>
            <a:r>
              <a:rPr lang="zh-CN" altLang="en-US" sz="1000" b="1" dirty="0">
                <a:ea typeface="Calibri" panose="020F0502020204030204" pitchFamily="34" charset="0"/>
                <a:cs typeface="Calibri" panose="020F0502020204030204" pitchFamily="34" charset="0"/>
                <a:sym typeface="+mn-lt"/>
              </a:rPr>
              <a:t>●</a:t>
            </a:r>
            <a:endParaRPr lang="zh-CN" altLang="en-US" sz="1000" b="1" spc="3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1951355" cy="650875"/>
          </a:xfrm>
          <a:prstGeom prst="rect">
            <a:avLst/>
          </a:prstGeom>
          <a:noFill/>
        </p:spPr>
        <p:txBody>
          <a:bodyPr wrap="none" rtlCol="0">
            <a:spAutoFit/>
          </a:bodyPr>
          <a:lstStyle/>
          <a:p>
            <a:pPr>
              <a:lnSpc>
                <a:spcPct val="130000"/>
              </a:lnSpc>
            </a:pPr>
            <a:r>
              <a:rPr lang="en-US" altLang="zh-CN" sz="2800" b="1" dirty="0">
                <a:solidFill>
                  <a:schemeClr val="tx2"/>
                </a:solidFill>
                <a:ea typeface="Calibri" panose="020F0502020204030204" pitchFamily="34" charset="0"/>
                <a:cs typeface="Calibri" panose="020F0502020204030204" pitchFamily="34" charset="0"/>
                <a:sym typeface="+mn-lt"/>
              </a:rPr>
              <a:t>THANK YOU</a:t>
            </a:r>
            <a:endParaRPr lang="en-US" altLang="zh-CN" sz="2800" b="1" dirty="0">
              <a:solidFill>
                <a:schemeClr val="tx2"/>
              </a:solidFill>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706120" y="2623820"/>
            <a:ext cx="1634490" cy="127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600633" y="2752458"/>
            <a:ext cx="389897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zh-CN" altLang="en-US" sz="2000" dirty="0">
                <a:ea typeface="Calibri" panose="020F0502020204030204" pitchFamily="34" charset="0"/>
                <a:cs typeface="Calibri" panose="020F0502020204030204" pitchFamily="34" charset="0"/>
                <a:sym typeface="+mn-lt"/>
              </a:rPr>
              <a:t>● </a:t>
            </a:r>
            <a:r>
              <a:rPr lang="en-IN" altLang="zh-CN" sz="2000" dirty="0">
                <a:ea typeface="Calibri" panose="020F0502020204030204" pitchFamily="34" charset="0"/>
                <a:cs typeface="Calibri" panose="020F0502020204030204" pitchFamily="34" charset="0"/>
                <a:sym typeface="+mn-lt"/>
              </a:rPr>
              <a:t>Jhansi. D ABDS 8B</a:t>
            </a:r>
            <a:r>
              <a:rPr lang="zh-CN" altLang="en-US" sz="2000" spc="300" dirty="0">
                <a:ea typeface="Calibri" panose="020F0502020204030204" pitchFamily="34" charset="0"/>
                <a:cs typeface="Calibri" panose="020F0502020204030204" pitchFamily="34" charset="0"/>
                <a:sym typeface="+mn-lt"/>
              </a:rPr>
              <a:t> </a:t>
            </a:r>
            <a:r>
              <a:rPr lang="zh-CN" altLang="en-US" sz="1000" dirty="0">
                <a:ea typeface="Calibri" panose="020F0502020204030204" pitchFamily="34" charset="0"/>
                <a:cs typeface="Calibri" panose="020F0502020204030204" pitchFamily="34" charset="0"/>
                <a:sym typeface="+mn-lt"/>
              </a:rPr>
              <a:t>●</a:t>
            </a:r>
            <a:endParaRPr lang="zh-CN" altLang="en-US" sz="1000" spc="3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54102" y="2215545"/>
            <a:ext cx="1768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CONTENTS</a:t>
            </a:r>
            <a:endParaRPr lang="en-US" altLang="zh-CN" sz="2800" b="1" dirty="0">
              <a:solidFill>
                <a:schemeClr val="accent1"/>
              </a:solidFill>
              <a:latin typeface="+mn-lt"/>
              <a:ea typeface="Calibri" panose="020F0502020204030204" pitchFamily="34" charset="0"/>
              <a:cs typeface="Calibri" panose="020F0502020204030204" pitchFamily="34" charset="0"/>
              <a:sym typeface="+mn-lt"/>
            </a:endParaRPr>
          </a:p>
        </p:txBody>
      </p:sp>
      <p:cxnSp>
        <p:nvCxnSpPr>
          <p:cNvPr id="30" name="直接连接符 29"/>
          <p:cNvCxnSpPr/>
          <p:nvPr/>
        </p:nvCxnSpPr>
        <p:spPr>
          <a:xfrm>
            <a:off x="1971404" y="2831465"/>
            <a:ext cx="3808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3281499" y="88338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0" name="椭圆 89"/>
          <p:cNvSpPr/>
          <p:nvPr/>
        </p:nvSpPr>
        <p:spPr>
          <a:xfrm>
            <a:off x="3251019" y="1758800"/>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5" name="椭圆 94"/>
          <p:cNvSpPr/>
          <p:nvPr/>
        </p:nvSpPr>
        <p:spPr>
          <a:xfrm>
            <a:off x="3251019" y="2662157"/>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100" name="椭圆 99"/>
          <p:cNvSpPr/>
          <p:nvPr/>
        </p:nvSpPr>
        <p:spPr>
          <a:xfrm>
            <a:off x="5966279" y="84009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04</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930333" y="935730"/>
            <a:ext cx="1491615"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Approval of drugs</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2" name="文本框 7"/>
          <p:cNvSpPr txBox="1">
            <a:spLocks noChangeArrowheads="1"/>
          </p:cNvSpPr>
          <p:nvPr/>
        </p:nvSpPr>
        <p:spPr bwMode="auto">
          <a:xfrm>
            <a:off x="3930650" y="2737485"/>
            <a:ext cx="1582420"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just">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Approval based on sponsor</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3" name="文本框 7"/>
          <p:cNvSpPr txBox="1">
            <a:spLocks noChangeArrowheads="1"/>
          </p:cNvSpPr>
          <p:nvPr/>
        </p:nvSpPr>
        <p:spPr bwMode="auto">
          <a:xfrm>
            <a:off x="3930651" y="1889500"/>
            <a:ext cx="122555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Ther Potential</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 name="文本框 7"/>
          <p:cNvSpPr txBox="1">
            <a:spLocks noChangeArrowheads="1"/>
          </p:cNvSpPr>
          <p:nvPr/>
        </p:nvSpPr>
        <p:spPr bwMode="auto">
          <a:xfrm>
            <a:off x="6686868" y="935730"/>
            <a:ext cx="1819275"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Product Market status</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 name="椭圆 99"/>
          <p:cNvSpPr/>
          <p:nvPr/>
        </p:nvSpPr>
        <p:spPr>
          <a:xfrm>
            <a:off x="5966279" y="1758940"/>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a:t>
            </a:r>
            <a:r>
              <a:rPr lang="en-IN" altLang="en-US" sz="2000" b="1" dirty="0">
                <a:solidFill>
                  <a:schemeClr val="bg1"/>
                </a:solidFill>
                <a:ea typeface="Calibri" panose="020F0502020204030204" pitchFamily="34" charset="0"/>
                <a:cs typeface="Calibri" panose="020F0502020204030204" pitchFamily="34" charset="0"/>
                <a:sym typeface="+mn-lt"/>
              </a:rPr>
              <a:t>5</a:t>
            </a:r>
            <a:endParaRPr lang="en-IN" altLang="en-US" sz="2000" b="1" dirty="0">
              <a:solidFill>
                <a:schemeClr val="bg1"/>
              </a:solidFill>
              <a:ea typeface="Calibri" panose="020F0502020204030204" pitchFamily="34" charset="0"/>
              <a:cs typeface="Calibri" panose="020F0502020204030204" pitchFamily="34" charset="0"/>
              <a:sym typeface="+mn-lt"/>
            </a:endParaRPr>
          </a:p>
        </p:txBody>
      </p:sp>
      <p:sp>
        <p:nvSpPr>
          <p:cNvPr id="8" name="椭圆 99"/>
          <p:cNvSpPr/>
          <p:nvPr/>
        </p:nvSpPr>
        <p:spPr>
          <a:xfrm>
            <a:off x="5966279" y="2661910"/>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a:t>
            </a:r>
            <a:r>
              <a:rPr lang="en-IN" altLang="en-US" sz="2000" b="1" dirty="0">
                <a:solidFill>
                  <a:schemeClr val="bg1"/>
                </a:solidFill>
                <a:ea typeface="Calibri" panose="020F0502020204030204" pitchFamily="34" charset="0"/>
                <a:cs typeface="Calibri" panose="020F0502020204030204" pitchFamily="34" charset="0"/>
                <a:sym typeface="+mn-lt"/>
              </a:rPr>
              <a:t>6</a:t>
            </a:r>
            <a:endParaRPr lang="en-IN" altLang="en-US" sz="2000" b="1" dirty="0">
              <a:solidFill>
                <a:schemeClr val="bg1"/>
              </a:solidFill>
              <a:ea typeface="Calibri" panose="020F0502020204030204" pitchFamily="34" charset="0"/>
              <a:cs typeface="Calibri" panose="020F0502020204030204" pitchFamily="34" charset="0"/>
              <a:sym typeface="+mn-lt"/>
            </a:endParaRPr>
          </a:p>
        </p:txBody>
      </p:sp>
      <p:sp>
        <p:nvSpPr>
          <p:cNvPr id="9" name="椭圆 99"/>
          <p:cNvSpPr/>
          <p:nvPr/>
        </p:nvSpPr>
        <p:spPr>
          <a:xfrm>
            <a:off x="5966279" y="3529320"/>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a:t>
            </a:r>
            <a:r>
              <a:rPr lang="en-IN" altLang="en-US" sz="2000" b="1" dirty="0">
                <a:solidFill>
                  <a:schemeClr val="bg1"/>
                </a:solidFill>
                <a:ea typeface="Calibri" panose="020F0502020204030204" pitchFamily="34" charset="0"/>
                <a:cs typeface="Calibri" panose="020F0502020204030204" pitchFamily="34" charset="0"/>
                <a:sym typeface="+mn-lt"/>
              </a:rPr>
              <a:t>7</a:t>
            </a:r>
            <a:endParaRPr lang="en-IN" altLang="en-US" sz="2000" b="1" dirty="0">
              <a:solidFill>
                <a:schemeClr val="bg1"/>
              </a:solidFill>
              <a:ea typeface="Calibri" panose="020F0502020204030204" pitchFamily="34" charset="0"/>
              <a:cs typeface="Calibri" panose="020F0502020204030204" pitchFamily="34" charset="0"/>
              <a:sym typeface="+mn-lt"/>
            </a:endParaRPr>
          </a:p>
        </p:txBody>
      </p:sp>
      <p:sp>
        <p:nvSpPr>
          <p:cNvPr id="10" name="文本框 7"/>
          <p:cNvSpPr txBox="1">
            <a:spLocks noChangeArrowheads="1"/>
          </p:cNvSpPr>
          <p:nvPr/>
        </p:nvSpPr>
        <p:spPr bwMode="auto">
          <a:xfrm>
            <a:off x="6788785" y="1810125"/>
            <a:ext cx="111887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Dosage form</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11" name="文本框 7"/>
          <p:cNvSpPr txBox="1">
            <a:spLocks noChangeArrowheads="1"/>
          </p:cNvSpPr>
          <p:nvPr/>
        </p:nvSpPr>
        <p:spPr bwMode="auto">
          <a:xfrm>
            <a:off x="6788786" y="2737225"/>
            <a:ext cx="99568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Drug name</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12" name="文本框 7"/>
          <p:cNvSpPr txBox="1">
            <a:spLocks noChangeArrowheads="1"/>
          </p:cNvSpPr>
          <p:nvPr/>
        </p:nvSpPr>
        <p:spPr bwMode="auto">
          <a:xfrm>
            <a:off x="6788786" y="3664325"/>
            <a:ext cx="56642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Form</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725" y="2418715"/>
            <a:ext cx="6229985" cy="2181225"/>
          </a:xfrm>
          <a:prstGeom prst="rect">
            <a:avLst/>
          </a:prstGeom>
        </p:spPr>
        <p:txBody>
          <a:bodyPr wrap="square">
            <a:noAutofit/>
          </a:bodyPr>
          <a:lstStyle/>
          <a:p>
            <a:pPr marL="171450" indent="-171450" algn="just">
              <a:lnSpc>
                <a:spcPct val="150000"/>
              </a:lnSpc>
              <a:buFont typeface="Arial" panose="020B0604020202020204" pitchFamily="34" charset="0"/>
              <a:buChar char="•"/>
            </a:pPr>
            <a:r>
              <a:rPr lang="en-IN" altLang="en-US" sz="1200" b="1" dirty="0">
                <a:solidFill>
                  <a:schemeClr val="tx1">
                    <a:lumMod val="75000"/>
                  </a:schemeClr>
                </a:solidFill>
                <a:ea typeface="Calibri" panose="020F0502020204030204" pitchFamily="34" charset="0"/>
                <a:cs typeface="Calibri" panose="020F0502020204030204" pitchFamily="34" charset="0"/>
                <a:sym typeface="+mn-lt"/>
              </a:rPr>
              <a:t>In analyzing the categorization of drug approvals actiontype are  AP and TA, discernible trends emerge. </a:t>
            </a:r>
            <a:endParaRPr lang="en-IN" altLang="en-US" sz="1200" b="1" dirty="0">
              <a:solidFill>
                <a:schemeClr val="tx1">
                  <a:lumMod val="75000"/>
                </a:schemeClr>
              </a:solidFill>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solidFill>
                  <a:schemeClr val="tx1">
                    <a:lumMod val="75000"/>
                  </a:schemeClr>
                </a:solidFill>
                <a:ea typeface="Calibri" panose="020F0502020204030204" pitchFamily="34" charset="0"/>
                <a:cs typeface="Calibri" panose="020F0502020204030204" pitchFamily="34" charset="0"/>
                <a:sym typeface="+mn-lt"/>
              </a:rPr>
              <a:t>AP classification exhibits fluctuations over a period of time, characterized by both peaks and troughs. </a:t>
            </a:r>
            <a:endParaRPr lang="en-IN" altLang="en-US" sz="1200" b="1" dirty="0">
              <a:solidFill>
                <a:schemeClr val="tx1">
                  <a:lumMod val="75000"/>
                </a:schemeClr>
              </a:solidFill>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solidFill>
                  <a:schemeClr val="tx1">
                    <a:lumMod val="75000"/>
                  </a:schemeClr>
                </a:solidFill>
                <a:ea typeface="Calibri" panose="020F0502020204030204" pitchFamily="34" charset="0"/>
                <a:cs typeface="Calibri" panose="020F0502020204030204" pitchFamily="34" charset="0"/>
                <a:sym typeface="+mn-lt"/>
              </a:rPr>
              <a:t>Notably, the zenith of AP approvals is observed within the timeframe spanning from 1980 to 2000. Contrastingly, TA designations present a consistent trend, showcasing steady approval rates from 1940 to 1980. </a:t>
            </a:r>
            <a:endParaRPr lang="en-IN" altLang="en-US" sz="1200" b="1" dirty="0">
              <a:solidFill>
                <a:schemeClr val="tx1">
                  <a:lumMod val="75000"/>
                </a:schemeClr>
              </a:solidFill>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solidFill>
                  <a:schemeClr val="tx1">
                    <a:lumMod val="75000"/>
                  </a:schemeClr>
                </a:solidFill>
                <a:ea typeface="Calibri" panose="020F0502020204030204" pitchFamily="34" charset="0"/>
                <a:cs typeface="Calibri" panose="020F0502020204030204" pitchFamily="34" charset="0"/>
                <a:sym typeface="+mn-lt"/>
              </a:rPr>
              <a:t>This demarcation underscores a shift in approval dynamics, with AP witnessing variability while TA maintains a stable trajectory.</a:t>
            </a:r>
            <a:endParaRPr lang="en-IN" altLang="en-US" sz="1200" b="1" dirty="0">
              <a:solidFill>
                <a:schemeClr val="tx1">
                  <a:lumMod val="75000"/>
                </a:schemeClr>
              </a:solidFill>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435033" y="122930"/>
            <a:ext cx="1491615"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lumMod val="95000"/>
                    <a:lumOff val="5000"/>
                  </a:schemeClr>
                </a:solidFill>
                <a:latin typeface="+mn-lt"/>
                <a:ea typeface="Calibri" panose="020F0502020204030204" pitchFamily="34" charset="0"/>
                <a:cs typeface="Calibri" panose="020F0502020204030204" pitchFamily="34" charset="0"/>
                <a:sym typeface="+mn-lt"/>
              </a:rPr>
              <a:t>Approval of drugs</a:t>
            </a:r>
            <a:endParaRPr lang="en-IN" altLang="zh-CN" sz="1400" b="1" dirty="0">
              <a:solidFill>
                <a:schemeClr val="tx2">
                  <a:lumMod val="95000"/>
                  <a:lumOff val="5000"/>
                </a:schemeClr>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flipV="1">
            <a:off x="3371593" y="574395"/>
            <a:ext cx="1531620" cy="1587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517775" y="88900"/>
            <a:ext cx="751205" cy="5549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a typeface="Calibri" panose="020F0502020204030204" pitchFamily="34" charset="0"/>
                <a:cs typeface="Calibri" panose="020F0502020204030204" pitchFamily="34" charset="0"/>
                <a:sym typeface="+mn-lt"/>
              </a:rPr>
              <a:t>01</a:t>
            </a:r>
            <a:endParaRPr lang="zh-CN" altLang="en-US" sz="2400" b="1" dirty="0">
              <a:ea typeface="Calibri" panose="020F0502020204030204" pitchFamily="34" charset="0"/>
              <a:cs typeface="Calibri" panose="020F0502020204030204" pitchFamily="34" charset="0"/>
              <a:sym typeface="+mn-lt"/>
            </a:endParaRPr>
          </a:p>
        </p:txBody>
      </p:sp>
      <p:pic>
        <p:nvPicPr>
          <p:cNvPr id="3" name="Picture 2" descr="Screenshot 2024-03-09 153529"/>
          <p:cNvPicPr>
            <a:picLocks noChangeAspect="1"/>
          </p:cNvPicPr>
          <p:nvPr/>
        </p:nvPicPr>
        <p:blipFill>
          <a:blip r:embed="rId1"/>
          <a:stretch>
            <a:fillRect/>
          </a:stretch>
        </p:blipFill>
        <p:spPr>
          <a:xfrm>
            <a:off x="3171825" y="684530"/>
            <a:ext cx="5721985" cy="18173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6390" y="2571750"/>
            <a:ext cx="3472180" cy="2010410"/>
          </a:xfrm>
          <a:prstGeom prst="rect">
            <a:avLst/>
          </a:prstGeom>
        </p:spPr>
        <p:txBody>
          <a:bodyPr wrap="square">
            <a:noAutofit/>
          </a:bodyPr>
          <a:lstStyle/>
          <a:p>
            <a:pPr algn="ctr">
              <a:lnSpc>
                <a:spcPct val="150000"/>
              </a:lnSpc>
            </a:pPr>
            <a:endParaRPr lang="en-US" altLang="zh-CN" sz="1000"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6983096" y="194050"/>
            <a:ext cx="122555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Ther Potential</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6618348" y="595350"/>
            <a:ext cx="1510030" cy="381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Screenshot 2024-03-09 153552"/>
          <p:cNvPicPr>
            <a:picLocks noChangeAspect="1"/>
          </p:cNvPicPr>
          <p:nvPr/>
        </p:nvPicPr>
        <p:blipFill>
          <a:blip r:embed="rId1"/>
          <a:stretch>
            <a:fillRect/>
          </a:stretch>
        </p:blipFill>
        <p:spPr>
          <a:xfrm>
            <a:off x="4117340" y="676275"/>
            <a:ext cx="3979545" cy="2514600"/>
          </a:xfrm>
          <a:prstGeom prst="rect">
            <a:avLst/>
          </a:prstGeom>
        </p:spPr>
      </p:pic>
      <p:sp>
        <p:nvSpPr>
          <p:cNvPr id="4" name="Text Box 3"/>
          <p:cNvSpPr txBox="1"/>
          <p:nvPr/>
        </p:nvSpPr>
        <p:spPr>
          <a:xfrm>
            <a:off x="213360" y="2495550"/>
            <a:ext cx="3903980" cy="1383665"/>
          </a:xfrm>
          <a:prstGeom prst="rect">
            <a:avLst/>
          </a:prstGeom>
          <a:noFill/>
        </p:spPr>
        <p:txBody>
          <a:bodyPr wrap="square" rtlCol="0">
            <a:spAutoFit/>
          </a:bodyPr>
          <a:p>
            <a:pPr marL="171450" indent="-171450">
              <a:buFont typeface="Arial" panose="020B0604020202020204" pitchFamily="34" charset="0"/>
              <a:buChar char="•"/>
            </a:pPr>
            <a:r>
              <a:rPr lang="en-IN" altLang="en-US" sz="1200" b="1"/>
              <a:t>As indicated by the chart, the therapeutic potential is denoted by the values S, P, P*, and S*, with P* and S* each having only one occurrence, while the remaining S possesses the highest frequency, and P the lowest.</a:t>
            </a:r>
            <a:endParaRPr lang="en-IN" altLang="en-US" sz="1200" b="1"/>
          </a:p>
          <a:p>
            <a:pPr marL="171450" indent="-171450">
              <a:buFont typeface="Arial" panose="020B0604020202020204" pitchFamily="34" charset="0"/>
              <a:buChar char="•"/>
            </a:pPr>
            <a:r>
              <a:rPr lang="en-IN" altLang="en-US" sz="1200" b="1"/>
              <a:t> In this context, where S represents standard review drugs, the top sponsor applicant across the years is identified as follows.</a:t>
            </a:r>
            <a:endParaRPr lang="en-IN" altLang="en-US" sz="1200" b="1"/>
          </a:p>
        </p:txBody>
      </p:sp>
      <p:graphicFrame>
        <p:nvGraphicFramePr>
          <p:cNvPr id="5" name="Table 4"/>
          <p:cNvGraphicFramePr/>
          <p:nvPr/>
        </p:nvGraphicFramePr>
        <p:xfrm>
          <a:off x="1898650" y="3723005"/>
          <a:ext cx="1104265" cy="1130300"/>
        </p:xfrm>
        <a:graphic>
          <a:graphicData uri="http://schemas.openxmlformats.org/drawingml/2006/table">
            <a:tbl>
              <a:tblPr/>
              <a:tblGrid>
                <a:gridCol w="1104265"/>
              </a:tblGrid>
              <a:tr h="177800">
                <a:tc>
                  <a:txBody>
                    <a:bodyPr/>
                    <a:p>
                      <a:pPr indent="0">
                        <a:buNone/>
                      </a:pPr>
                      <a:r>
                        <a:rPr lang="en-US" sz="1100" b="0">
                          <a:solidFill>
                            <a:srgbClr val="000000"/>
                          </a:solidFill>
                          <a:latin typeface="Calibri" panose="020F0502020204030204" charset="-122"/>
                        </a:rPr>
                        <a:t>PFIZER</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NOVARTIS</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HOSPIRA</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BAXTER HLTHCARE</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B BRAUN</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8" name="椭圆 1"/>
          <p:cNvSpPr/>
          <p:nvPr/>
        </p:nvSpPr>
        <p:spPr>
          <a:xfrm>
            <a:off x="8208645" y="61595"/>
            <a:ext cx="712470" cy="6369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ea typeface="Calibri" panose="020F0502020204030204" pitchFamily="34" charset="0"/>
                <a:cs typeface="Calibri" panose="020F0502020204030204" pitchFamily="34" charset="0"/>
                <a:sym typeface="+mn-lt"/>
              </a:rPr>
              <a:t>02</a:t>
            </a:r>
            <a:endParaRPr lang="en-US" altLang="zh-CN" sz="2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0" y="645160"/>
            <a:ext cx="4178935" cy="2632710"/>
          </a:xfrm>
          <a:prstGeom prst="rect">
            <a:avLst/>
          </a:prstGeom>
        </p:spPr>
        <p:txBody>
          <a:bodyPr wrap="square">
            <a:noAutofit/>
          </a:bodyPr>
          <a:lstStyle/>
          <a:p>
            <a:pPr algn="just">
              <a:lnSpc>
                <a:spcPct val="150000"/>
              </a:lnSpc>
            </a:pPr>
            <a:r>
              <a:rPr lang="en-IN" altLang="en-US" sz="1200" b="1" dirty="0">
                <a:ea typeface="Calibri" panose="020F0502020204030204" pitchFamily="34" charset="0"/>
                <a:cs typeface="Calibri" panose="020F0502020204030204" pitchFamily="34" charset="0"/>
                <a:sym typeface="+mn-lt"/>
              </a:rPr>
              <a:t>According to the drug approvals, the top five sponsor applicants remained consistent throughout the designated period, exhibiting no alterations. Predominantly, the presented sponsors retained their positions. However, the sponsorship shifted concerning their potential. </a:t>
            </a:r>
            <a:endParaRPr lang="en-IN" altLang="en-US" sz="1200" b="1" dirty="0">
              <a:ea typeface="Calibri" panose="020F0502020204030204" pitchFamily="34" charset="0"/>
              <a:cs typeface="Calibri" panose="020F0502020204030204" pitchFamily="34" charset="0"/>
              <a:sym typeface="+mn-lt"/>
            </a:endParaRPr>
          </a:p>
          <a:p>
            <a:pPr algn="just">
              <a:lnSpc>
                <a:spcPct val="150000"/>
              </a:lnSpc>
            </a:pPr>
            <a:r>
              <a:rPr lang="en-IN" altLang="en-US" sz="1200" b="1" dirty="0">
                <a:ea typeface="Calibri" panose="020F0502020204030204" pitchFamily="34" charset="0"/>
                <a:cs typeface="Calibri" panose="020F0502020204030204" pitchFamily="34" charset="0"/>
                <a:sym typeface="+mn-lt"/>
              </a:rPr>
              <a:t>Specifically, for Priority Review Drugs (P), the sponsors varied.</a:t>
            </a:r>
            <a:endParaRPr lang="en-IN" altLang="en-US" sz="1200" b="1" dirty="0">
              <a:ea typeface="Calibri" panose="020F0502020204030204" pitchFamily="34" charset="0"/>
              <a:cs typeface="Calibri" panose="020F0502020204030204" pitchFamily="34" charset="0"/>
              <a:sym typeface="+mn-lt"/>
            </a:endParaRPr>
          </a:p>
          <a:p>
            <a:pPr algn="just">
              <a:lnSpc>
                <a:spcPct val="150000"/>
              </a:lnSpc>
            </a:pPr>
            <a:endParaRPr lang="en-IN" altLang="en-US" sz="1200" b="1" dirty="0">
              <a:ea typeface="Calibri" panose="020F0502020204030204" pitchFamily="34" charset="0"/>
              <a:cs typeface="Calibri" panose="020F0502020204030204" pitchFamily="34" charset="0"/>
              <a:sym typeface="+mn-lt"/>
            </a:endParaRPr>
          </a:p>
          <a:p>
            <a:pPr algn="just">
              <a:lnSpc>
                <a:spcPct val="150000"/>
              </a:lnSpc>
            </a:pPr>
            <a:endParaRPr lang="en-IN" altLang="en-US" sz="1200" b="1" dirty="0">
              <a:ea typeface="Calibri" panose="020F0502020204030204" pitchFamily="34" charset="0"/>
              <a:cs typeface="Calibri" panose="020F0502020204030204" pitchFamily="34" charset="0"/>
              <a:sym typeface="+mn-lt"/>
            </a:endParaRPr>
          </a:p>
          <a:p>
            <a:pPr algn="just">
              <a:lnSpc>
                <a:spcPct val="150000"/>
              </a:lnSpc>
            </a:pPr>
            <a:endParaRPr lang="en-IN" altLang="en-US" sz="1200" b="1" dirty="0">
              <a:ea typeface="Calibri" panose="020F0502020204030204" pitchFamily="34" charset="0"/>
              <a:cs typeface="Calibri" panose="020F0502020204030204" pitchFamily="34" charset="0"/>
              <a:sym typeface="+mn-lt"/>
            </a:endParaRPr>
          </a:p>
          <a:p>
            <a:pPr algn="just">
              <a:lnSpc>
                <a:spcPct val="150000"/>
              </a:lnSpc>
            </a:pPr>
            <a:endParaRPr lang="en-IN" altLang="en-US" sz="1200" b="1"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989648" y="4450455"/>
            <a:ext cx="2187575"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lumMod val="95000"/>
                    <a:lumOff val="5000"/>
                  </a:schemeClr>
                </a:solidFill>
                <a:latin typeface="+mn-lt"/>
                <a:ea typeface="Calibri" panose="020F0502020204030204" pitchFamily="34" charset="0"/>
                <a:cs typeface="Calibri" panose="020F0502020204030204" pitchFamily="34" charset="0"/>
                <a:sym typeface="+mn-lt"/>
              </a:rPr>
              <a:t>Approval based on sponsor</a:t>
            </a:r>
            <a:endParaRPr lang="en-IN" altLang="zh-CN" sz="1400" b="1" dirty="0">
              <a:solidFill>
                <a:schemeClr val="tx2">
                  <a:lumMod val="95000"/>
                  <a:lumOff val="5000"/>
                </a:schemeClr>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1038603" y="4450435"/>
            <a:ext cx="1489710" cy="381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Screenshot 2024-03-09 153540"/>
          <p:cNvPicPr>
            <a:picLocks noChangeAspect="1"/>
          </p:cNvPicPr>
          <p:nvPr/>
        </p:nvPicPr>
        <p:blipFill>
          <a:blip r:embed="rId1"/>
          <a:stretch>
            <a:fillRect/>
          </a:stretch>
        </p:blipFill>
        <p:spPr>
          <a:xfrm>
            <a:off x="1576705" y="1492250"/>
            <a:ext cx="2628900" cy="2623820"/>
          </a:xfrm>
          <a:prstGeom prst="rect">
            <a:avLst/>
          </a:prstGeom>
        </p:spPr>
      </p:pic>
      <p:graphicFrame>
        <p:nvGraphicFramePr>
          <p:cNvPr id="5" name="Table 4"/>
          <p:cNvGraphicFramePr/>
          <p:nvPr/>
        </p:nvGraphicFramePr>
        <p:xfrm>
          <a:off x="4667250" y="2475230"/>
          <a:ext cx="1278255" cy="1297940"/>
        </p:xfrm>
        <a:graphic>
          <a:graphicData uri="http://schemas.openxmlformats.org/drawingml/2006/table">
            <a:tbl>
              <a:tblPr/>
              <a:tblGrid>
                <a:gridCol w="1278255"/>
              </a:tblGrid>
              <a:tr h="177800">
                <a:tc>
                  <a:txBody>
                    <a:bodyPr/>
                    <a:p>
                      <a:pPr indent="0">
                        <a:buNone/>
                      </a:pPr>
                      <a:r>
                        <a:rPr lang="en-US" sz="1100" b="0">
                          <a:solidFill>
                            <a:srgbClr val="000000"/>
                          </a:solidFill>
                          <a:latin typeface="Calibri" panose="020F0502020204030204" charset="-122"/>
                        </a:rPr>
                        <a:t>SANOFI AVENTIS US</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PHARMACIA AND UPJOHN</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NOVARTIS</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LILLY</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77800">
                <a:tc>
                  <a:txBody>
                    <a:bodyPr/>
                    <a:p>
                      <a:pPr indent="0">
                        <a:buNone/>
                      </a:pPr>
                      <a:r>
                        <a:rPr lang="en-US" sz="1100" b="0">
                          <a:solidFill>
                            <a:srgbClr val="000000"/>
                          </a:solidFill>
                          <a:latin typeface="Calibri" panose="020F0502020204030204" charset="-122"/>
                        </a:rPr>
                        <a:t>GLAXOSMITHKLINE</a:t>
                      </a: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8" name="椭圆 1"/>
          <p:cNvSpPr/>
          <p:nvPr/>
        </p:nvSpPr>
        <p:spPr>
          <a:xfrm>
            <a:off x="246380" y="4302125"/>
            <a:ext cx="743585" cy="5873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ea typeface="Calibri" panose="020F0502020204030204" pitchFamily="34" charset="0"/>
                <a:cs typeface="Calibri" panose="020F0502020204030204" pitchFamily="34" charset="0"/>
                <a:sym typeface="+mn-lt"/>
              </a:rPr>
              <a:t>03</a:t>
            </a:r>
            <a:endParaRPr lang="en-US" altLang="zh-CN" sz="2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0505" y="2439670"/>
            <a:ext cx="6146800" cy="2425700"/>
          </a:xfrm>
          <a:prstGeom prst="rect">
            <a:avLst/>
          </a:prstGeom>
        </p:spPr>
        <p:txBody>
          <a:bodyPr wrap="square">
            <a:noAutofit/>
          </a:bodyPr>
          <a:lstStyle/>
          <a:p>
            <a:pPr marL="171450" indent="-171450" algn="just">
              <a:lnSpc>
                <a:spcPct val="150000"/>
              </a:lnSpc>
              <a:buFont typeface="Arial" panose="020B0604020202020204" pitchFamily="34" charset="0"/>
              <a:buChar char="•"/>
            </a:pPr>
            <a:endParaRPr lang="en-IN" altLang="en-US" sz="1200" dirty="0">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endParaRPr lang="en-IN" altLang="en-US" sz="1200" dirty="0">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Based on the market status of the product, the categories are designated as 1, 2, 3, and 4, with the prominent statuses being 1 and 3, while 2 and 4 are less frequent. Notably, category 1 encompasses a volume of 18.3k units, whereas category 4 represents the least with 0.7k units.</a:t>
            </a:r>
            <a:endParaRPr lang="en-IN" altLang="en-US" sz="1200" b="1" dirty="0">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Furthermore, when considering the count in conjunction with the application number (applNo) or action type, the count remains consistent across all categories. Therefore, the current data is analyzed based on the application number (applNo).</a:t>
            </a:r>
            <a:endParaRPr lang="en-IN" altLang="en-US" sz="1200" b="1"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6178868" y="255010"/>
            <a:ext cx="1819275"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Product Market status</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6838058" y="615035"/>
            <a:ext cx="1160145" cy="1079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8188325" y="129540"/>
            <a:ext cx="814070" cy="6216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a typeface="Calibri" panose="020F0502020204030204" pitchFamily="34" charset="0"/>
                <a:cs typeface="Calibri" panose="020F0502020204030204" pitchFamily="34" charset="0"/>
                <a:sym typeface="+mn-lt"/>
              </a:rPr>
              <a:t>04</a:t>
            </a:r>
            <a:endParaRPr lang="en-US" altLang="zh-CN" sz="2400" b="1" dirty="0">
              <a:ea typeface="Calibri" panose="020F0502020204030204" pitchFamily="34" charset="0"/>
              <a:cs typeface="Calibri" panose="020F0502020204030204" pitchFamily="34" charset="0"/>
              <a:sym typeface="+mn-lt"/>
            </a:endParaRPr>
          </a:p>
        </p:txBody>
      </p:sp>
      <p:pic>
        <p:nvPicPr>
          <p:cNvPr id="3" name="Picture 2" descr="Screenshot 2024-03-09 153700"/>
          <p:cNvPicPr>
            <a:picLocks noChangeAspect="1"/>
          </p:cNvPicPr>
          <p:nvPr/>
        </p:nvPicPr>
        <p:blipFill>
          <a:blip r:embed="rId1"/>
          <a:stretch>
            <a:fillRect/>
          </a:stretch>
        </p:blipFill>
        <p:spPr>
          <a:xfrm>
            <a:off x="2696845" y="680085"/>
            <a:ext cx="3876040" cy="2226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09870" y="487045"/>
            <a:ext cx="3368040" cy="3138170"/>
          </a:xfrm>
          <a:prstGeom prst="rect">
            <a:avLst/>
          </a:prstGeom>
        </p:spPr>
        <p:txBody>
          <a:bodyPr wrap="square">
            <a:spAutoFit/>
          </a:bodyPr>
          <a:lstStyle/>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The top five dosage forms, based on market status, consistently feature 10mg dosage form as the primary contender across all market status categories. </a:t>
            </a:r>
            <a:endParaRPr lang="en-IN" altLang="en-US" sz="1200" b="1" dirty="0">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This dosage form maintains its dominance, exhibiting a stable presence across the board. </a:t>
            </a:r>
            <a:endParaRPr lang="en-IN" altLang="en-US" sz="1200" b="1" dirty="0">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Notably, these forms of dosage represent the prevailing options within their respective market status categories, with minimal fluctuations observed among them, primarily manifesting as shifts in the top slot.</a:t>
            </a:r>
            <a:endParaRPr lang="en-IN" altLang="en-US" sz="1200" b="1"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1136650" y="4283450"/>
            <a:ext cx="111887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Dosage form</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flipV="1">
            <a:off x="1237993" y="4786350"/>
            <a:ext cx="1464310" cy="635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40335" y="4154170"/>
            <a:ext cx="850900" cy="8407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a typeface="Calibri" panose="020F0502020204030204" pitchFamily="34" charset="0"/>
                <a:cs typeface="Calibri" panose="020F0502020204030204" pitchFamily="34" charset="0"/>
                <a:sym typeface="+mn-lt"/>
              </a:rPr>
              <a:t>0</a:t>
            </a:r>
            <a:r>
              <a:rPr lang="en-IN" altLang="en-US" sz="2400" b="1" dirty="0">
                <a:ea typeface="Calibri" panose="020F0502020204030204" pitchFamily="34" charset="0"/>
                <a:cs typeface="Calibri" panose="020F0502020204030204" pitchFamily="34" charset="0"/>
                <a:sym typeface="+mn-lt"/>
              </a:rPr>
              <a:t>5</a:t>
            </a:r>
            <a:endParaRPr lang="en-IN" altLang="en-US" sz="2400" b="1" dirty="0">
              <a:ea typeface="Calibri" panose="020F0502020204030204" pitchFamily="34" charset="0"/>
              <a:cs typeface="Calibri" panose="020F0502020204030204" pitchFamily="34" charset="0"/>
              <a:sym typeface="+mn-lt"/>
            </a:endParaRPr>
          </a:p>
        </p:txBody>
      </p:sp>
      <p:pic>
        <p:nvPicPr>
          <p:cNvPr id="3" name="Picture 2" descr="Screenshot 2024-03-09 153711"/>
          <p:cNvPicPr>
            <a:picLocks noChangeAspect="1"/>
          </p:cNvPicPr>
          <p:nvPr/>
        </p:nvPicPr>
        <p:blipFill>
          <a:blip r:embed="rId1"/>
          <a:stretch>
            <a:fillRect/>
          </a:stretch>
        </p:blipFill>
        <p:spPr>
          <a:xfrm>
            <a:off x="815975" y="1381760"/>
            <a:ext cx="4263390" cy="2596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9390" y="2477770"/>
            <a:ext cx="4372610" cy="2393950"/>
          </a:xfrm>
          <a:prstGeom prst="rect">
            <a:avLst/>
          </a:prstGeom>
        </p:spPr>
        <p:txBody>
          <a:bodyPr wrap="square">
            <a:noAutofit/>
          </a:bodyPr>
          <a:lstStyle/>
          <a:p>
            <a:pPr algn="ctr">
              <a:lnSpc>
                <a:spcPct val="150000"/>
              </a:lnSpc>
            </a:pPr>
            <a:endParaRPr lang="en-US" altLang="zh-CN" sz="1000"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6363971" y="249295"/>
            <a:ext cx="99568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Drug name</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flipV="1">
            <a:off x="5395338" y="620115"/>
            <a:ext cx="2301875" cy="1905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8121015" y="177165"/>
            <a:ext cx="795020" cy="6921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a typeface="Calibri" panose="020F0502020204030204" pitchFamily="34" charset="0"/>
                <a:cs typeface="Calibri" panose="020F0502020204030204" pitchFamily="34" charset="0"/>
                <a:sym typeface="+mn-lt"/>
              </a:rPr>
              <a:t>0</a:t>
            </a:r>
            <a:r>
              <a:rPr lang="en-IN" altLang="en-US" sz="2400" b="1" dirty="0">
                <a:ea typeface="Calibri" panose="020F0502020204030204" pitchFamily="34" charset="0"/>
                <a:cs typeface="Calibri" panose="020F0502020204030204" pitchFamily="34" charset="0"/>
                <a:sym typeface="+mn-lt"/>
              </a:rPr>
              <a:t>6</a:t>
            </a:r>
            <a:endParaRPr lang="en-IN" altLang="en-US" sz="2400" b="1" dirty="0">
              <a:ea typeface="Calibri" panose="020F0502020204030204" pitchFamily="34" charset="0"/>
              <a:cs typeface="Calibri" panose="020F0502020204030204" pitchFamily="34" charset="0"/>
              <a:sym typeface="+mn-lt"/>
            </a:endParaRPr>
          </a:p>
        </p:txBody>
      </p:sp>
      <p:pic>
        <p:nvPicPr>
          <p:cNvPr id="3" name="Picture 2" descr="Screenshot 2024-03-09 153725"/>
          <p:cNvPicPr>
            <a:picLocks noChangeAspect="1"/>
          </p:cNvPicPr>
          <p:nvPr/>
        </p:nvPicPr>
        <p:blipFill>
          <a:blip r:embed="rId1"/>
          <a:stretch>
            <a:fillRect/>
          </a:stretch>
        </p:blipFill>
        <p:spPr>
          <a:xfrm>
            <a:off x="4685665" y="1009650"/>
            <a:ext cx="3983355" cy="2218055"/>
          </a:xfrm>
          <a:prstGeom prst="rect">
            <a:avLst/>
          </a:prstGeom>
        </p:spPr>
      </p:pic>
      <p:sp>
        <p:nvSpPr>
          <p:cNvPr id="4" name="Text Box 3"/>
          <p:cNvSpPr txBox="1"/>
          <p:nvPr/>
        </p:nvSpPr>
        <p:spPr>
          <a:xfrm>
            <a:off x="199390" y="2766695"/>
            <a:ext cx="4272915" cy="2376805"/>
          </a:xfrm>
          <a:prstGeom prst="rect">
            <a:avLst/>
          </a:prstGeom>
          <a:noFill/>
        </p:spPr>
        <p:txBody>
          <a:bodyPr wrap="square" rtlCol="0">
            <a:noAutofit/>
          </a:bodyPr>
          <a:p>
            <a:pPr marL="285750" indent="-285750">
              <a:buFont typeface="Arial" panose="020B0604020202020204" pitchFamily="34" charset="0"/>
              <a:buChar char="•"/>
            </a:pPr>
            <a:r>
              <a:rPr lang="en-IN" altLang="en-US" sz="1200" b="1"/>
              <a:t>The top drug names, contingent upon the market status of the product, exhibit variations across different categories. </a:t>
            </a:r>
            <a:endParaRPr lang="en-IN" altLang="en-US" sz="1200" b="1"/>
          </a:p>
          <a:p>
            <a:pPr indent="0">
              <a:buFont typeface="Arial" panose="020B0604020202020204" pitchFamily="34" charset="0"/>
              <a:buNone/>
            </a:pPr>
            <a:endParaRPr lang="en-IN" altLang="en-US" sz="1200" b="1"/>
          </a:p>
          <a:p>
            <a:pPr marL="285750" indent="-285750">
              <a:buFont typeface="Arial" panose="020B0604020202020204" pitchFamily="34" charset="0"/>
              <a:buChar char="•"/>
            </a:pPr>
            <a:r>
              <a:rPr lang="en-IN" altLang="en-US" sz="1200" b="1"/>
              <a:t>Within category 1, Lamotrigine emerges as the predominant drug name, while in category 3, Amitriptyline hydrochloride takes precedence. </a:t>
            </a:r>
            <a:endParaRPr lang="en-IN" altLang="en-US" sz="1200" b="1"/>
          </a:p>
          <a:p>
            <a:pPr indent="0">
              <a:buFont typeface="Arial" panose="020B0604020202020204" pitchFamily="34" charset="0"/>
              <a:buNone/>
            </a:pPr>
            <a:endParaRPr lang="en-IN" altLang="en-US" sz="1200" b="1"/>
          </a:p>
          <a:p>
            <a:pPr marL="285750" indent="-285750">
              <a:buFont typeface="Arial" panose="020B0604020202020204" pitchFamily="34" charset="0"/>
              <a:buChar char="•"/>
            </a:pPr>
            <a:r>
              <a:rPr lang="en-IN" altLang="en-US" sz="1200" b="1"/>
              <a:t>This delineates a discernible shift in the leading drug names corresponding to distinct market status categories.</a:t>
            </a:r>
            <a:endParaRPr lang="en-IN" altLang="en-US" sz="1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2410" y="795020"/>
            <a:ext cx="5279390" cy="1614805"/>
          </a:xfrm>
          <a:prstGeom prst="rect">
            <a:avLst/>
          </a:prstGeom>
        </p:spPr>
        <p:txBody>
          <a:bodyPr wrap="square">
            <a:noAutofit/>
          </a:bodyPr>
          <a:lstStyle/>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Based on the market status, the predominant form of dosage across all aspects is Tablet; Oral, maintaining a consistent presence with a volume of 14k units.</a:t>
            </a:r>
            <a:endParaRPr lang="en-IN" altLang="en-US" sz="1200" b="1" dirty="0">
              <a:ea typeface="Calibri" panose="020F0502020204030204" pitchFamily="34" charset="0"/>
              <a:cs typeface="Calibri" panose="020F0502020204030204" pitchFamily="34" charset="0"/>
              <a:sym typeface="+mn-lt"/>
            </a:endParaRPr>
          </a:p>
          <a:p>
            <a:pPr marL="171450" indent="-171450" algn="just">
              <a:lnSpc>
                <a:spcPct val="150000"/>
              </a:lnSpc>
              <a:buFont typeface="Arial" panose="020B0604020202020204" pitchFamily="34" charset="0"/>
              <a:buChar char="•"/>
            </a:pPr>
            <a:r>
              <a:rPr lang="en-IN" altLang="en-US" sz="1200" b="1" dirty="0">
                <a:ea typeface="Calibri" panose="020F0502020204030204" pitchFamily="34" charset="0"/>
                <a:cs typeface="Calibri" panose="020F0502020204030204" pitchFamily="34" charset="0"/>
                <a:sym typeface="+mn-lt"/>
              </a:rPr>
              <a:t> This holds true whether comparing it with dosage or drug name. The graphical representation highlights the top five forms based on the status, with Tablet; Oral consistently occupying the top position across all categories.</a:t>
            </a:r>
            <a:endParaRPr lang="en-IN" altLang="en-US" sz="1200" b="1"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6578601" y="249295"/>
            <a:ext cx="56642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IN" altLang="zh-CN" sz="1400" b="1" dirty="0">
                <a:solidFill>
                  <a:schemeClr val="tx2"/>
                </a:solidFill>
                <a:latin typeface="+mn-lt"/>
                <a:ea typeface="Calibri" panose="020F0502020204030204" pitchFamily="34" charset="0"/>
                <a:cs typeface="Calibri" panose="020F0502020204030204" pitchFamily="34" charset="0"/>
                <a:sym typeface="+mn-lt"/>
              </a:rPr>
              <a:t>Form</a:t>
            </a:r>
            <a:endParaRPr lang="en-IN" altLang="zh-CN" sz="14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flipV="1">
            <a:off x="5395338" y="620115"/>
            <a:ext cx="2301875" cy="1905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8126095" y="177165"/>
            <a:ext cx="795020" cy="6921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a typeface="Calibri" panose="020F0502020204030204" pitchFamily="34" charset="0"/>
                <a:cs typeface="Calibri" panose="020F0502020204030204" pitchFamily="34" charset="0"/>
                <a:sym typeface="+mn-lt"/>
              </a:rPr>
              <a:t>0</a:t>
            </a:r>
            <a:r>
              <a:rPr lang="en-IN" altLang="en-US" sz="2400" b="1" dirty="0">
                <a:ea typeface="Calibri" panose="020F0502020204030204" pitchFamily="34" charset="0"/>
                <a:cs typeface="Calibri" panose="020F0502020204030204" pitchFamily="34" charset="0"/>
                <a:sym typeface="+mn-lt"/>
              </a:rPr>
              <a:t>7</a:t>
            </a:r>
            <a:endParaRPr lang="en-IN" altLang="en-US" sz="2400" b="1" dirty="0">
              <a:ea typeface="Calibri" panose="020F0502020204030204" pitchFamily="34" charset="0"/>
              <a:cs typeface="Calibri" panose="020F0502020204030204" pitchFamily="34" charset="0"/>
              <a:sym typeface="+mn-lt"/>
            </a:endParaRPr>
          </a:p>
        </p:txBody>
      </p:sp>
      <p:pic>
        <p:nvPicPr>
          <p:cNvPr id="5" name="Picture 4" descr="Screenshot 2024-03-09 173216"/>
          <p:cNvPicPr>
            <a:picLocks noChangeAspect="1"/>
          </p:cNvPicPr>
          <p:nvPr/>
        </p:nvPicPr>
        <p:blipFill>
          <a:blip r:embed="rId1"/>
          <a:stretch>
            <a:fillRect/>
          </a:stretch>
        </p:blipFill>
        <p:spPr>
          <a:xfrm>
            <a:off x="296545" y="2571750"/>
            <a:ext cx="4940300" cy="2224405"/>
          </a:xfrm>
          <a:prstGeom prst="rect">
            <a:avLst/>
          </a:prstGeom>
        </p:spPr>
      </p:pic>
    </p:spTree>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3415</Words>
  <Application>WPS Presentation</Application>
  <PresentationFormat>全屏显示(16:9)</PresentationFormat>
  <Paragraphs>119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Calibri Light</vt:lpstr>
      <vt:lpstr>方正宋刻本秀楷简体</vt:lpstr>
      <vt:lpstr>Calibri</vt:lpstr>
      <vt:lpstr>Microsoft YaHei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emily fields</cp:lastModifiedBy>
  <cp:revision>95</cp:revision>
  <dcterms:created xsi:type="dcterms:W3CDTF">2017-05-02T06:39:00Z</dcterms:created>
  <dcterms:modified xsi:type="dcterms:W3CDTF">2024-03-29T11:40:43Z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1033-12.2.0.16703</vt:lpwstr>
  </property>
  <property fmtid="{D5CDD505-2E9C-101B-9397-08002B2CF9AE}" pid="3" name="ICV">
    <vt:lpwstr>3061E50639204A8082F7ED5CEC334E42_13</vt:lpwstr>
  </property>
</Properties>
</file>