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305" r:id="rId4"/>
    <p:sldId id="267" r:id="rId5"/>
    <p:sldId id="266" r:id="rId6"/>
    <p:sldId id="306" r:id="rId7"/>
    <p:sldId id="258" r:id="rId8"/>
    <p:sldId id="307" r:id="rId9"/>
    <p:sldId id="337" r:id="rId10"/>
    <p:sldId id="354" r:id="rId11"/>
    <p:sldId id="355" r:id="rId12"/>
    <p:sldId id="356" r:id="rId13"/>
    <p:sldId id="357" r:id="rId14"/>
    <p:sldId id="342" r:id="rId15"/>
    <p:sldId id="343" r:id="rId16"/>
    <p:sldId id="344" r:id="rId17"/>
    <p:sldId id="358" r:id="rId18"/>
    <p:sldId id="345" r:id="rId19"/>
    <p:sldId id="359" r:id="rId20"/>
    <p:sldId id="360" r:id="rId21"/>
    <p:sldId id="361" r:id="rId22"/>
    <p:sldId id="364" r:id="rId23"/>
    <p:sldId id="366" r:id="rId24"/>
    <p:sldId id="367" r:id="rId25"/>
    <p:sldId id="362" r:id="rId26"/>
    <p:sldId id="363" r:id="rId27"/>
    <p:sldId id="365" r:id="rId28"/>
    <p:sldId id="346" r:id="rId29"/>
    <p:sldId id="348" r:id="rId30"/>
    <p:sldId id="347" r:id="rId31"/>
    <p:sldId id="349" r:id="rId32"/>
    <p:sldId id="350" r:id="rId33"/>
    <p:sldId id="351" r:id="rId34"/>
    <p:sldId id="35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03"/>
    <p:restoredTop sz="94574"/>
  </p:normalViewPr>
  <p:slideViewPr>
    <p:cSldViewPr snapToGrid="0" snapToObjects="1">
      <p:cViewPr>
        <p:scale>
          <a:sx n="100" d="100"/>
          <a:sy n="100" d="100"/>
        </p:scale>
        <p:origin x="1968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36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estroyallsoftware.com/talks/wat" TargetMode="External"/><Relationship Id="rId3" Type="http://schemas.openxmlformats.org/officeDocument/2006/relationships/hyperlink" Target="https://www.youtube.com/watch?v=EtoMN_xi-A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rey.github.io/JavaScript-Equality-Table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js/js_events.asp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rcuri82/web_development_and_api_desig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3612923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Web Development and API Design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01: Introduction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Prof</a:t>
            </a:r>
            <a:r>
              <a:rPr lang="en-US" dirty="0" smtClean="0"/>
              <a:t>. </a:t>
            </a:r>
            <a:r>
              <a:rPr lang="en-US" dirty="0" smtClean="0"/>
              <a:t>Andrea </a:t>
            </a:r>
            <a:r>
              <a:rPr lang="en-US" dirty="0" err="1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1825624"/>
            <a:ext cx="11068987" cy="48000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JavaScript (JS) has nothing to do with Java</a:t>
            </a:r>
          </a:p>
          <a:p>
            <a:r>
              <a:rPr lang="en-US" dirty="0"/>
              <a:t>Programming language executed in the </a:t>
            </a:r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but now also on the server with </a:t>
            </a:r>
            <a:r>
              <a:rPr lang="en-US" i="1" dirty="0" err="1" smtClean="0"/>
              <a:t>NodeJS</a:t>
            </a:r>
            <a:endParaRPr lang="en-US" i="1" dirty="0"/>
          </a:p>
          <a:p>
            <a:r>
              <a:rPr lang="en-US" dirty="0"/>
              <a:t>JS code referenced by webpages like any other resource (</a:t>
            </a:r>
            <a:r>
              <a:rPr lang="en-US" dirty="0" err="1"/>
              <a:t>eg</a:t>
            </a:r>
            <a:r>
              <a:rPr lang="en-US" dirty="0"/>
              <a:t> images and CSS files), or can be embedded directly in HTML</a:t>
            </a:r>
          </a:p>
          <a:p>
            <a:r>
              <a:rPr lang="en-US" dirty="0"/>
              <a:t>JS can manipulate the DOM (Document Object Model) to alter the webpages structure/content based on user’s interactions (</a:t>
            </a:r>
            <a:r>
              <a:rPr lang="en-US" dirty="0" err="1"/>
              <a:t>eg</a:t>
            </a:r>
            <a:r>
              <a:rPr lang="en-US" dirty="0"/>
              <a:t> mouse clicks)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2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743" y="365125"/>
            <a:ext cx="11408635" cy="1325563"/>
          </a:xfrm>
        </p:spPr>
        <p:txBody>
          <a:bodyPr>
            <a:normAutofit/>
          </a:bodyPr>
          <a:lstStyle/>
          <a:p>
            <a:r>
              <a:rPr lang="en-US" dirty="0"/>
              <a:t>JavaScript is King on </a:t>
            </a:r>
            <a:r>
              <a:rPr lang="en-US" dirty="0" smtClean="0"/>
              <a:t>the Browser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2" y="1825624"/>
            <a:ext cx="11632506" cy="4822513"/>
          </a:xfrm>
        </p:spPr>
        <p:txBody>
          <a:bodyPr>
            <a:normAutofit/>
          </a:bodyPr>
          <a:lstStyle/>
          <a:p>
            <a:r>
              <a:rPr lang="en-US" dirty="0"/>
              <a:t>If web page needs to execute code on browser, you use JS</a:t>
            </a:r>
          </a:p>
          <a:p>
            <a:r>
              <a:rPr lang="en-US" dirty="0"/>
              <a:t>But historically there were other options in the (not so long ago) past:</a:t>
            </a:r>
          </a:p>
          <a:p>
            <a:pPr lvl="1"/>
            <a:r>
              <a:rPr lang="en-US" dirty="0"/>
              <a:t>Java with Java Applets (practically dead) </a:t>
            </a:r>
          </a:p>
          <a:p>
            <a:pPr lvl="1"/>
            <a:r>
              <a:rPr lang="en-US" dirty="0"/>
              <a:t>Flash (still found in some old web pages)</a:t>
            </a:r>
          </a:p>
          <a:p>
            <a:pPr lvl="1"/>
            <a:r>
              <a:rPr lang="en-US" dirty="0" err="1"/>
              <a:t>Silverligth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Those were not natively supported by browser, and you had to install plugins to run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2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24" y="365125"/>
            <a:ext cx="11767559" cy="1325563"/>
          </a:xfrm>
        </p:spPr>
        <p:txBody>
          <a:bodyPr>
            <a:noAutofit/>
          </a:bodyPr>
          <a:lstStyle/>
          <a:p>
            <a:r>
              <a:rPr lang="en-US" sz="4800" dirty="0"/>
              <a:t>But JavaScript is a badly designed language…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24" y="1825624"/>
            <a:ext cx="6939185" cy="4840095"/>
          </a:xfrm>
        </p:spPr>
        <p:txBody>
          <a:bodyPr>
            <a:normAutofit/>
          </a:bodyPr>
          <a:lstStyle/>
          <a:p>
            <a:r>
              <a:rPr lang="en-US" dirty="0"/>
              <a:t>When the most famous book is called “The Good Parts”, that tells you something…</a:t>
            </a:r>
          </a:p>
          <a:p>
            <a:r>
              <a:rPr lang="en-US" dirty="0"/>
              <a:t>However, there are other languages that do </a:t>
            </a:r>
            <a:r>
              <a:rPr lang="en-US" dirty="0" err="1"/>
              <a:t>transpile</a:t>
            </a:r>
            <a:r>
              <a:rPr lang="en-US" dirty="0"/>
              <a:t> to JS, like </a:t>
            </a:r>
            <a:r>
              <a:rPr lang="en-US" dirty="0" err="1"/>
              <a:t>TypeScript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Kotlin</a:t>
            </a:r>
            <a:endParaRPr lang="en-US" dirty="0" smtClean="0"/>
          </a:p>
          <a:p>
            <a:r>
              <a:rPr lang="en-US" dirty="0" smtClean="0"/>
              <a:t>… and </a:t>
            </a:r>
            <a:r>
              <a:rPr lang="en-US" dirty="0" err="1" smtClean="0"/>
              <a:t>WebAssembly</a:t>
            </a:r>
            <a:r>
              <a:rPr lang="en-US" dirty="0" smtClean="0"/>
              <a:t> might (hopefully) replace JS one day…</a:t>
            </a:r>
          </a:p>
        </p:txBody>
      </p:sp>
      <p:pic>
        <p:nvPicPr>
          <p:cNvPr id="4" name="Picture 2" descr="Image result for javascript good pa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7097" y="1825625"/>
            <a:ext cx="4717991" cy="353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4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www.destroyallsoftware.com/talks/wat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www.youtube.com/watch?v=EtoMN_xi-AM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6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95" y="1825624"/>
            <a:ext cx="11738517" cy="489484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Interpreted</a:t>
            </a:r>
            <a:r>
              <a:rPr lang="en-US" dirty="0" smtClean="0"/>
              <a:t>: you do not need to compile it (</a:t>
            </a:r>
            <a:r>
              <a:rPr lang="en-US" dirty="0" err="1" smtClean="0"/>
              <a:t>eg</a:t>
            </a:r>
            <a:r>
              <a:rPr lang="en-US" dirty="0" smtClean="0"/>
              <a:t>, in contrast to Java which is compiled down to bytecode)</a:t>
            </a:r>
          </a:p>
          <a:p>
            <a:pPr lvl="1"/>
            <a:r>
              <a:rPr lang="en-US" dirty="0" smtClean="0"/>
              <a:t>Note: for performance reasons, the </a:t>
            </a:r>
            <a:r>
              <a:rPr lang="en-US" i="1" dirty="0" smtClean="0"/>
              <a:t>runtime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 a browser like Chrome) will compile JS </a:t>
            </a:r>
            <a:r>
              <a:rPr lang="en-US" i="1" dirty="0" smtClean="0"/>
              <a:t>on the fly </a:t>
            </a:r>
            <a:r>
              <a:rPr lang="en-US" dirty="0" smtClean="0"/>
              <a:t>into machine code</a:t>
            </a:r>
          </a:p>
          <a:p>
            <a:r>
              <a:rPr lang="en-US" b="1" dirty="0" smtClean="0"/>
              <a:t>Dynamically Typed</a:t>
            </a:r>
            <a:r>
              <a:rPr lang="en-US" dirty="0" smtClean="0"/>
              <a:t>: when declaring variables, no need to specify the type, </a:t>
            </a:r>
            <a:r>
              <a:rPr lang="en-US" dirty="0" err="1" smtClean="0"/>
              <a:t>eg</a:t>
            </a:r>
            <a:r>
              <a:rPr lang="en-US" dirty="0" smtClean="0"/>
              <a:t> String or Numeric, and can reassign to different types</a:t>
            </a:r>
          </a:p>
          <a:p>
            <a:r>
              <a:rPr lang="en-US" b="1" dirty="0"/>
              <a:t>Weakly </a:t>
            </a:r>
            <a:r>
              <a:rPr lang="en-US" b="1" dirty="0" smtClean="0"/>
              <a:t>Typed</a:t>
            </a:r>
            <a:r>
              <a:rPr lang="en-US" dirty="0" smtClean="0"/>
              <a:t>: you can use operators like “+” and “-” on different types (</a:t>
            </a:r>
            <a:r>
              <a:rPr lang="en-US" dirty="0" err="1" smtClean="0"/>
              <a:t>eg</a:t>
            </a:r>
            <a:r>
              <a:rPr lang="en-US" dirty="0" smtClean="0"/>
              <a:t> arrays and strings) without throwing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97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27" y="1825625"/>
            <a:ext cx="11649307" cy="4850238"/>
          </a:xfrm>
        </p:spPr>
        <p:txBody>
          <a:bodyPr/>
          <a:lstStyle/>
          <a:p>
            <a:r>
              <a:rPr lang="en-US" dirty="0" smtClean="0"/>
              <a:t>Can just provide source code directly to the browser</a:t>
            </a:r>
          </a:p>
          <a:p>
            <a:r>
              <a:rPr lang="en-US" dirty="0" smtClean="0"/>
              <a:t>Can be directly inside HTML, or in separated “</a:t>
            </a:r>
            <a:r>
              <a:rPr lang="en-US" i="1" dirty="0" smtClean="0"/>
              <a:t>.</a:t>
            </a:r>
            <a:r>
              <a:rPr lang="en-US" i="1" dirty="0" err="1" smtClean="0"/>
              <a:t>js</a:t>
            </a:r>
            <a:r>
              <a:rPr lang="en-US" dirty="0" smtClean="0"/>
              <a:t>” files imported like any other resource (CSS, images, etc.)</a:t>
            </a:r>
          </a:p>
          <a:p>
            <a:r>
              <a:rPr lang="en-US" dirty="0" smtClean="0"/>
              <a:t>Note: current practice is to use </a:t>
            </a:r>
            <a:r>
              <a:rPr lang="en-US" i="1" dirty="0" err="1" smtClean="0"/>
              <a:t>transpilation</a:t>
            </a:r>
            <a:r>
              <a:rPr lang="en-US" dirty="0" smtClean="0"/>
              <a:t> steps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using build tools like NPM/YARN</a:t>
            </a:r>
          </a:p>
          <a:p>
            <a:pPr lvl="1"/>
            <a:r>
              <a:rPr lang="en-US" dirty="0" smtClean="0"/>
              <a:t>bundle dependencies like libraries (React/Angular/</a:t>
            </a:r>
            <a:r>
              <a:rPr lang="en-US" dirty="0" err="1" smtClean="0"/>
              <a:t>Vue</a:t>
            </a:r>
            <a:r>
              <a:rPr lang="en-US" dirty="0" smtClean="0"/>
              <a:t>/etc.)</a:t>
            </a:r>
          </a:p>
          <a:p>
            <a:pPr lvl="1"/>
            <a:r>
              <a:rPr lang="en-US" dirty="0" smtClean="0"/>
              <a:t>transformations to support old browsers</a:t>
            </a:r>
          </a:p>
          <a:p>
            <a:pPr lvl="1"/>
            <a:r>
              <a:rPr lang="en-US" dirty="0" smtClean="0"/>
              <a:t>enabling typing with </a:t>
            </a:r>
            <a:r>
              <a:rPr lang="en-US" dirty="0" err="1" smtClean="0"/>
              <a:t>TypeScript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12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98" y="365125"/>
            <a:ext cx="11597268" cy="1325563"/>
          </a:xfrm>
        </p:spPr>
        <p:txBody>
          <a:bodyPr/>
          <a:lstStyle/>
          <a:p>
            <a:r>
              <a:rPr lang="en-US" dirty="0" smtClean="0"/>
              <a:t>Dynamically 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90" y="1825625"/>
            <a:ext cx="7585642" cy="484280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var</a:t>
            </a:r>
            <a:r>
              <a:rPr lang="en-US" b="1" dirty="0" smtClean="0"/>
              <a:t> x = 1;</a:t>
            </a:r>
          </a:p>
          <a:p>
            <a:pPr lvl="1"/>
            <a:r>
              <a:rPr lang="en-US" dirty="0" smtClean="0"/>
              <a:t>declare a variable called </a:t>
            </a:r>
            <a:r>
              <a:rPr lang="en-US" b="1" dirty="0" smtClean="0"/>
              <a:t>x</a:t>
            </a:r>
            <a:r>
              <a:rPr lang="en-US" dirty="0" smtClean="0"/>
              <a:t> with a numeric value equal to </a:t>
            </a:r>
            <a:r>
              <a:rPr lang="en-US" b="1" dirty="0" smtClean="0"/>
              <a:t>1</a:t>
            </a:r>
          </a:p>
          <a:p>
            <a:pPr lvl="1"/>
            <a:r>
              <a:rPr lang="en-US" dirty="0" smtClean="0"/>
              <a:t>note we did not need to specify the “numeric” type</a:t>
            </a:r>
          </a:p>
          <a:p>
            <a:r>
              <a:rPr lang="en-US" b="1" dirty="0" err="1"/>
              <a:t>var</a:t>
            </a:r>
            <a:r>
              <a:rPr lang="en-US" b="1" dirty="0"/>
              <a:t> x = </a:t>
            </a:r>
            <a:r>
              <a:rPr lang="en-US" b="1" dirty="0" smtClean="0"/>
              <a:t>1;  </a:t>
            </a:r>
            <a:r>
              <a:rPr lang="en-US" b="1" dirty="0" err="1" smtClean="0"/>
              <a:t>var</a:t>
            </a:r>
            <a:r>
              <a:rPr lang="en-US" b="1" dirty="0" smtClean="0"/>
              <a:t> x = “a”;</a:t>
            </a:r>
          </a:p>
          <a:p>
            <a:pPr lvl="1"/>
            <a:r>
              <a:rPr lang="en-US" b="1" dirty="0" smtClean="0"/>
              <a:t>x</a:t>
            </a:r>
            <a:r>
              <a:rPr lang="en-US" dirty="0" smtClean="0"/>
              <a:t> contains a string in the end. So, we changed the type from numeric to string</a:t>
            </a:r>
          </a:p>
          <a:p>
            <a:r>
              <a:rPr lang="en-US" b="1" dirty="0" smtClean="0"/>
              <a:t>x = 1</a:t>
            </a:r>
          </a:p>
          <a:p>
            <a:pPr lvl="1"/>
            <a:r>
              <a:rPr lang="en-US" dirty="0" smtClean="0"/>
              <a:t>the “</a:t>
            </a:r>
            <a:r>
              <a:rPr lang="en-US" b="1" dirty="0" err="1" smtClean="0"/>
              <a:t>var</a:t>
            </a:r>
            <a:r>
              <a:rPr lang="en-US" dirty="0" smtClean="0"/>
              <a:t>” and “</a:t>
            </a:r>
            <a:r>
              <a:rPr lang="en-US" b="1" dirty="0" smtClean="0"/>
              <a:t>;</a:t>
            </a:r>
            <a:r>
              <a:rPr lang="en-US" dirty="0" smtClean="0"/>
              <a:t>” could be omitted, but you should NOT omit them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err="1" smtClean="0"/>
              <a:t>var</a:t>
            </a:r>
            <a:r>
              <a:rPr lang="en-US" dirty="0" smtClean="0"/>
              <a:t>”: makes a local variable, otherwise is global scope (which is </a:t>
            </a:r>
            <a:r>
              <a:rPr lang="en-US" i="1" dirty="0" smtClean="0"/>
              <a:t>bad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omitting “</a:t>
            </a:r>
            <a:r>
              <a:rPr lang="en-US" b="1" dirty="0" smtClean="0"/>
              <a:t>;</a:t>
            </a:r>
            <a:r>
              <a:rPr lang="en-US" dirty="0" smtClean="0"/>
              <a:t>” can lead to subtle bugs…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ynamic types: 1. Static types: 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365125"/>
            <a:ext cx="4114800" cy="64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887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93" y="365125"/>
            <a:ext cx="11512446" cy="1325563"/>
          </a:xfrm>
        </p:spPr>
        <p:txBody>
          <a:bodyPr/>
          <a:lstStyle/>
          <a:p>
            <a:r>
              <a:rPr lang="en-US" b="1" dirty="0" smtClean="0"/>
              <a:t>let/</a:t>
            </a:r>
            <a:r>
              <a:rPr lang="en-US" b="1" dirty="0" err="1" smtClean="0"/>
              <a:t>const</a:t>
            </a:r>
            <a:r>
              <a:rPr lang="en-US" dirty="0" smtClean="0"/>
              <a:t> vs. </a:t>
            </a:r>
            <a:r>
              <a:rPr lang="en-US" b="1" dirty="0" err="1" smtClean="0"/>
              <a:t>var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21" y="1825624"/>
            <a:ext cx="11812249" cy="4785037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 smtClean="0"/>
              <a:t>you declare a variable like </a:t>
            </a:r>
            <a:r>
              <a:rPr lang="en-US" b="1" dirty="0" smtClean="0"/>
              <a:t>x </a:t>
            </a:r>
            <a:r>
              <a:rPr lang="en-US" b="1" dirty="0"/>
              <a:t>= </a:t>
            </a:r>
            <a:r>
              <a:rPr lang="en-US" b="1" dirty="0" smtClean="0"/>
              <a:t>1</a:t>
            </a:r>
            <a:r>
              <a:rPr lang="en-US" dirty="0" smtClean="0"/>
              <a:t>, that will have </a:t>
            </a:r>
            <a:r>
              <a:rPr lang="en-US" i="1" dirty="0" smtClean="0"/>
              <a:t>global</a:t>
            </a:r>
            <a:r>
              <a:rPr lang="en-US" dirty="0" smtClean="0"/>
              <a:t> </a:t>
            </a:r>
            <a:r>
              <a:rPr lang="en-US" i="1" dirty="0" smtClean="0"/>
              <a:t>scope</a:t>
            </a:r>
            <a:r>
              <a:rPr lang="en-US" dirty="0" smtClean="0"/>
              <a:t>: you must avoid it</a:t>
            </a:r>
          </a:p>
          <a:p>
            <a:r>
              <a:rPr lang="en-US" b="1" dirty="0" err="1" smtClean="0"/>
              <a:t>var</a:t>
            </a:r>
            <a:r>
              <a:rPr lang="en-US" b="1" dirty="0" smtClean="0"/>
              <a:t> x </a:t>
            </a:r>
            <a:r>
              <a:rPr lang="en-US" b="1" dirty="0"/>
              <a:t>= 1</a:t>
            </a:r>
            <a:r>
              <a:rPr lang="en-US" dirty="0" smtClean="0"/>
              <a:t>, does declare it a </a:t>
            </a:r>
            <a:r>
              <a:rPr lang="en-US" i="1" dirty="0" smtClean="0"/>
              <a:t>function scope</a:t>
            </a:r>
            <a:r>
              <a:rPr lang="en-US" dirty="0" smtClean="0"/>
              <a:t>: variable in a block would still be visible after the block inside the same function</a:t>
            </a:r>
          </a:p>
          <a:p>
            <a:r>
              <a:rPr lang="en-US" b="1" dirty="0" smtClean="0"/>
              <a:t>let x = 1</a:t>
            </a:r>
            <a:r>
              <a:rPr lang="en-US" dirty="0" smtClean="0"/>
              <a:t>, the sane way,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 smtClean="0"/>
              <a:t>block scope</a:t>
            </a:r>
          </a:p>
          <a:p>
            <a:r>
              <a:rPr lang="en-US" b="1" dirty="0" err="1" smtClean="0"/>
              <a:t>const</a:t>
            </a:r>
            <a:r>
              <a:rPr lang="en-US" b="1" dirty="0" smtClean="0"/>
              <a:t> x = 1</a:t>
            </a:r>
            <a:r>
              <a:rPr lang="en-US" dirty="0" smtClean="0"/>
              <a:t>, </a:t>
            </a:r>
            <a:r>
              <a:rPr lang="en-US" i="1" dirty="0"/>
              <a:t>block </a:t>
            </a:r>
            <a:r>
              <a:rPr lang="en-US" i="1" dirty="0" smtClean="0"/>
              <a:t>scope </a:t>
            </a:r>
            <a:r>
              <a:rPr lang="en-US" dirty="0" smtClean="0"/>
              <a:t>like </a:t>
            </a:r>
            <a:r>
              <a:rPr lang="en-US" b="1" dirty="0" smtClean="0"/>
              <a:t>let</a:t>
            </a:r>
            <a:r>
              <a:rPr lang="en-US" dirty="0" smtClean="0"/>
              <a:t>, but cannot change value (similar to </a:t>
            </a:r>
            <a:r>
              <a:rPr lang="en-US" b="1" dirty="0" smtClean="0"/>
              <a:t>final</a:t>
            </a:r>
            <a:r>
              <a:rPr lang="en-US" dirty="0"/>
              <a:t> </a:t>
            </a:r>
            <a:r>
              <a:rPr lang="en-US" dirty="0" smtClean="0"/>
              <a:t>in Java)</a:t>
            </a:r>
          </a:p>
          <a:p>
            <a:r>
              <a:rPr lang="en-US" dirty="0" smtClean="0"/>
              <a:t>In other words, use </a:t>
            </a:r>
            <a:r>
              <a:rPr lang="en-US" b="1" dirty="0" smtClean="0"/>
              <a:t>let/</a:t>
            </a:r>
            <a:r>
              <a:rPr lang="en-US" b="1" dirty="0" err="1" smtClean="0"/>
              <a:t>const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693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Weakly 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71" y="1546302"/>
            <a:ext cx="11641873" cy="52336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string plus a number? Concatenation</a:t>
            </a:r>
          </a:p>
          <a:p>
            <a:pPr lvl="1"/>
            <a:r>
              <a:rPr lang="en-US" b="1" dirty="0" smtClean="0"/>
              <a:t>“a” + 1</a:t>
            </a:r>
            <a:r>
              <a:rPr lang="en-US" dirty="0" smtClean="0"/>
              <a:t>  becomes </a:t>
            </a:r>
            <a:r>
              <a:rPr lang="en-US" b="1" dirty="0" smtClean="0"/>
              <a:t>“a1”</a:t>
            </a:r>
          </a:p>
          <a:p>
            <a:r>
              <a:rPr lang="en-US" dirty="0" smtClean="0"/>
              <a:t>A string minus a number? Result is not a number…</a:t>
            </a:r>
          </a:p>
          <a:p>
            <a:pPr lvl="1"/>
            <a:r>
              <a:rPr lang="en-US" b="1" dirty="0" smtClean="0"/>
              <a:t>“a” – 1</a:t>
            </a:r>
            <a:r>
              <a:rPr lang="en-US" dirty="0" smtClean="0"/>
              <a:t> becomes </a:t>
            </a:r>
            <a:r>
              <a:rPr lang="en-US" b="1" dirty="0" err="1" smtClean="0"/>
              <a:t>NaN</a:t>
            </a:r>
            <a:endParaRPr lang="en-US" b="1" dirty="0" smtClean="0"/>
          </a:p>
          <a:p>
            <a:r>
              <a:rPr lang="en-US" dirty="0" smtClean="0"/>
              <a:t>An empty object plus an empty array? Numeric 0…</a:t>
            </a:r>
          </a:p>
          <a:p>
            <a:pPr lvl="1"/>
            <a:r>
              <a:rPr lang="en-US" b="1" dirty="0" smtClean="0"/>
              <a:t>{} + []</a:t>
            </a:r>
            <a:r>
              <a:rPr lang="en-US" dirty="0" smtClean="0"/>
              <a:t> becomes </a:t>
            </a:r>
            <a:r>
              <a:rPr lang="en-US" b="1" dirty="0" smtClean="0"/>
              <a:t>0</a:t>
            </a:r>
            <a:r>
              <a:rPr lang="en-US" dirty="0" smtClean="0"/>
              <a:t>  </a:t>
            </a:r>
          </a:p>
          <a:p>
            <a:r>
              <a:rPr lang="en-US" dirty="0" smtClean="0"/>
              <a:t>Other dynamically typed languages 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Python</a:t>
            </a:r>
            <a:r>
              <a:rPr lang="en-US" dirty="0" smtClean="0"/>
              <a:t>) would throw an exception at runtime</a:t>
            </a:r>
          </a:p>
          <a:p>
            <a:pPr lvl="1"/>
            <a:r>
              <a:rPr lang="en-US" dirty="0" smtClean="0"/>
              <a:t>They are called </a:t>
            </a:r>
            <a:r>
              <a:rPr lang="en-US" i="1" dirty="0" smtClean="0"/>
              <a:t>Strongly Typed</a:t>
            </a:r>
          </a:p>
          <a:p>
            <a:r>
              <a:rPr lang="en-US" dirty="0" smtClean="0"/>
              <a:t>Statically typed languages 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Java</a:t>
            </a:r>
            <a:r>
              <a:rPr lang="en-US" dirty="0" smtClean="0"/>
              <a:t>) would not even </a:t>
            </a:r>
            <a:r>
              <a:rPr lang="en-US" i="1" dirty="0" smtClean="0"/>
              <a:t>compile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 the only </a:t>
            </a:r>
            <a:r>
              <a:rPr lang="en-US" i="1" dirty="0" smtClean="0"/>
              <a:t>exception</a:t>
            </a:r>
            <a:r>
              <a:rPr lang="en-US" dirty="0" smtClean="0"/>
              <a:t> of “+” on String objects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52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69" y="365125"/>
            <a:ext cx="11001531" cy="2490501"/>
          </a:xfrm>
        </p:spPr>
        <p:txBody>
          <a:bodyPr>
            <a:normAutofit/>
          </a:bodyPr>
          <a:lstStyle/>
          <a:p>
            <a:r>
              <a:rPr lang="en-US" dirty="0" smtClean="0"/>
              <a:t>Quiz: what is the result of this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269" y="3560163"/>
            <a:ext cx="11001531" cy="261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+(!![]+!![]+!![]+!![]+[]+(!![]+!![]))</a:t>
            </a:r>
          </a:p>
        </p:txBody>
      </p:sp>
    </p:spTree>
    <p:extLst>
      <p:ext uri="{BB962C8B-B14F-4D97-AF65-F5344CB8AC3E}">
        <p14:creationId xmlns:p14="http://schemas.microsoft.com/office/powerpoint/2010/main" val="136431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12 lessons, once a week</a:t>
            </a:r>
          </a:p>
          <a:p>
            <a:endParaRPr lang="en-US" dirty="0" smtClean="0"/>
          </a:p>
          <a:p>
            <a:r>
              <a:rPr lang="en-US" dirty="0" smtClean="0"/>
              <a:t>Check </a:t>
            </a:r>
            <a:r>
              <a:rPr lang="en-US" dirty="0" err="1" smtClean="0"/>
              <a:t>TimeEdit</a:t>
            </a:r>
            <a:r>
              <a:rPr lang="en-US" dirty="0" smtClean="0"/>
              <a:t> for possible changes of time and rooms</a:t>
            </a:r>
          </a:p>
          <a:p>
            <a:endParaRPr lang="en-US" dirty="0"/>
          </a:p>
          <a:p>
            <a:r>
              <a:rPr lang="en-US" dirty="0" smtClean="0"/>
              <a:t>During the course, do </a:t>
            </a:r>
            <a:r>
              <a:rPr lang="en-US" b="1" dirty="0" smtClean="0"/>
              <a:t>NOT</a:t>
            </a:r>
            <a:r>
              <a:rPr lang="en-US" dirty="0" smtClean="0"/>
              <a:t> send me private messages, but rather use the discussion forum of the course</a:t>
            </a: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b="1" dirty="0" smtClean="0"/>
              <a:t>42</a:t>
            </a:r>
            <a:endParaRPr lang="en-US" sz="9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803" y="1825624"/>
            <a:ext cx="11624872" cy="4792533"/>
          </a:xfrm>
        </p:spPr>
        <p:txBody>
          <a:bodyPr/>
          <a:lstStyle/>
          <a:p>
            <a:r>
              <a:rPr lang="en-US" i="1" dirty="0" smtClean="0"/>
              <a:t>Obviously</a:t>
            </a:r>
            <a:r>
              <a:rPr lang="en-US" dirty="0" smtClean="0"/>
              <a:t>…</a:t>
            </a:r>
          </a:p>
          <a:p>
            <a:r>
              <a:rPr lang="en-US" b="1" dirty="0" smtClean="0"/>
              <a:t>[]</a:t>
            </a:r>
            <a:r>
              <a:rPr lang="en-US" dirty="0" smtClean="0"/>
              <a:t>: empty array</a:t>
            </a:r>
          </a:p>
          <a:p>
            <a:r>
              <a:rPr lang="en-US" b="1" dirty="0" smtClean="0"/>
              <a:t>![]</a:t>
            </a:r>
            <a:r>
              <a:rPr lang="en-US" dirty="0" smtClean="0"/>
              <a:t>: negation of an array, which obviously returns </a:t>
            </a:r>
            <a:r>
              <a:rPr lang="en-US" b="1" dirty="0" smtClean="0"/>
              <a:t>false</a:t>
            </a:r>
          </a:p>
          <a:p>
            <a:r>
              <a:rPr lang="en-US" b="1" dirty="0" smtClean="0"/>
              <a:t>!![]</a:t>
            </a:r>
            <a:r>
              <a:rPr lang="en-US" dirty="0" smtClean="0"/>
              <a:t>: equivalent to </a:t>
            </a:r>
            <a:r>
              <a:rPr lang="en-US" b="1" dirty="0" smtClean="0"/>
              <a:t>!false</a:t>
            </a:r>
            <a:r>
              <a:rPr lang="en-US" dirty="0" smtClean="0"/>
              <a:t>, which results in </a:t>
            </a:r>
            <a:r>
              <a:rPr lang="en-US" b="1" dirty="0" smtClean="0"/>
              <a:t>true</a:t>
            </a:r>
          </a:p>
          <a:p>
            <a:pPr lvl="1"/>
            <a:r>
              <a:rPr lang="en-US" dirty="0" smtClean="0"/>
              <a:t>this actually makes sense…</a:t>
            </a:r>
          </a:p>
          <a:p>
            <a:r>
              <a:rPr lang="en-US" b="1" dirty="0" smtClean="0"/>
              <a:t>!![]+!![]</a:t>
            </a:r>
            <a:r>
              <a:rPr lang="en-US" dirty="0" smtClean="0"/>
              <a:t>: equivalent to </a:t>
            </a:r>
            <a:r>
              <a:rPr lang="en-US" b="1" dirty="0" err="1" smtClean="0"/>
              <a:t>true+true</a:t>
            </a:r>
            <a:r>
              <a:rPr lang="en-US" dirty="0" smtClean="0"/>
              <a:t>, which JS converts to numbers, and sees </a:t>
            </a:r>
            <a:r>
              <a:rPr lang="en-US" b="1" dirty="0" smtClean="0"/>
              <a:t>1+1</a:t>
            </a:r>
          </a:p>
          <a:p>
            <a:r>
              <a:rPr lang="en-US" b="1" dirty="0" smtClean="0"/>
              <a:t>!![]+!![]+!![]+!![]</a:t>
            </a:r>
            <a:r>
              <a:rPr lang="en-US" dirty="0" smtClean="0"/>
              <a:t>: equivalent to </a:t>
            </a:r>
            <a:r>
              <a:rPr lang="en-US" b="1" dirty="0" smtClean="0"/>
              <a:t>1+1+1+1</a:t>
            </a:r>
            <a:r>
              <a:rPr lang="en-US" dirty="0" smtClean="0"/>
              <a:t>, which is </a:t>
            </a:r>
            <a:r>
              <a:rPr lang="en-US" b="1" dirty="0" smtClean="0"/>
              <a:t>4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3610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1825625"/>
            <a:ext cx="11654852" cy="491245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!![]+!![]+!![]+!![]+[]</a:t>
            </a:r>
            <a:r>
              <a:rPr lang="en-US" dirty="0" smtClean="0"/>
              <a:t>: equivalent to </a:t>
            </a:r>
            <a:r>
              <a:rPr lang="en-US" b="1" dirty="0" smtClean="0"/>
              <a:t>4+[]</a:t>
            </a:r>
            <a:r>
              <a:rPr lang="en-US" dirty="0" smtClean="0"/>
              <a:t>, which JS sees as a concatenation of strings, where </a:t>
            </a:r>
            <a:r>
              <a:rPr lang="en-US" b="1" dirty="0" smtClean="0"/>
              <a:t>[]</a:t>
            </a:r>
            <a:r>
              <a:rPr lang="en-US" dirty="0" smtClean="0"/>
              <a:t> is </a:t>
            </a:r>
            <a:r>
              <a:rPr lang="en-US" i="1" dirty="0" smtClean="0"/>
              <a:t>obviously</a:t>
            </a:r>
            <a:r>
              <a:rPr lang="en-US" dirty="0" smtClean="0"/>
              <a:t> coerced into the empty string, so result is </a:t>
            </a:r>
            <a:r>
              <a:rPr lang="en-US" b="1" dirty="0" smtClean="0"/>
              <a:t>“4”+””</a:t>
            </a:r>
            <a:r>
              <a:rPr lang="en-US" dirty="0" smtClean="0"/>
              <a:t>, which is just </a:t>
            </a:r>
            <a:r>
              <a:rPr lang="en-US" b="1" dirty="0" smtClean="0"/>
              <a:t>“4”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!![]+!![]+!![]+!![]+[]+(!![]+!![])</a:t>
            </a:r>
            <a:r>
              <a:rPr lang="en-US" dirty="0" smtClean="0"/>
              <a:t>: equivalent to </a:t>
            </a:r>
            <a:r>
              <a:rPr lang="en-US" b="1" dirty="0" smtClean="0"/>
              <a:t>“4”+2</a:t>
            </a:r>
            <a:r>
              <a:rPr lang="en-US" dirty="0" smtClean="0"/>
              <a:t>, which, as a concatenation of strings and not numbers, results into </a:t>
            </a:r>
            <a:r>
              <a:rPr lang="en-US" b="1" dirty="0" smtClean="0"/>
              <a:t>“42”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</a:t>
            </a:r>
            <a:r>
              <a:rPr lang="en-US" b="1" dirty="0" smtClean="0"/>
              <a:t>2</a:t>
            </a:r>
            <a:r>
              <a:rPr lang="en-US" dirty="0" smtClean="0"/>
              <a:t> is coerced into a string like </a:t>
            </a:r>
            <a:r>
              <a:rPr lang="en-US" b="1" dirty="0" smtClean="0"/>
              <a:t>“2”</a:t>
            </a:r>
            <a:r>
              <a:rPr lang="en-US" dirty="0" smtClean="0"/>
              <a:t>, and NOT </a:t>
            </a:r>
            <a:r>
              <a:rPr lang="en-US" b="1" dirty="0" smtClean="0"/>
              <a:t>“4”</a:t>
            </a:r>
            <a:r>
              <a:rPr lang="en-US" dirty="0" smtClean="0"/>
              <a:t> into a number like </a:t>
            </a:r>
            <a:r>
              <a:rPr lang="en-US" b="1" dirty="0" smtClean="0"/>
              <a:t>4</a:t>
            </a:r>
          </a:p>
          <a:p>
            <a:r>
              <a:rPr lang="en-US" b="1" dirty="0" smtClean="0"/>
              <a:t>+(!![]+!![]+!![]+!![]+[]+(!![]+!![]))</a:t>
            </a:r>
            <a:r>
              <a:rPr lang="en-US" dirty="0" smtClean="0"/>
              <a:t>: equivalent to </a:t>
            </a:r>
            <a:r>
              <a:rPr lang="en-US" b="1" dirty="0" smtClean="0"/>
              <a:t>+(“42”)</a:t>
            </a:r>
            <a:r>
              <a:rPr lang="en-US" dirty="0" smtClean="0"/>
              <a:t>, which considers the string as a positive number, and so coerced into </a:t>
            </a:r>
            <a:r>
              <a:rPr lang="en-US" b="1" dirty="0" smtClean="0"/>
              <a:t>42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653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Anyway… why </a:t>
            </a:r>
            <a:r>
              <a:rPr lang="en-US" b="1" dirty="0" smtClean="0"/>
              <a:t>42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228" y="1825625"/>
            <a:ext cx="8295502" cy="4767606"/>
          </a:xfrm>
        </p:spPr>
        <p:txBody>
          <a:bodyPr/>
          <a:lstStyle/>
          <a:p>
            <a:r>
              <a:rPr lang="en-US" dirty="0" smtClean="0"/>
              <a:t>You will see </a:t>
            </a:r>
            <a:r>
              <a:rPr lang="en-US" b="1" dirty="0" smtClean="0"/>
              <a:t>42</a:t>
            </a:r>
            <a:r>
              <a:rPr lang="en-US" dirty="0" smtClean="0"/>
              <a:t> all the time…</a:t>
            </a:r>
          </a:p>
          <a:p>
            <a:r>
              <a:rPr lang="en-US" dirty="0" smtClean="0"/>
              <a:t>Geeky reference </a:t>
            </a:r>
            <a:r>
              <a:rPr lang="en-US" dirty="0"/>
              <a:t>to the </a:t>
            </a:r>
            <a:r>
              <a:rPr lang="en-US" dirty="0" smtClean="0"/>
              <a:t>“</a:t>
            </a:r>
            <a:r>
              <a:rPr lang="en-US" i="1" dirty="0" smtClean="0"/>
              <a:t>The</a:t>
            </a:r>
            <a:r>
              <a:rPr lang="en-US" dirty="0" smtClean="0"/>
              <a:t> </a:t>
            </a:r>
            <a:r>
              <a:rPr lang="en-US" i="1" dirty="0" smtClean="0"/>
              <a:t>Hitchhiker's Guide </a:t>
            </a:r>
            <a:r>
              <a:rPr lang="en-US" i="1" dirty="0"/>
              <a:t>to the </a:t>
            </a:r>
            <a:r>
              <a:rPr lang="en-US" i="1" dirty="0" smtClean="0"/>
              <a:t>Galaxy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It is the “</a:t>
            </a:r>
            <a:r>
              <a:rPr lang="en-US" b="1" i="1" dirty="0" smtClean="0"/>
              <a:t>Answer</a:t>
            </a:r>
            <a:r>
              <a:rPr lang="en-US" i="1" dirty="0"/>
              <a:t> to the Ultimate Question of Life, the Universe, and Everything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2050" name="Picture 2" descr="Image result for hitchhiker's guide to the galax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150" y="247136"/>
            <a:ext cx="1709155" cy="258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hitchhiker's guide to the galax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802" y="3089189"/>
            <a:ext cx="2994908" cy="350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63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65125"/>
            <a:ext cx="11391900" cy="2663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Quiz: what happens when you sort an array of integers like the following?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24325"/>
            <a:ext cx="10515600" cy="2052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 [3,18,1,2].sort()</a:t>
            </a:r>
          </a:p>
        </p:txBody>
      </p:sp>
    </p:spTree>
    <p:extLst>
      <p:ext uri="{BB962C8B-B14F-4D97-AF65-F5344CB8AC3E}">
        <p14:creationId xmlns:p14="http://schemas.microsoft.com/office/powerpoint/2010/main" val="1612046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[1, 18, 2, 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1" y="1825625"/>
            <a:ext cx="11725274" cy="4813300"/>
          </a:xfrm>
        </p:spPr>
        <p:txBody>
          <a:bodyPr>
            <a:normAutofit/>
          </a:bodyPr>
          <a:lstStyle/>
          <a:p>
            <a:r>
              <a:rPr lang="en-US" i="1" dirty="0" smtClean="0"/>
              <a:t>“Obviously”</a:t>
            </a:r>
            <a:r>
              <a:rPr lang="en-US" dirty="0" smtClean="0"/>
              <a:t> </a:t>
            </a:r>
            <a:r>
              <a:rPr lang="en-US" b="1" dirty="0" smtClean="0"/>
              <a:t>18</a:t>
            </a:r>
            <a:r>
              <a:rPr lang="en-US" dirty="0" smtClean="0"/>
              <a:t> is </a:t>
            </a:r>
            <a:r>
              <a:rPr lang="en-US" i="1" dirty="0" smtClean="0"/>
              <a:t>smaller</a:t>
            </a:r>
            <a:r>
              <a:rPr lang="en-US" dirty="0" smtClean="0"/>
              <a:t> than </a:t>
            </a:r>
            <a:r>
              <a:rPr lang="en-US" b="1" dirty="0" smtClean="0"/>
              <a:t>2</a:t>
            </a:r>
            <a:r>
              <a:rPr lang="en-US" dirty="0" smtClean="0"/>
              <a:t> and </a:t>
            </a:r>
            <a:r>
              <a:rPr lang="en-US" b="1" dirty="0" smtClean="0"/>
              <a:t>3</a:t>
            </a:r>
            <a:r>
              <a:rPr lang="en-US" dirty="0" smtClean="0"/>
              <a:t>, isn’t it?</a:t>
            </a:r>
          </a:p>
          <a:p>
            <a:r>
              <a:rPr lang="en-US" dirty="0" smtClean="0"/>
              <a:t>What the heck is happening here?</a:t>
            </a:r>
          </a:p>
          <a:p>
            <a:r>
              <a:rPr lang="en-US" dirty="0" smtClean="0"/>
              <a:t>JS has no concept of typed array… you could add all different kinds of types in same array</a:t>
            </a:r>
          </a:p>
          <a:p>
            <a:r>
              <a:rPr lang="en-US" dirty="0" smtClean="0"/>
              <a:t>So, no default way to define ordering on a JS array</a:t>
            </a:r>
          </a:p>
          <a:p>
            <a:r>
              <a:rPr lang="en-US" dirty="0" smtClean="0"/>
              <a:t>JS, by default, converts all values into STRINGs, and does comparisons based on string ordering</a:t>
            </a:r>
          </a:p>
          <a:p>
            <a:r>
              <a:rPr lang="en-US" dirty="0" smtClean="0"/>
              <a:t>The string </a:t>
            </a:r>
            <a:r>
              <a:rPr lang="en-US" b="1" dirty="0" smtClean="0"/>
              <a:t>“18”</a:t>
            </a:r>
            <a:r>
              <a:rPr lang="en-US" dirty="0" smtClean="0"/>
              <a:t> is smaller than string </a:t>
            </a:r>
            <a:r>
              <a:rPr lang="en-US" b="1" dirty="0" smtClean="0"/>
              <a:t>“2”</a:t>
            </a:r>
            <a:r>
              <a:rPr lang="en-US" dirty="0" smtClean="0"/>
              <a:t>, as starting with a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752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Do Drugs…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08" y="1825625"/>
            <a:ext cx="11527436" cy="1344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Otherwise, one day you might end up designing languages like JavaScript…</a:t>
            </a:r>
            <a:endParaRPr lang="en-US" sz="4000" dirty="0"/>
          </a:p>
        </p:txBody>
      </p:sp>
      <p:pic>
        <p:nvPicPr>
          <p:cNvPr id="1026" name="Picture 2" descr="Image result for do not do dru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98" y="3664714"/>
            <a:ext cx="5134132" cy="288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748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06" y="287722"/>
            <a:ext cx="7587048" cy="6319024"/>
          </a:xfrm>
        </p:spPr>
        <p:txBody>
          <a:bodyPr>
            <a:normAutofit/>
          </a:bodyPr>
          <a:lstStyle/>
          <a:p>
            <a:r>
              <a:rPr lang="en-US" dirty="0" smtClean="0"/>
              <a:t>By now… you should have guessed what is my opinion of JavaScript</a:t>
            </a:r>
          </a:p>
          <a:p>
            <a:r>
              <a:rPr lang="en-US" dirty="0" smtClean="0"/>
              <a:t>But JS is a </a:t>
            </a:r>
            <a:r>
              <a:rPr lang="en-US" i="1" dirty="0" smtClean="0"/>
              <a:t>must</a:t>
            </a:r>
            <a:r>
              <a:rPr lang="en-US" dirty="0" smtClean="0"/>
              <a:t> to learn if you are dealing with web development…</a:t>
            </a:r>
          </a:p>
          <a:p>
            <a:r>
              <a:rPr lang="en-US" dirty="0" smtClean="0"/>
              <a:t>… even if you just want to focus on backend</a:t>
            </a:r>
          </a:p>
          <a:p>
            <a:r>
              <a:rPr lang="en-US" dirty="0" smtClean="0"/>
              <a:t>Until </a:t>
            </a:r>
            <a:r>
              <a:rPr lang="en-US" dirty="0" err="1" smtClean="0"/>
              <a:t>WebAssembly</a:t>
            </a:r>
            <a:r>
              <a:rPr lang="en-US" dirty="0" smtClean="0"/>
              <a:t> will support DOM manipulation, or </a:t>
            </a:r>
            <a:r>
              <a:rPr lang="en-US" dirty="0" err="1" smtClean="0"/>
              <a:t>Kotlin</a:t>
            </a:r>
            <a:r>
              <a:rPr lang="en-US" dirty="0" smtClean="0"/>
              <a:t> </a:t>
            </a:r>
            <a:r>
              <a:rPr lang="en-US" dirty="0" err="1" smtClean="0"/>
              <a:t>transpilation</a:t>
            </a:r>
            <a:r>
              <a:rPr lang="en-US" dirty="0" smtClean="0"/>
              <a:t> will have better support, unfortunately we need to endure JS</a:t>
            </a:r>
          </a:p>
          <a:p>
            <a:pPr lvl="1"/>
            <a:r>
              <a:rPr lang="en-US" i="1" dirty="0" err="1" smtClean="0"/>
              <a:t>TypeScript</a:t>
            </a:r>
            <a:r>
              <a:rPr lang="en-US" dirty="0" smtClean="0"/>
              <a:t> can ease the pain meanwhile…</a:t>
            </a:r>
            <a:endParaRPr lang="en-US" dirty="0"/>
          </a:p>
        </p:txBody>
      </p:sp>
      <p:pic>
        <p:nvPicPr>
          <p:cNvPr id="3076" name="Picture 4" descr="Image result for javascript underwa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086" y="287722"/>
            <a:ext cx="4198294" cy="278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javascript me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690" y="3324225"/>
            <a:ext cx="2165690" cy="25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pics.awwmemes.com/notice-employees-must-wash-hands-after-using-java-scripit-keep-3716173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344" y="4419600"/>
            <a:ext cx="210885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190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Jokes apart…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59" y="1825625"/>
            <a:ext cx="11780109" cy="4805834"/>
          </a:xfrm>
        </p:spPr>
        <p:txBody>
          <a:bodyPr/>
          <a:lstStyle/>
          <a:p>
            <a:r>
              <a:rPr lang="en-US" dirty="0" smtClean="0"/>
              <a:t>The pain of JS (and other dynamically typed languages) is when working on </a:t>
            </a:r>
            <a:r>
              <a:rPr lang="en-US" i="1" dirty="0" smtClean="0"/>
              <a:t>large</a:t>
            </a:r>
            <a:r>
              <a:rPr lang="en-US" dirty="0" smtClean="0"/>
              <a:t> projects…</a:t>
            </a:r>
          </a:p>
          <a:p>
            <a:r>
              <a:rPr lang="en-US" dirty="0" smtClean="0"/>
              <a:t>… where you might need to do </a:t>
            </a:r>
            <a:r>
              <a:rPr lang="en-US" i="1" dirty="0" smtClean="0"/>
              <a:t>refactoring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good luck, you </a:t>
            </a:r>
            <a:r>
              <a:rPr lang="en-US" i="1" dirty="0" smtClean="0"/>
              <a:t>poor</a:t>
            </a:r>
            <a:r>
              <a:rPr lang="en-US" dirty="0" smtClean="0"/>
              <a:t> </a:t>
            </a:r>
            <a:r>
              <a:rPr lang="en-US" i="1" dirty="0" smtClean="0"/>
              <a:t>souls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… and/or have to work on code written by others…</a:t>
            </a:r>
          </a:p>
          <a:p>
            <a:r>
              <a:rPr lang="en-US" dirty="0" smtClean="0"/>
              <a:t>For what you will see in this course, and during your degree, you will be (hopefully) fine, as working only on </a:t>
            </a:r>
            <a:r>
              <a:rPr lang="en-US" i="1" dirty="0" smtClean="0"/>
              <a:t>small</a:t>
            </a:r>
            <a:r>
              <a:rPr lang="en-US" dirty="0" smtClean="0"/>
              <a:t> systems</a:t>
            </a:r>
          </a:p>
          <a:p>
            <a:r>
              <a:rPr lang="en-US" dirty="0" smtClean="0"/>
              <a:t>Remember: </a:t>
            </a:r>
            <a:r>
              <a:rPr lang="en-US" i="1" dirty="0" smtClean="0"/>
              <a:t>what does not kill you, makes you stronger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45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10" y="365125"/>
            <a:ext cx="1126459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equality, use “</a:t>
            </a:r>
            <a:r>
              <a:rPr lang="en-US" b="1" dirty="0" smtClean="0"/>
              <a:t>===</a:t>
            </a:r>
            <a:r>
              <a:rPr lang="en-US" dirty="0" smtClean="0"/>
              <a:t>“ and not “</a:t>
            </a:r>
            <a:r>
              <a:rPr lang="en-US" b="1" dirty="0" smtClean="0"/>
              <a:t>==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46" y="1732118"/>
            <a:ext cx="11443009" cy="486197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false == 0 </a:t>
            </a:r>
          </a:p>
          <a:p>
            <a:pPr lvl="1"/>
            <a:r>
              <a:rPr lang="en-US" dirty="0" smtClean="0"/>
              <a:t>result is </a:t>
            </a:r>
            <a:r>
              <a:rPr lang="en-US" b="1" dirty="0" smtClean="0"/>
              <a:t>true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,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b="1" dirty="0" smtClean="0"/>
              <a:t>false</a:t>
            </a:r>
            <a:r>
              <a:rPr lang="en-US" dirty="0" smtClean="0"/>
              <a:t> is equivalent to numeric </a:t>
            </a:r>
            <a:r>
              <a:rPr lang="en-US" b="1" dirty="0" smtClean="0"/>
              <a:t>0</a:t>
            </a:r>
            <a:r>
              <a:rPr lang="en-US" dirty="0" smtClean="0"/>
              <a:t>, as the </a:t>
            </a:r>
            <a:r>
              <a:rPr lang="en-US" b="1" dirty="0" smtClean="0"/>
              <a:t>0</a:t>
            </a:r>
            <a:r>
              <a:rPr lang="en-US" dirty="0" smtClean="0"/>
              <a:t> gets transformed into a </a:t>
            </a:r>
            <a:r>
              <a:rPr lang="en-US" dirty="0" err="1" smtClean="0"/>
              <a:t>boolean</a:t>
            </a:r>
            <a:r>
              <a:rPr lang="en-US" dirty="0" smtClean="0"/>
              <a:t> to compare it with </a:t>
            </a:r>
            <a:r>
              <a:rPr lang="en-US" b="1" dirty="0" smtClean="0"/>
              <a:t>false</a:t>
            </a:r>
          </a:p>
          <a:p>
            <a:r>
              <a:rPr lang="en-US" b="1" dirty="0" smtClean="0"/>
              <a:t>false === 0  </a:t>
            </a:r>
          </a:p>
          <a:p>
            <a:pPr lvl="1"/>
            <a:r>
              <a:rPr lang="en-US" dirty="0" smtClean="0"/>
              <a:t>result is </a:t>
            </a:r>
            <a:r>
              <a:rPr lang="en-US" b="1" dirty="0" smtClean="0"/>
              <a:t>false</a:t>
            </a:r>
            <a:r>
              <a:rPr lang="en-US" dirty="0" smtClean="0"/>
              <a:t>, as a </a:t>
            </a:r>
            <a:r>
              <a:rPr lang="en-US" dirty="0" err="1" smtClean="0"/>
              <a:t>boolean</a:t>
            </a:r>
            <a:r>
              <a:rPr lang="en-US" dirty="0" smtClean="0"/>
              <a:t> value is not equal to a numeric value </a:t>
            </a:r>
          </a:p>
          <a:p>
            <a:r>
              <a:rPr lang="en-US" b="1" dirty="0"/>
              <a:t>0 == </a:t>
            </a:r>
            <a:r>
              <a:rPr lang="en-US" b="1" dirty="0" smtClean="0"/>
              <a:t>[]</a:t>
            </a:r>
          </a:p>
          <a:p>
            <a:pPr lvl="1"/>
            <a:r>
              <a:rPr lang="en-US" dirty="0" smtClean="0"/>
              <a:t>surprisingly, that is true in JS, </a:t>
            </a:r>
            <a:r>
              <a:rPr lang="en-US" dirty="0" err="1" smtClean="0"/>
              <a:t>ie</a:t>
            </a:r>
            <a:r>
              <a:rPr lang="en-US" dirty="0" smtClean="0"/>
              <a:t> the numeric </a:t>
            </a:r>
            <a:r>
              <a:rPr lang="en-US" b="1" dirty="0" smtClean="0"/>
              <a:t>0</a:t>
            </a:r>
            <a:r>
              <a:rPr lang="en-US" dirty="0" smtClean="0"/>
              <a:t> is equal to an empty array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lenty of </a:t>
            </a:r>
            <a:r>
              <a:rPr lang="en-US" dirty="0"/>
              <a:t>these </a:t>
            </a:r>
            <a:r>
              <a:rPr lang="en-US" dirty="0" smtClean="0"/>
              <a:t>hilarious cases</a:t>
            </a:r>
            <a:r>
              <a:rPr lang="en-US" dirty="0"/>
              <a:t>, see </a:t>
            </a:r>
            <a:r>
              <a:rPr lang="en-US" dirty="0">
                <a:hlinkClick r:id="rId2"/>
              </a:rPr>
              <a:t>https://dorey.github.io/JavaScript-Equality-Table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For negation, use </a:t>
            </a:r>
            <a:r>
              <a:rPr lang="en-US" b="1" dirty="0" smtClean="0"/>
              <a:t>!==</a:t>
            </a:r>
            <a:r>
              <a:rPr lang="en-US" dirty="0" smtClean="0"/>
              <a:t> instead of </a:t>
            </a:r>
            <a:r>
              <a:rPr lang="en-US" b="1" dirty="0" smtClean="0"/>
              <a:t>!=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4828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82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function foo(){ return 1;}</a:t>
            </a:r>
          </a:p>
          <a:p>
            <a:pPr lvl="1"/>
            <a:r>
              <a:rPr lang="en-US" dirty="0" smtClean="0"/>
              <a:t>calling </a:t>
            </a:r>
            <a:r>
              <a:rPr lang="en-US" b="1" dirty="0" smtClean="0"/>
              <a:t>foo() </a:t>
            </a:r>
            <a:r>
              <a:rPr lang="en-US" dirty="0" smtClean="0"/>
              <a:t>will return value </a:t>
            </a:r>
            <a:r>
              <a:rPr lang="en-US" b="1" dirty="0" smtClean="0"/>
              <a:t>1</a:t>
            </a:r>
          </a:p>
          <a:p>
            <a:r>
              <a:rPr lang="en-US" b="1" dirty="0"/>
              <a:t>add = function(</a:t>
            </a:r>
            <a:r>
              <a:rPr lang="en-US" b="1" dirty="0" err="1"/>
              <a:t>x,y</a:t>
            </a:r>
            <a:r>
              <a:rPr lang="en-US" b="1" dirty="0"/>
              <a:t>){return </a:t>
            </a:r>
            <a:r>
              <a:rPr lang="en-US" b="1" dirty="0" err="1" smtClean="0"/>
              <a:t>x+y</a:t>
            </a:r>
            <a:r>
              <a:rPr lang="en-US" b="1" dirty="0" smtClean="0"/>
              <a:t>;}</a:t>
            </a:r>
          </a:p>
          <a:p>
            <a:pPr lvl="1"/>
            <a:r>
              <a:rPr lang="en-US" dirty="0" smtClean="0"/>
              <a:t>calling </a:t>
            </a:r>
            <a:r>
              <a:rPr lang="en-US" b="1" dirty="0" smtClean="0"/>
              <a:t>add(1,2)</a:t>
            </a:r>
            <a:r>
              <a:rPr lang="en-US" dirty="0" smtClean="0"/>
              <a:t> will return </a:t>
            </a:r>
            <a:r>
              <a:rPr lang="en-US" b="1" dirty="0" smtClean="0"/>
              <a:t>3</a:t>
            </a:r>
          </a:p>
          <a:p>
            <a:pPr lvl="1"/>
            <a:r>
              <a:rPr lang="en-US" dirty="0"/>
              <a:t>calling </a:t>
            </a:r>
            <a:r>
              <a:rPr lang="en-US" b="1" dirty="0" smtClean="0"/>
              <a:t>add(“a”,</a:t>
            </a:r>
            <a:r>
              <a:rPr lang="en-US" b="1" dirty="0"/>
              <a:t> “</a:t>
            </a:r>
            <a:r>
              <a:rPr lang="en-US" b="1" dirty="0" smtClean="0"/>
              <a:t>b”)</a:t>
            </a:r>
            <a:r>
              <a:rPr lang="en-US" dirty="0" smtClean="0"/>
              <a:t> will return </a:t>
            </a:r>
            <a:r>
              <a:rPr lang="en-US" b="1" dirty="0" smtClean="0"/>
              <a:t>“ab”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add = (</a:t>
            </a:r>
            <a:r>
              <a:rPr lang="en-US" b="1" dirty="0" err="1" smtClean="0"/>
              <a:t>x,y</a:t>
            </a:r>
            <a:r>
              <a:rPr lang="en-US" b="1" dirty="0" smtClean="0"/>
              <a:t>) =&gt; {</a:t>
            </a:r>
            <a:r>
              <a:rPr lang="en-US" b="1" dirty="0"/>
              <a:t>return </a:t>
            </a:r>
            <a:r>
              <a:rPr lang="en-US" b="1" dirty="0" err="1"/>
              <a:t>x+y</a:t>
            </a:r>
            <a:r>
              <a:rPr lang="en-US" b="1" dirty="0" smtClean="0"/>
              <a:t>;}</a:t>
            </a:r>
          </a:p>
          <a:p>
            <a:pPr lvl="1"/>
            <a:r>
              <a:rPr lang="en-US" dirty="0" smtClean="0"/>
              <a:t>the arrow notation is similar to </a:t>
            </a:r>
            <a:r>
              <a:rPr lang="en-US" i="1" dirty="0" smtClean="0"/>
              <a:t>function</a:t>
            </a:r>
            <a:r>
              <a:rPr lang="en-US" dirty="0" smtClean="0"/>
              <a:t>, but it treats </a:t>
            </a:r>
            <a:r>
              <a:rPr lang="en-US" b="1" dirty="0" smtClean="0"/>
              <a:t>this</a:t>
            </a:r>
            <a:r>
              <a:rPr lang="en-US" dirty="0" smtClean="0"/>
              <a:t> keyword differently, as not defining its own scope</a:t>
            </a:r>
          </a:p>
          <a:p>
            <a:pPr lvl="1"/>
            <a:r>
              <a:rPr lang="en-US" dirty="0" smtClean="0"/>
              <a:t>this will become more clear when we will define callbacks inside React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0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5" y="1825625"/>
            <a:ext cx="11538857" cy="4760232"/>
          </a:xfrm>
        </p:spPr>
        <p:txBody>
          <a:bodyPr/>
          <a:lstStyle/>
          <a:p>
            <a:r>
              <a:rPr lang="en-US" dirty="0"/>
              <a:t>“Usually”  2+2</a:t>
            </a:r>
          </a:p>
          <a:p>
            <a:pPr lvl="1"/>
            <a:r>
              <a:rPr lang="en-US" dirty="0"/>
              <a:t>2 hours of lecture: code (and very few slides…)</a:t>
            </a:r>
          </a:p>
          <a:p>
            <a:pPr lvl="1"/>
            <a:r>
              <a:rPr lang="en-US" dirty="0"/>
              <a:t>2 hours in which you should do exercises and get </a:t>
            </a:r>
            <a:r>
              <a:rPr lang="en-US" dirty="0" smtClean="0"/>
              <a:t>help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IMPORTANT</a:t>
            </a:r>
            <a:r>
              <a:rPr lang="en-US" dirty="0"/>
              <a:t>: the 2 hours after lecture is not only for exercises. If you are falling behind, or you need some more revision, you can ask for my help on anything related to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93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3" y="1825625"/>
            <a:ext cx="11744793" cy="4710086"/>
          </a:xfrm>
        </p:spPr>
        <p:txBody>
          <a:bodyPr/>
          <a:lstStyle/>
          <a:p>
            <a:r>
              <a:rPr lang="en-US" dirty="0" smtClean="0"/>
              <a:t>To document software, typical case of writing comments directly in the source code</a:t>
            </a:r>
          </a:p>
          <a:p>
            <a:r>
              <a:rPr lang="en-US" dirty="0" smtClean="0"/>
              <a:t>JS uses similar syntax to other languages (</a:t>
            </a:r>
            <a:r>
              <a:rPr lang="en-US" dirty="0" err="1" smtClean="0"/>
              <a:t>eg</a:t>
            </a:r>
            <a:r>
              <a:rPr lang="en-US" dirty="0" smtClean="0"/>
              <a:t> Java)</a:t>
            </a:r>
          </a:p>
          <a:p>
            <a:r>
              <a:rPr lang="en-US" dirty="0" smtClean="0"/>
              <a:t>Single-line comment: </a:t>
            </a:r>
            <a:r>
              <a:rPr lang="en-US" b="1" dirty="0" smtClean="0"/>
              <a:t>//</a:t>
            </a:r>
          </a:p>
          <a:p>
            <a:r>
              <a:rPr lang="en-US" dirty="0" smtClean="0"/>
              <a:t>Multi-line comment: started with </a:t>
            </a:r>
            <a:r>
              <a:rPr lang="en-US" b="1" dirty="0" smtClean="0"/>
              <a:t>/*</a:t>
            </a:r>
            <a:r>
              <a:rPr lang="en-US" dirty="0" smtClean="0"/>
              <a:t>  and then closed with </a:t>
            </a:r>
            <a:r>
              <a:rPr lang="en-US" b="1" dirty="0" smtClean="0"/>
              <a:t>*/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1141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87" y="1825624"/>
            <a:ext cx="11864897" cy="4879975"/>
          </a:xfrm>
        </p:spPr>
        <p:txBody>
          <a:bodyPr/>
          <a:lstStyle/>
          <a:p>
            <a:r>
              <a:rPr lang="en-US" dirty="0"/>
              <a:t>Document Object </a:t>
            </a:r>
            <a:r>
              <a:rPr lang="en-US" dirty="0" smtClean="0"/>
              <a:t>Model (DOM): object representation of the displayed HTML </a:t>
            </a:r>
          </a:p>
          <a:p>
            <a:r>
              <a:rPr lang="en-US" dirty="0" smtClean="0"/>
              <a:t>One of the main reasons to use JS is to manipulate the DOM, </a:t>
            </a:r>
            <a:r>
              <a:rPr lang="en-US" dirty="0" err="1" smtClean="0"/>
              <a:t>ie</a:t>
            </a:r>
            <a:r>
              <a:rPr lang="en-US" dirty="0" smtClean="0"/>
              <a:t> altering what is displayed to the user</a:t>
            </a:r>
          </a:p>
          <a:p>
            <a:r>
              <a:rPr lang="en-US" dirty="0" smtClean="0"/>
              <a:t>To access the DOM, JS can refer to the object called “</a:t>
            </a:r>
            <a:r>
              <a:rPr lang="en-US" b="1" dirty="0" smtClean="0"/>
              <a:t>document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Call methods on </a:t>
            </a:r>
            <a:r>
              <a:rPr lang="en-US" b="1" dirty="0" smtClean="0"/>
              <a:t>document</a:t>
            </a:r>
            <a:r>
              <a:rPr lang="en-US" dirty="0" smtClean="0"/>
              <a:t> to retrieve object representations of the DOM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25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3442011"/>
            <a:ext cx="10515600" cy="3270210"/>
          </a:xfrm>
        </p:spPr>
        <p:txBody>
          <a:bodyPr/>
          <a:lstStyle/>
          <a:p>
            <a:r>
              <a:rPr lang="en-US" dirty="0" smtClean="0"/>
              <a:t>Easiest way to retrieve DOM objects is by </a:t>
            </a:r>
            <a:r>
              <a:rPr lang="en-US" i="1" dirty="0" smtClean="0"/>
              <a:t>id</a:t>
            </a:r>
          </a:p>
          <a:p>
            <a:r>
              <a:rPr lang="en-US" dirty="0" smtClean="0"/>
              <a:t>The id needs to be set as HTML attribute, e.g</a:t>
            </a:r>
            <a:r>
              <a:rPr lang="en-US" dirty="0"/>
              <a:t>. </a:t>
            </a:r>
            <a:r>
              <a:rPr lang="en-US" b="1" dirty="0"/>
              <a:t>&lt;</a:t>
            </a:r>
            <a:r>
              <a:rPr lang="en-US" b="1" dirty="0" err="1"/>
              <a:t>textarea</a:t>
            </a:r>
            <a:r>
              <a:rPr lang="en-US" b="1" dirty="0"/>
              <a:t> </a:t>
            </a:r>
            <a:r>
              <a:rPr lang="en-US" b="1" dirty="0" smtClean="0">
                <a:solidFill>
                  <a:schemeClr val="accent5"/>
                </a:solidFill>
              </a:rPr>
              <a:t>id</a:t>
            </a:r>
            <a:r>
              <a:rPr lang="en-US" b="1" dirty="0">
                <a:solidFill>
                  <a:schemeClr val="accent5"/>
                </a:solidFill>
              </a:rPr>
              <a:t>="</a:t>
            </a:r>
            <a:r>
              <a:rPr lang="en-US" b="1" dirty="0" err="1">
                <a:solidFill>
                  <a:schemeClr val="accent5"/>
                </a:solidFill>
              </a:rPr>
              <a:t>textId</a:t>
            </a:r>
            <a:r>
              <a:rPr lang="en-US" b="1" dirty="0">
                <a:solidFill>
                  <a:schemeClr val="accent5"/>
                </a:solidFill>
              </a:rPr>
              <a:t>"</a:t>
            </a:r>
            <a:r>
              <a:rPr lang="en-US" b="1" dirty="0"/>
              <a:t>&gt;&lt;/</a:t>
            </a:r>
            <a:r>
              <a:rPr lang="en-US" b="1" dirty="0" err="1"/>
              <a:t>textarea</a:t>
            </a:r>
            <a:r>
              <a:rPr lang="en-US" b="1" dirty="0"/>
              <a:t>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08879" y="333548"/>
            <a:ext cx="1051560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textId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resultId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resultArea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02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825624"/>
            <a:ext cx="11788140" cy="4895216"/>
          </a:xfrm>
        </p:spPr>
        <p:txBody>
          <a:bodyPr/>
          <a:lstStyle/>
          <a:p>
            <a:r>
              <a:rPr lang="en-US" dirty="0" smtClean="0"/>
              <a:t>There are different ways to execute JS in a page</a:t>
            </a:r>
          </a:p>
          <a:p>
            <a:r>
              <a:rPr lang="en-US" dirty="0" smtClean="0"/>
              <a:t>One  simple approach is to directly register </a:t>
            </a:r>
            <a:r>
              <a:rPr lang="en-US" i="1" dirty="0" smtClean="0"/>
              <a:t>event handlers </a:t>
            </a:r>
            <a:r>
              <a:rPr lang="en-US" dirty="0" smtClean="0"/>
              <a:t>on the HTML tags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&lt;div  </a:t>
            </a:r>
            <a:r>
              <a:rPr lang="en-US" b="1" dirty="0" err="1">
                <a:solidFill>
                  <a:schemeClr val="accent5"/>
                </a:solidFill>
              </a:rPr>
              <a:t>onclick</a:t>
            </a:r>
            <a:r>
              <a:rPr lang="en-US" b="1" dirty="0">
                <a:solidFill>
                  <a:schemeClr val="accent5"/>
                </a:solidFill>
              </a:rPr>
              <a:t>="</a:t>
            </a:r>
            <a:r>
              <a:rPr lang="en-US" b="1" dirty="0" err="1">
                <a:solidFill>
                  <a:schemeClr val="accent5"/>
                </a:solidFill>
              </a:rPr>
              <a:t>clearText</a:t>
            </a:r>
            <a:r>
              <a:rPr lang="en-US" b="1" dirty="0">
                <a:solidFill>
                  <a:schemeClr val="accent5"/>
                </a:solidFill>
              </a:rPr>
              <a:t>()" </a:t>
            </a:r>
            <a:r>
              <a:rPr lang="en-US" b="1" dirty="0" smtClean="0"/>
              <a:t>&gt;</a:t>
            </a:r>
            <a:r>
              <a:rPr lang="en-US" b="1" dirty="0"/>
              <a:t>Clear&lt;/div</a:t>
            </a:r>
            <a:r>
              <a:rPr lang="en-US" b="1" dirty="0" smtClean="0"/>
              <a:t>&gt;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user on browser clicks on that button, the JS function “</a:t>
            </a:r>
            <a:r>
              <a:rPr lang="en-US" i="1" dirty="0" err="1" smtClean="0"/>
              <a:t>clearText</a:t>
            </a:r>
            <a:r>
              <a:rPr lang="en-US" i="1" dirty="0" smtClean="0"/>
              <a:t>()</a:t>
            </a:r>
            <a:r>
              <a:rPr lang="en-US" dirty="0" smtClean="0"/>
              <a:t>” is going to be executed</a:t>
            </a:r>
          </a:p>
          <a:p>
            <a:r>
              <a:rPr lang="en-US" dirty="0" smtClean="0"/>
              <a:t>Event handlers:</a:t>
            </a:r>
          </a:p>
          <a:p>
            <a:pPr lvl="1"/>
            <a:r>
              <a:rPr lang="en-US" i="1" dirty="0" err="1" smtClean="0"/>
              <a:t>onclick</a:t>
            </a:r>
            <a:r>
              <a:rPr lang="en-US" dirty="0" smtClean="0"/>
              <a:t>, </a:t>
            </a:r>
            <a:r>
              <a:rPr lang="en-US" i="1" dirty="0" err="1" smtClean="0"/>
              <a:t>onchange</a:t>
            </a:r>
            <a:r>
              <a:rPr lang="en-US" dirty="0" smtClean="0"/>
              <a:t>, </a:t>
            </a:r>
            <a:r>
              <a:rPr lang="en-US" i="1" dirty="0" err="1" smtClean="0"/>
              <a:t>onmouseover</a:t>
            </a:r>
            <a:r>
              <a:rPr lang="en-US" dirty="0" smtClean="0"/>
              <a:t>, </a:t>
            </a:r>
            <a:r>
              <a:rPr lang="en-US" i="1" dirty="0" err="1" smtClean="0"/>
              <a:t>onmouseout</a:t>
            </a:r>
            <a:r>
              <a:rPr lang="en-US" dirty="0" smtClean="0"/>
              <a:t>, </a:t>
            </a:r>
            <a:r>
              <a:rPr lang="en-US" i="1" dirty="0" err="1" smtClean="0"/>
              <a:t>onkeydown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see </a:t>
            </a:r>
            <a:r>
              <a:rPr lang="en-US" dirty="0"/>
              <a:t>for example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www.w3schools.com/js/js_events.asp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31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248285"/>
            <a:ext cx="4724763" cy="4999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JS Console, from Chrome Developer Tools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US" dirty="0" smtClean="0"/>
              <a:t>seful for debugging and learning by running custom JS directly on page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943" y="417227"/>
            <a:ext cx="6752091" cy="61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8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Skip Class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acceptable that a student skips 1-2 classes</a:t>
            </a:r>
          </a:p>
          <a:p>
            <a:endParaRPr lang="en-US" dirty="0" smtClean="0"/>
          </a:p>
          <a:p>
            <a:r>
              <a:rPr lang="en-US" dirty="0" smtClean="0"/>
              <a:t>You are supposed to attend, although no strict checks</a:t>
            </a:r>
          </a:p>
          <a:p>
            <a:endParaRPr lang="en-US" dirty="0" smtClean="0"/>
          </a:p>
          <a:p>
            <a:r>
              <a:rPr lang="en-US" dirty="0" smtClean="0"/>
              <a:t>If you skip too many classes, it is </a:t>
            </a:r>
            <a:r>
              <a:rPr lang="en-US" b="1" dirty="0" smtClean="0"/>
              <a:t>YOUR</a:t>
            </a:r>
            <a:r>
              <a:rPr lang="en-US" dirty="0" smtClean="0"/>
              <a:t> responsibility to catch up and find out what done 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825624"/>
            <a:ext cx="11593285" cy="4666615"/>
          </a:xfrm>
        </p:spPr>
        <p:txBody>
          <a:bodyPr>
            <a:normAutofit/>
          </a:bodyPr>
          <a:lstStyle/>
          <a:p>
            <a:r>
              <a:rPr lang="en-US" dirty="0" smtClean="0"/>
              <a:t>YARN</a:t>
            </a:r>
          </a:p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An IDE (I recommend </a:t>
            </a:r>
            <a:r>
              <a:rPr lang="en-US" i="1" dirty="0" err="1" smtClean="0"/>
              <a:t>WebStorm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Bash command-line terminal </a:t>
            </a:r>
          </a:p>
          <a:p>
            <a:pPr lvl="1"/>
            <a:r>
              <a:rPr lang="en-US" dirty="0" smtClean="0"/>
              <a:t>Mac/Linux: use the built-in one</a:t>
            </a:r>
          </a:p>
          <a:p>
            <a:pPr lvl="1"/>
            <a:r>
              <a:rPr lang="en-US" dirty="0" smtClean="0"/>
              <a:t>Windows: I recommend </a:t>
            </a:r>
            <a:r>
              <a:rPr lang="en-US" dirty="0" err="1" smtClean="0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2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1825624"/>
            <a:ext cx="11636828" cy="4912633"/>
          </a:xfrm>
        </p:spPr>
        <p:txBody>
          <a:bodyPr/>
          <a:lstStyle/>
          <a:p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github.com/arcuri82/web_development_and_api_design</a:t>
            </a:r>
            <a:endParaRPr lang="en-US" u="sng" dirty="0" smtClean="0"/>
          </a:p>
          <a:p>
            <a:endParaRPr lang="en-US" dirty="0" smtClean="0"/>
          </a:p>
          <a:p>
            <a:r>
              <a:rPr lang="en-US" dirty="0" smtClean="0"/>
              <a:t>Note</a:t>
            </a:r>
            <a:r>
              <a:rPr lang="en-US" dirty="0"/>
              <a:t>: pull often, as new material will be added during the </a:t>
            </a:r>
            <a:r>
              <a:rPr lang="en-US" dirty="0" smtClean="0"/>
              <a:t>course</a:t>
            </a:r>
          </a:p>
          <a:p>
            <a:endParaRPr lang="en-US" dirty="0"/>
          </a:p>
          <a:p>
            <a:r>
              <a:rPr lang="en-US" dirty="0" smtClean="0"/>
              <a:t>No book, but plenty of external links to study from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0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Goals/Topics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25625"/>
            <a:ext cx="11506200" cy="4684032"/>
          </a:xfrm>
        </p:spPr>
        <p:txBody>
          <a:bodyPr>
            <a:normAutofit/>
          </a:bodyPr>
          <a:lstStyle/>
          <a:p>
            <a:r>
              <a:rPr lang="en-US" dirty="0" smtClean="0"/>
              <a:t>Develop Web Applications, with focus on Frontend</a:t>
            </a:r>
          </a:p>
          <a:p>
            <a:r>
              <a:rPr lang="en-US" dirty="0" smtClean="0"/>
              <a:t>Technically details of JavaScript, but NOT web design</a:t>
            </a:r>
          </a:p>
          <a:p>
            <a:r>
              <a:rPr lang="en-US" i="1" dirty="0" smtClean="0"/>
              <a:t>Single-Page Applications (SPA)</a:t>
            </a:r>
          </a:p>
          <a:p>
            <a:pPr lvl="1"/>
            <a:r>
              <a:rPr lang="en-US" dirty="0" smtClean="0"/>
              <a:t>client-side HTML rendering, using </a:t>
            </a:r>
            <a:r>
              <a:rPr lang="en-US" i="1" dirty="0" smtClean="0"/>
              <a:t>React</a:t>
            </a:r>
            <a:r>
              <a:rPr lang="en-US" dirty="0" smtClean="0"/>
              <a:t> from Facebook</a:t>
            </a:r>
          </a:p>
          <a:p>
            <a:r>
              <a:rPr lang="en-US" dirty="0" smtClean="0"/>
              <a:t>Intro to </a:t>
            </a:r>
            <a:r>
              <a:rPr lang="en-US" i="1" dirty="0" smtClean="0"/>
              <a:t>REST </a:t>
            </a:r>
            <a:r>
              <a:rPr lang="en-US" dirty="0" smtClean="0"/>
              <a:t>and </a:t>
            </a:r>
            <a:r>
              <a:rPr lang="en-US" i="1" dirty="0" err="1" smtClean="0"/>
              <a:t>GraphQL</a:t>
            </a:r>
            <a:r>
              <a:rPr lang="en-US" dirty="0" smtClean="0"/>
              <a:t> web services</a:t>
            </a:r>
          </a:p>
          <a:p>
            <a:pPr lvl="1"/>
            <a:r>
              <a:rPr lang="en-US" dirty="0" smtClean="0"/>
              <a:t>JS on the server, using </a:t>
            </a:r>
            <a:r>
              <a:rPr lang="en-US" i="1" dirty="0" err="1" smtClean="0"/>
              <a:t>NodeJS</a:t>
            </a:r>
            <a:endParaRPr lang="en-US" i="1" dirty="0" smtClean="0"/>
          </a:p>
          <a:p>
            <a:r>
              <a:rPr lang="en-US" i="1" dirty="0" err="1" smtClean="0"/>
              <a:t>Websockets</a:t>
            </a:r>
            <a:endParaRPr lang="en-US" i="1" dirty="0" smtClean="0"/>
          </a:p>
          <a:p>
            <a:r>
              <a:rPr lang="en-US" i="1" dirty="0" smtClean="0"/>
              <a:t>Security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33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825625"/>
            <a:ext cx="11527972" cy="4858204"/>
          </a:xfrm>
        </p:spPr>
        <p:txBody>
          <a:bodyPr/>
          <a:lstStyle/>
          <a:p>
            <a:r>
              <a:rPr lang="en-US" dirty="0" smtClean="0"/>
              <a:t>100% home-assignment </a:t>
            </a:r>
            <a:r>
              <a:rPr lang="en-US" dirty="0"/>
              <a:t>exam</a:t>
            </a:r>
          </a:p>
          <a:p>
            <a:r>
              <a:rPr lang="en-US" dirty="0" smtClean="0"/>
              <a:t>48 hours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3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6646</TotalTime>
  <Words>1830</Words>
  <Application>Microsoft Macintosh PowerPoint</Application>
  <PresentationFormat>Widescreen</PresentationFormat>
  <Paragraphs>198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Calibri Light</vt:lpstr>
      <vt:lpstr>Courier New</vt:lpstr>
      <vt:lpstr>Mangal</vt:lpstr>
      <vt:lpstr>Arial</vt:lpstr>
      <vt:lpstr>Office Theme</vt:lpstr>
      <vt:lpstr>Web Development and API Design  Lesson 01: Introduction</vt:lpstr>
      <vt:lpstr>Course Info</vt:lpstr>
      <vt:lpstr>Class Structure</vt:lpstr>
      <vt:lpstr>If You Skip Class…</vt:lpstr>
      <vt:lpstr>Necessary Tools</vt:lpstr>
      <vt:lpstr>Git Repository</vt:lpstr>
      <vt:lpstr>Goals/Topics</vt:lpstr>
      <vt:lpstr>Exam</vt:lpstr>
      <vt:lpstr>JavaScript</vt:lpstr>
      <vt:lpstr>JavaScript</vt:lpstr>
      <vt:lpstr>JavaScript is King on the Browser </vt:lpstr>
      <vt:lpstr>But JavaScript is a badly designed language… </vt:lpstr>
      <vt:lpstr>Videos</vt:lpstr>
      <vt:lpstr>Main Characteristics</vt:lpstr>
      <vt:lpstr>Interpreted</vt:lpstr>
      <vt:lpstr>Dynamically Typed</vt:lpstr>
      <vt:lpstr>let/const vs. var</vt:lpstr>
      <vt:lpstr>Weakly Typed</vt:lpstr>
      <vt:lpstr>Quiz: what is the result of this expression?</vt:lpstr>
      <vt:lpstr>42</vt:lpstr>
      <vt:lpstr>Cont.</vt:lpstr>
      <vt:lpstr>Anyway… why 42?</vt:lpstr>
      <vt:lpstr>Quiz: what happens when you sort an array of integers like the following?</vt:lpstr>
      <vt:lpstr>[1, 18, 2, 3]</vt:lpstr>
      <vt:lpstr>Do Not Do Drugs…</vt:lpstr>
      <vt:lpstr>PowerPoint Presentation</vt:lpstr>
      <vt:lpstr>Jokes apart…</vt:lpstr>
      <vt:lpstr>For equality, use “===“ and not “==”</vt:lpstr>
      <vt:lpstr>Function Declaration</vt:lpstr>
      <vt:lpstr>Code Comments</vt:lpstr>
      <vt:lpstr>DOM Manipulation</vt:lpstr>
      <vt:lpstr>PowerPoint Presentation</vt:lpstr>
      <vt:lpstr>JS Interactions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282</cp:revision>
  <cp:lastPrinted>2017-12-21T12:07:11Z</cp:lastPrinted>
  <dcterms:created xsi:type="dcterms:W3CDTF">2017-12-10T14:32:25Z</dcterms:created>
  <dcterms:modified xsi:type="dcterms:W3CDTF">2018-12-26T18:52:15Z</dcterms:modified>
</cp:coreProperties>
</file>