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2" r:id="rId17"/>
    <p:sldId id="258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2C3DD1-25C2-44D4-842A-FF7F5BF0E5E2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3"/>
            <p14:sldId id="272"/>
            <p14:sldId id="258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8"/>
    <p:restoredTop sz="94603"/>
  </p:normalViewPr>
  <p:slideViewPr>
    <p:cSldViewPr snapToGrid="0" snapToObjects="1">
      <p:cViewPr varScale="1">
        <p:scale>
          <a:sx n="139" d="100"/>
          <a:sy n="139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4001573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Web Development and API Design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02: Bash, Build Tools and Testing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</a:t>
            </a:r>
            <a:r>
              <a:rPr lang="en-US" dirty="0" smtClean="0"/>
              <a:t>rof. Andrea </a:t>
            </a:r>
            <a:r>
              <a:rPr lang="en-US" dirty="0" err="1" smtClean="0"/>
              <a:t>Arcuri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442912"/>
            <a:ext cx="114014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504825"/>
            <a:ext cx="118110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7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2437"/>
            <a:ext cx="118872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8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6" y="419100"/>
            <a:ext cx="11810921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want to count the number </a:t>
            </a:r>
            <a:r>
              <a:rPr lang="en-US" dirty="0" smtClean="0"/>
              <a:t>of JavaScript files in your project?</a:t>
            </a:r>
            <a:endParaRPr lang="en-US" dirty="0"/>
          </a:p>
          <a:p>
            <a:endParaRPr lang="en-US" dirty="0"/>
          </a:p>
          <a:p>
            <a:r>
              <a:rPr lang="en-US" dirty="0"/>
              <a:t>Or </a:t>
            </a:r>
            <a:r>
              <a:rPr lang="en-US" dirty="0" smtClean="0"/>
              <a:t>count the total number </a:t>
            </a:r>
            <a:r>
              <a:rPr lang="en-US" dirty="0"/>
              <a:t>of </a:t>
            </a:r>
            <a:r>
              <a:rPr lang="en-US" dirty="0" smtClean="0"/>
              <a:t>lines in all those files?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470" y="2430161"/>
            <a:ext cx="11773930" cy="43230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“</a:t>
            </a:r>
            <a:r>
              <a:rPr lang="en-US" i="1" dirty="0" smtClean="0"/>
              <a:t>find</a:t>
            </a:r>
            <a:r>
              <a:rPr lang="en-US" dirty="0" smtClean="0"/>
              <a:t>” all the files recursively in the current folder “.”</a:t>
            </a:r>
          </a:p>
          <a:p>
            <a:r>
              <a:rPr lang="en-US" dirty="0" smtClean="0"/>
              <a:t>matching the regular expression for JS/JSX files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smtClean="0"/>
              <a:t>^</a:t>
            </a:r>
            <a:r>
              <a:rPr lang="en-US" dirty="0" smtClean="0"/>
              <a:t>” beginning of file name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smtClean="0"/>
              <a:t>.*</a:t>
            </a:r>
            <a:r>
              <a:rPr lang="en-US" dirty="0" smtClean="0"/>
              <a:t>” any character (.), any number of times (*)</a:t>
            </a:r>
          </a:p>
          <a:p>
            <a:pPr lvl="1"/>
            <a:r>
              <a:rPr lang="en-US" dirty="0" smtClean="0"/>
              <a:t>“</a:t>
            </a:r>
            <a:r>
              <a:rPr lang="en-US" b="1" u="sng" dirty="0" smtClean="0"/>
              <a:t>\.</a:t>
            </a:r>
            <a:r>
              <a:rPr lang="en-US" dirty="0" smtClean="0"/>
              <a:t>” escaped any-character to represent the character “.”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smtClean="0"/>
              <a:t>\.</a:t>
            </a:r>
            <a:r>
              <a:rPr lang="en-US" b="1" dirty="0" err="1" smtClean="0"/>
              <a:t>jsx</a:t>
            </a:r>
            <a:r>
              <a:rPr lang="en-US" b="1" dirty="0" smtClean="0"/>
              <a:t>?</a:t>
            </a:r>
            <a:r>
              <a:rPr lang="en-US" dirty="0" smtClean="0"/>
              <a:t>” file ending, where the last “x” is optional (</a:t>
            </a:r>
            <a:r>
              <a:rPr lang="en-US" dirty="0" err="1" smtClean="0"/>
              <a:t>ie</a:t>
            </a:r>
            <a:r>
              <a:rPr lang="en-US" dirty="0" smtClean="0"/>
              <a:t> “?”)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smtClean="0"/>
              <a:t>-</a:t>
            </a:r>
            <a:r>
              <a:rPr lang="en-US" b="1" dirty="0"/>
              <a:t>not -path */</a:t>
            </a:r>
            <a:r>
              <a:rPr lang="en-US" b="1" dirty="0" err="1"/>
              <a:t>node_modules</a:t>
            </a:r>
            <a:r>
              <a:rPr lang="en-US" b="1" dirty="0" smtClean="0"/>
              <a:t>/*</a:t>
            </a:r>
            <a:r>
              <a:rPr lang="en-US" dirty="0" smtClean="0"/>
              <a:t>” excludes files of imported </a:t>
            </a:r>
            <a:r>
              <a:rPr lang="en-US" dirty="0" err="1" smtClean="0"/>
              <a:t>dependenices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b="1" dirty="0" smtClean="0"/>
              <a:t>| </a:t>
            </a:r>
            <a:r>
              <a:rPr lang="en-US" b="1" dirty="0" err="1" smtClean="0"/>
              <a:t>wc</a:t>
            </a:r>
            <a:r>
              <a:rPr lang="en-US" b="1" dirty="0" smtClean="0"/>
              <a:t> -l</a:t>
            </a:r>
            <a:r>
              <a:rPr lang="en-US" dirty="0" smtClean="0"/>
              <a:t>”: pipe file names to line count program </a:t>
            </a:r>
          </a:p>
          <a:p>
            <a:r>
              <a:rPr lang="en-US" b="1" dirty="0" smtClean="0"/>
              <a:t>cat `x`</a:t>
            </a:r>
            <a:r>
              <a:rPr lang="en-US" dirty="0" smtClean="0"/>
              <a:t>: the </a:t>
            </a:r>
            <a:r>
              <a:rPr lang="en-US" b="1" dirty="0" smtClean="0"/>
              <a:t>``</a:t>
            </a:r>
            <a:r>
              <a:rPr lang="en-US" dirty="0" smtClean="0"/>
              <a:t> executes the command inside it, and then puts the output on the terminal </a:t>
            </a:r>
          </a:p>
          <a:p>
            <a:pPr lvl="1"/>
            <a:r>
              <a:rPr lang="en-US" dirty="0" smtClean="0"/>
              <a:t>so, we print all content of all JS/JSX files with </a:t>
            </a:r>
            <a:r>
              <a:rPr lang="en-US" b="1" dirty="0" smtClean="0"/>
              <a:t>cat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0" y="219255"/>
            <a:ext cx="11773930" cy="199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2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13" y="1825625"/>
            <a:ext cx="11632367" cy="4351338"/>
          </a:xfrm>
        </p:spPr>
        <p:txBody>
          <a:bodyPr/>
          <a:lstStyle/>
          <a:p>
            <a:r>
              <a:rPr lang="en-US" dirty="0"/>
              <a:t>User arrows (up/down) to go through history of commands</a:t>
            </a:r>
          </a:p>
          <a:p>
            <a:r>
              <a:rPr lang="en-US" dirty="0"/>
              <a:t>Use “tab” key to complete words, </a:t>
            </a:r>
            <a:r>
              <a:rPr lang="en-US" dirty="0" err="1"/>
              <a:t>ie</a:t>
            </a:r>
            <a:r>
              <a:rPr lang="en-US" dirty="0"/>
              <a:t> commands / file names</a:t>
            </a:r>
          </a:p>
          <a:p>
            <a:r>
              <a:rPr lang="en-US" dirty="0"/>
              <a:t>Bash commands can be put in executable scripts</a:t>
            </a:r>
          </a:p>
          <a:p>
            <a:pPr lvl="1"/>
            <a:r>
              <a:rPr lang="en-US" dirty="0" smtClean="0"/>
              <a:t>Can use “</a:t>
            </a:r>
            <a:r>
              <a:rPr lang="en-US" i="1" dirty="0" smtClean="0"/>
              <a:t>*.</a:t>
            </a:r>
            <a:r>
              <a:rPr lang="en-US" i="1" dirty="0" err="1" smtClean="0"/>
              <a:t>sh</a:t>
            </a:r>
            <a:r>
              <a:rPr lang="en-US" dirty="0" smtClean="0"/>
              <a:t>” as file extension, </a:t>
            </a:r>
            <a:r>
              <a:rPr lang="en-US" dirty="0" err="1" smtClean="0"/>
              <a:t>eg</a:t>
            </a:r>
            <a:r>
              <a:rPr lang="en-US" dirty="0" smtClean="0"/>
              <a:t> “</a:t>
            </a:r>
            <a:r>
              <a:rPr lang="en-US" i="1" dirty="0" smtClean="0"/>
              <a:t>foo.sh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First lines needs to be “</a:t>
            </a:r>
            <a:r>
              <a:rPr lang="en-US" i="1" dirty="0" smtClean="0"/>
              <a:t>#!&lt;</a:t>
            </a:r>
            <a:r>
              <a:rPr lang="en-US" i="1" dirty="0" err="1" smtClean="0"/>
              <a:t>pathToBash</a:t>
            </a:r>
            <a:r>
              <a:rPr lang="en-US" i="1" dirty="0" smtClean="0"/>
              <a:t>&gt;</a:t>
            </a:r>
            <a:r>
              <a:rPr lang="en-US" dirty="0" smtClean="0"/>
              <a:t>”, </a:t>
            </a:r>
            <a:r>
              <a:rPr lang="en-US" dirty="0" err="1" smtClean="0"/>
              <a:t>eg</a:t>
            </a:r>
            <a:r>
              <a:rPr lang="en-US" dirty="0" smtClean="0"/>
              <a:t> “</a:t>
            </a:r>
            <a:r>
              <a:rPr lang="en-US" i="1" dirty="0"/>
              <a:t>#!</a:t>
            </a:r>
            <a:r>
              <a:rPr lang="en-US" i="1" dirty="0" smtClean="0"/>
              <a:t>/</a:t>
            </a:r>
            <a:r>
              <a:rPr lang="en-US" i="1" dirty="0" err="1"/>
              <a:t>usr</a:t>
            </a:r>
            <a:r>
              <a:rPr lang="en-US" i="1" dirty="0"/>
              <a:t>/bin/bash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Then it can be executed from terminal like any other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Tools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73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YARN/NPM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825625"/>
            <a:ext cx="11591925" cy="49541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need to use </a:t>
            </a:r>
            <a:r>
              <a:rPr lang="en-US" i="1" dirty="0" smtClean="0"/>
              <a:t>external libraries</a:t>
            </a:r>
            <a:r>
              <a:rPr lang="en-US" dirty="0" smtClean="0"/>
              <a:t>, typically open-source</a:t>
            </a:r>
          </a:p>
          <a:p>
            <a:pPr lvl="1"/>
            <a:r>
              <a:rPr lang="en-US" dirty="0" smtClean="0"/>
              <a:t>An important library we are going to use in the rest of the course is for example </a:t>
            </a:r>
            <a:r>
              <a:rPr lang="en-US" i="1" dirty="0" smtClean="0"/>
              <a:t>React</a:t>
            </a:r>
          </a:p>
          <a:p>
            <a:r>
              <a:rPr lang="en-US" dirty="0" smtClean="0"/>
              <a:t>Two main tools in JS: </a:t>
            </a:r>
            <a:r>
              <a:rPr lang="en-US" b="1" dirty="0" smtClean="0"/>
              <a:t>YARN</a:t>
            </a:r>
            <a:r>
              <a:rPr lang="en-US" dirty="0" smtClean="0"/>
              <a:t> and </a:t>
            </a:r>
            <a:r>
              <a:rPr lang="en-US" b="1" dirty="0" smtClean="0"/>
              <a:t>NPM</a:t>
            </a:r>
          </a:p>
          <a:p>
            <a:r>
              <a:rPr lang="en-US" dirty="0" smtClean="0"/>
              <a:t>Both </a:t>
            </a:r>
            <a:r>
              <a:rPr lang="en-US" b="1" dirty="0" smtClean="0"/>
              <a:t>YARN</a:t>
            </a:r>
            <a:r>
              <a:rPr lang="en-US" dirty="0" smtClean="0"/>
              <a:t> and </a:t>
            </a:r>
            <a:r>
              <a:rPr lang="en-US" b="1" dirty="0" smtClean="0"/>
              <a:t>NPM</a:t>
            </a:r>
            <a:r>
              <a:rPr lang="en-US" dirty="0" smtClean="0"/>
              <a:t> access the same dependency repository</a:t>
            </a:r>
          </a:p>
          <a:p>
            <a:r>
              <a:rPr lang="en-US" b="1" dirty="0" smtClean="0"/>
              <a:t>YARN</a:t>
            </a:r>
            <a:r>
              <a:rPr lang="en-US" dirty="0" smtClean="0"/>
              <a:t> tends to be better, with new features coming earlier</a:t>
            </a:r>
          </a:p>
          <a:p>
            <a:r>
              <a:rPr lang="en-US" dirty="0" smtClean="0"/>
              <a:t>We will use it from terminal</a:t>
            </a:r>
          </a:p>
          <a:p>
            <a:r>
              <a:rPr lang="en-US" dirty="0" smtClean="0"/>
              <a:t>As </a:t>
            </a:r>
            <a:r>
              <a:rPr lang="en-US" b="1" dirty="0" smtClean="0"/>
              <a:t>YARN</a:t>
            </a:r>
            <a:r>
              <a:rPr lang="en-US" dirty="0" smtClean="0"/>
              <a:t> executes JS code, we need a runtime for it: that is the reason why you also need to install </a:t>
            </a:r>
            <a:r>
              <a:rPr lang="en-US" b="1" dirty="0" err="1" smtClean="0"/>
              <a:t>NodeJS</a:t>
            </a:r>
            <a:endParaRPr lang="en-US" b="1" dirty="0" smtClean="0"/>
          </a:p>
          <a:p>
            <a:pPr lvl="1"/>
            <a:r>
              <a:rPr lang="en-US" dirty="0" smtClean="0"/>
              <a:t>not going to start a build tool inside a browser…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57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031" y="3931507"/>
            <a:ext cx="10515600" cy="283505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yarn </a:t>
            </a:r>
            <a:r>
              <a:rPr lang="en-US" b="1" dirty="0" err="1" smtClean="0"/>
              <a:t>init</a:t>
            </a:r>
            <a:r>
              <a:rPr lang="en-US" b="1" dirty="0" smtClean="0"/>
              <a:t> –y</a:t>
            </a:r>
          </a:p>
          <a:p>
            <a:pPr lvl="1"/>
            <a:r>
              <a:rPr lang="en-US" dirty="0" smtClean="0"/>
              <a:t>create a new </a:t>
            </a:r>
            <a:r>
              <a:rPr lang="en-US" i="1" dirty="0" err="1" smtClean="0"/>
              <a:t>package.json</a:t>
            </a:r>
            <a:r>
              <a:rPr lang="en-US" dirty="0" smtClean="0"/>
              <a:t> in current folder, needed when starting new project</a:t>
            </a:r>
          </a:p>
          <a:p>
            <a:r>
              <a:rPr lang="en-US" b="1" dirty="0" smtClean="0"/>
              <a:t>yarn install </a:t>
            </a:r>
          </a:p>
          <a:p>
            <a:pPr lvl="1"/>
            <a:r>
              <a:rPr lang="en-US" dirty="0" smtClean="0"/>
              <a:t>download and install in “</a:t>
            </a:r>
            <a:r>
              <a:rPr lang="en-US" i="1" dirty="0" err="1" smtClean="0"/>
              <a:t>node_modules</a:t>
            </a:r>
            <a:r>
              <a:rPr lang="en-US" dirty="0" smtClean="0"/>
              <a:t>” folder all the dependencies declared in </a:t>
            </a:r>
            <a:r>
              <a:rPr lang="en-US" i="1" dirty="0" err="1"/>
              <a:t>package.json</a:t>
            </a:r>
            <a:endParaRPr lang="en-US" i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31" y="94753"/>
            <a:ext cx="9093654" cy="368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465" y="1825624"/>
            <a:ext cx="11524735" cy="4781121"/>
          </a:xfrm>
        </p:spPr>
        <p:txBody>
          <a:bodyPr/>
          <a:lstStyle/>
          <a:p>
            <a:r>
              <a:rPr lang="en-US" dirty="0" smtClean="0"/>
              <a:t>Review/intro to Bash Terminal</a:t>
            </a:r>
          </a:p>
          <a:p>
            <a:r>
              <a:rPr lang="en-US" dirty="0" smtClean="0"/>
              <a:t>Build tools: </a:t>
            </a:r>
            <a:r>
              <a:rPr lang="en-US" b="1" dirty="0" smtClean="0"/>
              <a:t>YARN</a:t>
            </a:r>
            <a:r>
              <a:rPr lang="en-US" dirty="0" smtClean="0"/>
              <a:t>, </a:t>
            </a:r>
            <a:r>
              <a:rPr lang="en-US" b="1" dirty="0" err="1" smtClean="0"/>
              <a:t>WebPack</a:t>
            </a:r>
            <a:r>
              <a:rPr lang="en-US" dirty="0" smtClean="0"/>
              <a:t> and </a:t>
            </a:r>
            <a:r>
              <a:rPr lang="en-US" b="1" dirty="0" smtClean="0"/>
              <a:t>Babel</a:t>
            </a:r>
          </a:p>
          <a:p>
            <a:r>
              <a:rPr lang="en-US" dirty="0" smtClean="0"/>
              <a:t>How to write test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64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package.json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5624"/>
            <a:ext cx="11155680" cy="4902836"/>
          </a:xfrm>
        </p:spPr>
        <p:txBody>
          <a:bodyPr/>
          <a:lstStyle/>
          <a:p>
            <a:r>
              <a:rPr lang="en-US" dirty="0" smtClean="0"/>
              <a:t>Main configuration file for the project</a:t>
            </a:r>
          </a:p>
          <a:p>
            <a:r>
              <a:rPr lang="en-US" dirty="0" smtClean="0"/>
              <a:t>Similar to </a:t>
            </a:r>
            <a:r>
              <a:rPr lang="en-US" i="1" dirty="0" smtClean="0"/>
              <a:t>pom.xml</a:t>
            </a:r>
            <a:r>
              <a:rPr lang="en-US" dirty="0" smtClean="0"/>
              <a:t> in Maven Java projects</a:t>
            </a:r>
          </a:p>
          <a:p>
            <a:r>
              <a:rPr lang="en-US" dirty="0" smtClean="0"/>
              <a:t>Three main parts you need to care about:</a:t>
            </a:r>
          </a:p>
          <a:p>
            <a:pPr lvl="1"/>
            <a:r>
              <a:rPr lang="en-US" b="1" dirty="0" smtClean="0"/>
              <a:t>scripts</a:t>
            </a:r>
            <a:r>
              <a:rPr lang="en-US" dirty="0" smtClean="0"/>
              <a:t>: executable commands from YARN. </a:t>
            </a:r>
            <a:r>
              <a:rPr lang="en-US" dirty="0" err="1" smtClean="0"/>
              <a:t>Eg</a:t>
            </a:r>
            <a:r>
              <a:rPr lang="en-US" dirty="0" smtClean="0"/>
              <a:t>, to build or run the app</a:t>
            </a:r>
          </a:p>
          <a:p>
            <a:pPr lvl="1"/>
            <a:r>
              <a:rPr lang="en-US" b="1" dirty="0" smtClean="0"/>
              <a:t>dependencies</a:t>
            </a:r>
            <a:r>
              <a:rPr lang="en-US" dirty="0" smtClean="0"/>
              <a:t>: dependencies used in the project</a:t>
            </a:r>
          </a:p>
          <a:p>
            <a:pPr lvl="1"/>
            <a:r>
              <a:rPr lang="en-US" b="1" dirty="0" err="1" smtClean="0"/>
              <a:t>devDependencies</a:t>
            </a:r>
            <a:r>
              <a:rPr lang="en-US" dirty="0" smtClean="0"/>
              <a:t>: dependencies only used during development, but not being part of the final app (</a:t>
            </a:r>
            <a:r>
              <a:rPr lang="en-US" dirty="0" err="1" smtClean="0"/>
              <a:t>eg</a:t>
            </a:r>
            <a:r>
              <a:rPr lang="en-US" dirty="0" smtClean="0"/>
              <a:t>, we will see </a:t>
            </a:r>
            <a:r>
              <a:rPr lang="en-US" i="1" dirty="0" err="1" smtClean="0"/>
              <a:t>WebPack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64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for 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1" y="1825625"/>
            <a:ext cx="11689492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&lt;rant&gt;</a:t>
            </a:r>
          </a:p>
          <a:p>
            <a:pPr marL="0" indent="0">
              <a:buNone/>
            </a:pPr>
            <a:r>
              <a:rPr lang="en-US" dirty="0" smtClean="0"/>
              <a:t>JSON as format for configuration files is simply </a:t>
            </a:r>
            <a:r>
              <a:rPr lang="en-US" b="1" dirty="0" smtClean="0"/>
              <a:t>awful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For example, you cannot have comments…</a:t>
            </a:r>
          </a:p>
          <a:p>
            <a:pPr marL="0" indent="0">
              <a:buNone/>
            </a:pPr>
            <a:r>
              <a:rPr lang="en-US" dirty="0" smtClean="0"/>
              <a:t>NPM is not better, as uses exactly the same </a:t>
            </a:r>
            <a:r>
              <a:rPr lang="en-US" i="1" dirty="0" err="1" smtClean="0"/>
              <a:t>package.json</a:t>
            </a: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&lt;/rant&gt;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9604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yarn.lock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61" y="1825625"/>
            <a:ext cx="11730681" cy="48470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Once you install the dependencies, you will see that YARN does create a </a:t>
            </a:r>
            <a:r>
              <a:rPr lang="en-US" i="1" dirty="0" err="1" smtClean="0"/>
              <a:t>yarn.lock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Dependencies need to define which version to use, </a:t>
            </a:r>
            <a:r>
              <a:rPr lang="en-US" dirty="0" err="1" smtClean="0"/>
              <a:t>eg</a:t>
            </a:r>
            <a:r>
              <a:rPr lang="en-US" dirty="0" smtClean="0"/>
              <a:t> 1.0.2</a:t>
            </a:r>
          </a:p>
          <a:p>
            <a:r>
              <a:rPr lang="en-US" dirty="0" smtClean="0"/>
              <a:t>You can use caret </a:t>
            </a:r>
            <a:r>
              <a:rPr lang="en-US" b="1" dirty="0" smtClean="0"/>
              <a:t>^</a:t>
            </a:r>
            <a:r>
              <a:rPr lang="en-US" dirty="0" smtClean="0"/>
              <a:t> to represent the most recent major version 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/>
              <a:t>^1.0.2</a:t>
            </a:r>
            <a:r>
              <a:rPr lang="en-US" dirty="0" smtClean="0"/>
              <a:t>  will match </a:t>
            </a:r>
            <a:r>
              <a:rPr lang="en-US" b="1" dirty="0" smtClean="0"/>
              <a:t>^1.4.1</a:t>
            </a:r>
            <a:r>
              <a:rPr lang="en-US" dirty="0" smtClean="0"/>
              <a:t>, but not </a:t>
            </a:r>
            <a:r>
              <a:rPr lang="en-US" b="1" dirty="0" smtClean="0"/>
              <a:t>2.0.0</a:t>
            </a:r>
          </a:p>
          <a:p>
            <a:r>
              <a:rPr lang="en-US" i="1" dirty="0" err="1" smtClean="0"/>
              <a:t>yarn.lock</a:t>
            </a:r>
            <a:r>
              <a:rPr lang="en-US" dirty="0" smtClean="0"/>
              <a:t> just tells YARN to use the exact same versions of the libraries when such file was created</a:t>
            </a:r>
          </a:p>
          <a:p>
            <a:pPr lvl="1"/>
            <a:r>
              <a:rPr lang="en-US" dirty="0" smtClean="0"/>
              <a:t>extremely important when working in a team, and new minor updates break backward compatibility or introduce new regression 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40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WebPack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265" y="1825624"/>
            <a:ext cx="11592697" cy="4698743"/>
          </a:xfrm>
        </p:spPr>
        <p:txBody>
          <a:bodyPr/>
          <a:lstStyle/>
          <a:p>
            <a:r>
              <a:rPr lang="en-US" dirty="0" smtClean="0"/>
              <a:t>Downloading dependencies is not enough</a:t>
            </a:r>
          </a:p>
          <a:p>
            <a:r>
              <a:rPr lang="en-US" dirty="0" smtClean="0"/>
              <a:t>Such dependencies need to be accessed by the HTML pages</a:t>
            </a:r>
          </a:p>
          <a:p>
            <a:r>
              <a:rPr lang="en-US" dirty="0" smtClean="0"/>
              <a:t>Might be cumbersome to update HTML files for each dependency, for each different version</a:t>
            </a:r>
          </a:p>
          <a:p>
            <a:r>
              <a:rPr lang="en-US" dirty="0" smtClean="0"/>
              <a:t>Furthermore, we might only need a small set of functions from a specific library</a:t>
            </a:r>
          </a:p>
          <a:p>
            <a:r>
              <a:rPr lang="en-US" dirty="0" smtClean="0"/>
              <a:t>Solution: </a:t>
            </a:r>
            <a:r>
              <a:rPr lang="en-US" i="1" dirty="0" smtClean="0"/>
              <a:t>bundling</a:t>
            </a:r>
            <a:r>
              <a:rPr lang="en-US" dirty="0" smtClean="0"/>
              <a:t> with </a:t>
            </a:r>
            <a:r>
              <a:rPr lang="en-US" b="1" dirty="0" err="1" smtClean="0"/>
              <a:t>WebPack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4245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undling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231" y="1589904"/>
            <a:ext cx="10305535" cy="5880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the end, we get a </a:t>
            </a:r>
            <a:r>
              <a:rPr lang="en-US" i="1" dirty="0" smtClean="0"/>
              <a:t>single</a:t>
            </a:r>
            <a:r>
              <a:rPr lang="en-US" dirty="0" smtClean="0"/>
              <a:t> JS file</a:t>
            </a:r>
            <a:endParaRPr lang="en-US" i="1" dirty="0"/>
          </a:p>
        </p:txBody>
      </p:sp>
      <p:sp>
        <p:nvSpPr>
          <p:cNvPr id="4" name="Rounded Rectangle 3"/>
          <p:cNvSpPr/>
          <p:nvPr/>
        </p:nvSpPr>
        <p:spPr>
          <a:xfrm>
            <a:off x="2092410" y="2644346"/>
            <a:ext cx="1573427" cy="1342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Your JS files:</a:t>
            </a:r>
          </a:p>
          <a:p>
            <a:r>
              <a:rPr lang="en-US" dirty="0" smtClean="0"/>
              <a:t>foo.js</a:t>
            </a:r>
          </a:p>
          <a:p>
            <a:r>
              <a:rPr lang="en-US" dirty="0" smtClean="0"/>
              <a:t>bar.js</a:t>
            </a:r>
          </a:p>
          <a:p>
            <a:r>
              <a:rPr lang="en-US" dirty="0" smtClean="0"/>
              <a:t>whatever.js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45276" y="5041556"/>
            <a:ext cx="2067697" cy="1441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Your libraries:</a:t>
            </a:r>
          </a:p>
          <a:p>
            <a:r>
              <a:rPr lang="en-US" dirty="0" err="1" smtClean="0"/>
              <a:t>loadash</a:t>
            </a:r>
            <a:endParaRPr lang="en-US" dirty="0" smtClean="0"/>
          </a:p>
          <a:p>
            <a:r>
              <a:rPr lang="en-US" dirty="0" smtClean="0"/>
              <a:t>react</a:t>
            </a:r>
          </a:p>
          <a:p>
            <a:r>
              <a:rPr lang="en-US" dirty="0" smtClean="0"/>
              <a:t>react-router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55740" y="3987114"/>
            <a:ext cx="1680519" cy="10544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WebPack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526162" y="4221947"/>
            <a:ext cx="174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bundle.js</a:t>
            </a:r>
            <a:endParaRPr lang="en-US" sz="3200" b="1" dirty="0"/>
          </a:p>
        </p:txBody>
      </p:sp>
      <p:sp>
        <p:nvSpPr>
          <p:cNvPr id="8" name="Right Arrow 7"/>
          <p:cNvSpPr/>
          <p:nvPr/>
        </p:nvSpPr>
        <p:spPr>
          <a:xfrm rot="1447483">
            <a:off x="3842342" y="3495355"/>
            <a:ext cx="139024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9243129">
            <a:off x="3938002" y="5177502"/>
            <a:ext cx="129833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300618" y="42720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46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934"/>
            <a:ext cx="10515600" cy="1325563"/>
          </a:xfrm>
        </p:spPr>
        <p:txBody>
          <a:bodyPr/>
          <a:lstStyle/>
          <a:p>
            <a:r>
              <a:rPr lang="en-US" dirty="0" smtClean="0"/>
              <a:t>Configuring </a:t>
            </a:r>
            <a:r>
              <a:rPr lang="en-US" i="1" dirty="0" err="1" smtClean="0"/>
              <a:t>WebPack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54" y="1565190"/>
            <a:ext cx="11936627" cy="21418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Needs to be installed and called with YARN from </a:t>
            </a:r>
            <a:r>
              <a:rPr lang="en-US" i="1" dirty="0" err="1" smtClean="0"/>
              <a:t>package.json</a:t>
            </a:r>
            <a:endParaRPr lang="en-US" i="1" dirty="0" smtClean="0"/>
          </a:p>
          <a:p>
            <a:r>
              <a:rPr lang="en-US" i="1" dirty="0" err="1" smtClean="0"/>
              <a:t>webpack</a:t>
            </a:r>
            <a:r>
              <a:rPr lang="en-US" i="1" dirty="0" smtClean="0"/>
              <a:t>-dev-server</a:t>
            </a:r>
            <a:r>
              <a:rPr lang="en-US" dirty="0" smtClean="0"/>
              <a:t> is a useful tool that starts a HTTP server with hot-reloading 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if you modify your JS files, it automatically re-bundle them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9555" y="3920549"/>
            <a:ext cx="10453817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"scripts"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-dev-server --open --mode development"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--mode production"</a:t>
            </a:r>
            <a:b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"^4.16.5"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-cli"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"^3.1.0"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-dev-server"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"^3.1.5"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44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webpack.config.js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085" y="1825625"/>
            <a:ext cx="11738919" cy="4789359"/>
          </a:xfrm>
        </p:spPr>
        <p:txBody>
          <a:bodyPr/>
          <a:lstStyle/>
          <a:p>
            <a:r>
              <a:rPr lang="en-US" dirty="0" smtClean="0"/>
              <a:t>Besides being called from </a:t>
            </a:r>
            <a:r>
              <a:rPr lang="en-US" i="1" dirty="0" err="1" smtClean="0"/>
              <a:t>package.json</a:t>
            </a:r>
            <a:r>
              <a:rPr lang="en-US" dirty="0" smtClean="0"/>
              <a:t>, WP also needs its own configurations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name of the file to create, and which directory to save it into</a:t>
            </a:r>
          </a:p>
          <a:p>
            <a:r>
              <a:rPr lang="en-US" dirty="0" smtClean="0"/>
              <a:t>Configuration done in a JavaScript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23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Code Transformation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24" y="1825624"/>
            <a:ext cx="11681254" cy="479759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Bundling is not enough, might need to do </a:t>
            </a:r>
            <a:r>
              <a:rPr lang="en-US" i="1" dirty="0" smtClean="0"/>
              <a:t>transformations</a:t>
            </a:r>
          </a:p>
          <a:p>
            <a:r>
              <a:rPr lang="en-US" dirty="0" smtClean="0"/>
              <a:t>Support other languages: </a:t>
            </a:r>
            <a:r>
              <a:rPr lang="en-US" i="1" dirty="0" err="1" smtClean="0"/>
              <a:t>TypeScript</a:t>
            </a:r>
            <a:r>
              <a:rPr lang="en-US" dirty="0" smtClean="0"/>
              <a:t> and </a:t>
            </a:r>
            <a:r>
              <a:rPr lang="en-US" b="1" dirty="0" smtClean="0"/>
              <a:t>JSX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which are not natively supported by browsers, which only deal with JS</a:t>
            </a:r>
          </a:p>
          <a:p>
            <a:pPr lvl="1"/>
            <a:r>
              <a:rPr lang="en-US" dirty="0" smtClean="0"/>
              <a:t>JSX will be essential when dealing with </a:t>
            </a:r>
            <a:r>
              <a:rPr lang="en-US" i="1" dirty="0" smtClean="0"/>
              <a:t>React</a:t>
            </a:r>
          </a:p>
          <a:p>
            <a:r>
              <a:rPr lang="en-US" dirty="0" smtClean="0"/>
              <a:t>Support old browsers: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transform code using new JS features 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err="1" smtClean="0"/>
              <a:t>async</a:t>
            </a:r>
            <a:r>
              <a:rPr lang="en-US" i="1" dirty="0" smtClean="0"/>
              <a:t>/await</a:t>
            </a:r>
            <a:r>
              <a:rPr lang="en-US" dirty="0" smtClean="0"/>
              <a:t>) into equivalent, valid old JS </a:t>
            </a:r>
          </a:p>
          <a:p>
            <a:r>
              <a:rPr lang="en-US" dirty="0" err="1" smtClean="0"/>
              <a:t>Minification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remove comments and empty spaces from JS files to decrease their size, needed to make their download faster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22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Babel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825624"/>
            <a:ext cx="11648303" cy="4772883"/>
          </a:xfrm>
        </p:spPr>
        <p:txBody>
          <a:bodyPr/>
          <a:lstStyle/>
          <a:p>
            <a:r>
              <a:rPr lang="en-US" b="1" dirty="0" smtClean="0"/>
              <a:t>Babel</a:t>
            </a:r>
            <a:r>
              <a:rPr lang="en-US" dirty="0" smtClean="0"/>
              <a:t> is the main tool to make JS transformations</a:t>
            </a:r>
          </a:p>
          <a:p>
            <a:r>
              <a:rPr lang="en-US" dirty="0" smtClean="0"/>
              <a:t>Need to be installed from </a:t>
            </a:r>
            <a:r>
              <a:rPr lang="en-US" i="1" dirty="0" err="1" smtClean="0"/>
              <a:t>package.json</a:t>
            </a:r>
            <a:endParaRPr lang="en-US" i="1" dirty="0" smtClean="0"/>
          </a:p>
          <a:p>
            <a:r>
              <a:rPr lang="en-US" dirty="0" smtClean="0"/>
              <a:t>Need its own </a:t>
            </a:r>
            <a:r>
              <a:rPr lang="en-US" b="1" dirty="0" smtClean="0"/>
              <a:t>.</a:t>
            </a:r>
            <a:r>
              <a:rPr lang="en-US" b="1" dirty="0" err="1" smtClean="0"/>
              <a:t>babelrc</a:t>
            </a:r>
            <a:r>
              <a:rPr lang="en-US" b="1" dirty="0" smtClean="0"/>
              <a:t> </a:t>
            </a:r>
            <a:r>
              <a:rPr lang="en-US" dirty="0" smtClean="0"/>
              <a:t>configuration file, specifying which transformations to apply</a:t>
            </a:r>
          </a:p>
          <a:p>
            <a:pPr lvl="1"/>
            <a:r>
              <a:rPr lang="en-US" i="1" dirty="0"/>
              <a:t>W</a:t>
            </a:r>
            <a:r>
              <a:rPr lang="en-US" i="1" dirty="0" smtClean="0"/>
              <a:t>arning</a:t>
            </a:r>
            <a:r>
              <a:rPr lang="en-US" dirty="0" smtClean="0"/>
              <a:t>: the “</a:t>
            </a:r>
            <a:r>
              <a:rPr lang="en-US" b="1" dirty="0" smtClean="0"/>
              <a:t>.</a:t>
            </a:r>
            <a:r>
              <a:rPr lang="en-US" dirty="0" smtClean="0"/>
              <a:t>” in front of a file/folder name makes it “hidden” by default is some OSs, like Mac and Linux, which is not really ideal for a configuration file…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79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2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80" y="2886383"/>
            <a:ext cx="10515600" cy="1325563"/>
          </a:xfrm>
        </p:spPr>
        <p:txBody>
          <a:bodyPr/>
          <a:lstStyle/>
          <a:p>
            <a:r>
              <a:rPr lang="en-US" dirty="0" smtClean="0"/>
              <a:t>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4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5624"/>
            <a:ext cx="11673016" cy="4855261"/>
          </a:xfrm>
        </p:spPr>
        <p:txBody>
          <a:bodyPr/>
          <a:lstStyle/>
          <a:p>
            <a:r>
              <a:rPr lang="en-US" dirty="0" smtClean="0"/>
              <a:t>To check the correctness of a program, writing test cases is very important</a:t>
            </a:r>
          </a:p>
          <a:p>
            <a:r>
              <a:rPr lang="en-US" dirty="0" smtClean="0"/>
              <a:t>For </a:t>
            </a:r>
            <a:r>
              <a:rPr lang="en-US" i="1" dirty="0" smtClean="0"/>
              <a:t>dynamically typed</a:t>
            </a:r>
            <a:r>
              <a:rPr lang="en-US" dirty="0" smtClean="0"/>
              <a:t> language, is even more important</a:t>
            </a:r>
          </a:p>
          <a:p>
            <a:pPr lvl="1"/>
            <a:r>
              <a:rPr lang="en-US" dirty="0" smtClean="0"/>
              <a:t>as you lose a lot of warnings and checks from a compiler</a:t>
            </a:r>
          </a:p>
          <a:p>
            <a:r>
              <a:rPr lang="en-US" dirty="0" smtClean="0"/>
              <a:t>Different libraries in JS for testing, but we will use </a:t>
            </a:r>
            <a:r>
              <a:rPr lang="en-US" b="1" dirty="0" smtClean="0"/>
              <a:t>Jest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which is one of the most popular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66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i="1" dirty="0" smtClean="0"/>
              <a:t>Jest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31" y="1825625"/>
            <a:ext cx="11331765" cy="1255326"/>
          </a:xfrm>
        </p:spPr>
        <p:txBody>
          <a:bodyPr/>
          <a:lstStyle/>
          <a:p>
            <a:r>
              <a:rPr lang="en-US" dirty="0" smtClean="0"/>
              <a:t>Need entry in </a:t>
            </a:r>
            <a:r>
              <a:rPr lang="en-US" b="1" dirty="0" smtClean="0"/>
              <a:t>scripts</a:t>
            </a:r>
            <a:r>
              <a:rPr lang="en-US" dirty="0" smtClean="0"/>
              <a:t> to start it</a:t>
            </a:r>
          </a:p>
          <a:p>
            <a:r>
              <a:rPr lang="en-US" dirty="0" smtClean="0"/>
              <a:t>Need extra configurations to find out where the tests are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1" y="3694239"/>
            <a:ext cx="7768280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"scripts"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"jest --coverage"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"jest"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testRegex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"tests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/.*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.(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js|jsx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)$"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collectCoverageFrom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/**.(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js|jsx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b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735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</a:t>
            </a:r>
            <a:r>
              <a:rPr lang="en-US" i="1" dirty="0" smtClean="0"/>
              <a:t>Babel</a:t>
            </a:r>
            <a:r>
              <a:rPr lang="en-US" dirty="0" smtClean="0"/>
              <a:t> for </a:t>
            </a:r>
            <a:r>
              <a:rPr lang="en-US" i="1" dirty="0" smtClean="0"/>
              <a:t>Jest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5625"/>
            <a:ext cx="11689492" cy="4822310"/>
          </a:xfrm>
        </p:spPr>
        <p:txBody>
          <a:bodyPr/>
          <a:lstStyle/>
          <a:p>
            <a:r>
              <a:rPr lang="en-US" dirty="0" smtClean="0"/>
              <a:t>JS code running in browser</a:t>
            </a:r>
          </a:p>
          <a:p>
            <a:r>
              <a:rPr lang="en-US" dirty="0" smtClean="0"/>
              <a:t>But where are the tests run? We need a JS runtime: </a:t>
            </a:r>
            <a:r>
              <a:rPr lang="en-US" i="1" dirty="0" err="1" smtClean="0"/>
              <a:t>NodeJS</a:t>
            </a:r>
            <a:endParaRPr lang="en-US" b="1" i="1" dirty="0" smtClean="0"/>
          </a:p>
          <a:p>
            <a:r>
              <a:rPr lang="en-US" dirty="0" smtClean="0"/>
              <a:t>But </a:t>
            </a:r>
            <a:r>
              <a:rPr lang="en-US" i="1" dirty="0" smtClean="0"/>
              <a:t>frontend</a:t>
            </a:r>
            <a:r>
              <a:rPr lang="en-US" dirty="0" smtClean="0"/>
              <a:t> code might not be directly executed on  </a:t>
            </a:r>
            <a:r>
              <a:rPr lang="en-US" i="1" dirty="0" err="1" smtClean="0"/>
              <a:t>NodeJS</a:t>
            </a:r>
            <a:endParaRPr lang="en-US" i="1" dirty="0" smtClean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different ways to handle JS </a:t>
            </a:r>
            <a:r>
              <a:rPr lang="en-US" i="1" dirty="0" smtClean="0"/>
              <a:t>modules</a:t>
            </a:r>
          </a:p>
          <a:p>
            <a:r>
              <a:rPr lang="en-US" dirty="0" smtClean="0"/>
              <a:t>Using </a:t>
            </a:r>
            <a:r>
              <a:rPr lang="en-US" i="1" dirty="0" smtClean="0"/>
              <a:t>Babel</a:t>
            </a:r>
            <a:r>
              <a:rPr lang="en-US" dirty="0" smtClean="0"/>
              <a:t> to make the required transformations to be able to run such code on </a:t>
            </a:r>
            <a:r>
              <a:rPr lang="en-US" i="1" dirty="0" err="1" smtClean="0"/>
              <a:t>NodeJS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3311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18" y="1825624"/>
            <a:ext cx="11576482" cy="4903649"/>
          </a:xfrm>
        </p:spPr>
        <p:txBody>
          <a:bodyPr/>
          <a:lstStyle/>
          <a:p>
            <a:r>
              <a:rPr lang="en-US" dirty="0"/>
              <a:t>Bash is a </a:t>
            </a:r>
            <a:r>
              <a:rPr lang="en-US" dirty="0" smtClean="0"/>
              <a:t>Linux/Mac/Unix </a:t>
            </a:r>
            <a:r>
              <a:rPr lang="en-US" dirty="0"/>
              <a:t>shell and command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There are also other kinds of shells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PowerShell in Windows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shell</a:t>
            </a:r>
            <a:r>
              <a:rPr lang="en-US" dirty="0" smtClean="0"/>
              <a:t> is </a:t>
            </a:r>
            <a:r>
              <a:rPr lang="en-US" dirty="0"/>
              <a:t>also called: </a:t>
            </a:r>
            <a:r>
              <a:rPr lang="en-US" i="1" dirty="0" smtClean="0"/>
              <a:t>terminal</a:t>
            </a:r>
            <a:r>
              <a:rPr lang="en-US" dirty="0"/>
              <a:t>, </a:t>
            </a:r>
            <a:r>
              <a:rPr lang="en-US" i="1" dirty="0" smtClean="0"/>
              <a:t>console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i="1" dirty="0" smtClean="0"/>
              <a:t>ommand-line</a:t>
            </a:r>
            <a:r>
              <a:rPr lang="en-US" dirty="0"/>
              <a:t>,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Enable to </a:t>
            </a:r>
            <a:r>
              <a:rPr lang="en-US" i="1" dirty="0" smtClean="0"/>
              <a:t>type</a:t>
            </a:r>
            <a:r>
              <a:rPr lang="en-US" dirty="0" smtClean="0"/>
              <a:t> commands (</a:t>
            </a:r>
            <a:r>
              <a:rPr lang="en-US" dirty="0" err="1" smtClean="0"/>
              <a:t>eg</a:t>
            </a:r>
            <a:r>
              <a:rPr lang="en-US" dirty="0" smtClean="0"/>
              <a:t> programs), and execute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1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2" y="376518"/>
            <a:ext cx="11885334" cy="60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0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159" y="136525"/>
            <a:ext cx="10515600" cy="1325563"/>
          </a:xfrm>
        </p:spPr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825624"/>
            <a:ext cx="11665258" cy="49391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Critical skill when you are a programmer</a:t>
            </a:r>
          </a:p>
          <a:p>
            <a:r>
              <a:rPr lang="en-US" dirty="0"/>
              <a:t>Help automating several tasks</a:t>
            </a:r>
          </a:p>
          <a:p>
            <a:r>
              <a:rPr lang="en-US" dirty="0"/>
              <a:t>When dealing with </a:t>
            </a:r>
            <a:r>
              <a:rPr lang="en-US" dirty="0" smtClean="0"/>
              <a:t>web/enterprise systems, </a:t>
            </a:r>
            <a:r>
              <a:rPr lang="en-US" dirty="0"/>
              <a:t>many </a:t>
            </a:r>
            <a:r>
              <a:rPr lang="en-US" dirty="0" smtClean="0"/>
              <a:t>servers will </a:t>
            </a:r>
            <a:r>
              <a:rPr lang="en-US" dirty="0"/>
              <a:t>NOT have a GUI…</a:t>
            </a:r>
          </a:p>
          <a:p>
            <a:pPr lvl="1"/>
            <a:r>
              <a:rPr lang="en-US" dirty="0"/>
              <a:t>… you will access them remotely via SSH using a </a:t>
            </a:r>
            <a:r>
              <a:rPr lang="en-US" dirty="0" smtClean="0"/>
              <a:t>terminal</a:t>
            </a:r>
          </a:p>
          <a:p>
            <a:pPr lvl="1"/>
            <a:r>
              <a:rPr lang="en-US" dirty="0" smtClean="0"/>
              <a:t>… this also applies for embedded and </a:t>
            </a:r>
            <a:r>
              <a:rPr lang="en-US" dirty="0" err="1" smtClean="0"/>
              <a:t>IoT</a:t>
            </a:r>
            <a:r>
              <a:rPr lang="en-US" dirty="0" smtClean="0"/>
              <a:t> devices</a:t>
            </a:r>
            <a:endParaRPr lang="en-US" dirty="0"/>
          </a:p>
          <a:p>
            <a:r>
              <a:rPr lang="en-US" dirty="0"/>
              <a:t>Helpful when </a:t>
            </a:r>
            <a:r>
              <a:rPr lang="en-US" dirty="0" smtClean="0"/>
              <a:t>commands </a:t>
            </a:r>
            <a:r>
              <a:rPr lang="en-US" dirty="0"/>
              <a:t>with specific parameters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You need to be able to do basic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You will need </a:t>
            </a:r>
            <a:r>
              <a:rPr lang="en-US" i="1" dirty="0" smtClean="0"/>
              <a:t>Bash</a:t>
            </a:r>
            <a:r>
              <a:rPr lang="en-US" dirty="0" smtClean="0"/>
              <a:t> commands if using </a:t>
            </a:r>
            <a:r>
              <a:rPr lang="en-US" i="1" dirty="0" smtClean="0"/>
              <a:t>Docker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" y="1825625"/>
            <a:ext cx="11833934" cy="20983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 are using Linux/Mac, it is already installed</a:t>
            </a:r>
          </a:p>
          <a:p>
            <a:pPr lvl="1"/>
            <a:r>
              <a:rPr lang="en-US" dirty="0" smtClean="0"/>
              <a:t>Mac: Utilities -&gt; Terminal</a:t>
            </a:r>
          </a:p>
          <a:p>
            <a:r>
              <a:rPr lang="en-US" dirty="0" smtClean="0"/>
              <a:t>If using Windows, strongly recommended to install </a:t>
            </a:r>
            <a:r>
              <a:rPr lang="en-US" dirty="0" err="1" smtClean="0"/>
              <a:t>GitBash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hich is part of “</a:t>
            </a:r>
            <a:r>
              <a:rPr lang="en-US" dirty="0" err="1"/>
              <a:t>Git</a:t>
            </a:r>
            <a:r>
              <a:rPr lang="en-US" dirty="0"/>
              <a:t> for Windows” at http://gitforwindows.org/</a:t>
            </a:r>
          </a:p>
        </p:txBody>
      </p:sp>
      <p:pic>
        <p:nvPicPr>
          <p:cNvPr id="3074" name="Picture 2" descr="http://blog.teamtreehouse.com/wp-content/uploads/2012/09/Screen-Shot-2012-09-25-at-12.57.00-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82380" y="4058868"/>
            <a:ext cx="6033378" cy="292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8885" y="3923931"/>
            <a:ext cx="3427979" cy="288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758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“.” the current directory</a:t>
            </a:r>
          </a:p>
          <a:p>
            <a:r>
              <a:rPr lang="en-US" dirty="0" smtClean="0"/>
              <a:t>“..” the parent directory</a:t>
            </a:r>
          </a:p>
          <a:p>
            <a:r>
              <a:rPr lang="en-US" dirty="0" smtClean="0"/>
              <a:t>“~” home directory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pwd</a:t>
            </a:r>
            <a:r>
              <a:rPr lang="en-US" dirty="0" smtClean="0"/>
              <a:t>” print working directory</a:t>
            </a:r>
          </a:p>
          <a:p>
            <a:r>
              <a:rPr lang="en-US" dirty="0" smtClean="0"/>
              <a:t>“cd” change directory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mkdir</a:t>
            </a:r>
            <a:r>
              <a:rPr lang="en-US" dirty="0" smtClean="0"/>
              <a:t>” make directory</a:t>
            </a:r>
          </a:p>
          <a:p>
            <a:r>
              <a:rPr lang="en-US" dirty="0" smtClean="0"/>
              <a:t>“ls” list directory content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cp</a:t>
            </a:r>
            <a:r>
              <a:rPr lang="en-US" dirty="0" smtClean="0"/>
              <a:t>” copy file</a:t>
            </a:r>
          </a:p>
          <a:p>
            <a:r>
              <a:rPr lang="en-US" dirty="0" smtClean="0"/>
              <a:t>“mv” move file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rm</a:t>
            </a:r>
            <a:r>
              <a:rPr lang="en-US" dirty="0" smtClean="0"/>
              <a:t>” remove (“-r” for recursive on directories)</a:t>
            </a:r>
          </a:p>
          <a:p>
            <a:r>
              <a:rPr lang="en-US" dirty="0" smtClean="0"/>
              <a:t>“man” manual for a specific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120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“echo” print input text</a:t>
            </a:r>
          </a:p>
          <a:p>
            <a:r>
              <a:rPr lang="en-US" dirty="0" smtClean="0"/>
              <a:t>“cat” print content of file</a:t>
            </a:r>
          </a:p>
          <a:p>
            <a:r>
              <a:rPr lang="en-US" dirty="0" smtClean="0"/>
              <a:t>“less” scrollable print of file</a:t>
            </a:r>
          </a:p>
          <a:p>
            <a:r>
              <a:rPr lang="en-US" dirty="0" smtClean="0"/>
              <a:t>“&gt;” redirect to</a:t>
            </a:r>
          </a:p>
          <a:p>
            <a:r>
              <a:rPr lang="en-US" dirty="0" smtClean="0"/>
              <a:t>“&gt;&gt;” append to</a:t>
            </a:r>
          </a:p>
          <a:p>
            <a:r>
              <a:rPr lang="en-US" dirty="0" smtClean="0"/>
              <a:t>“|” pipe commands</a:t>
            </a:r>
          </a:p>
          <a:p>
            <a:r>
              <a:rPr lang="en-US" dirty="0" smtClean="0"/>
              <a:t>“which” location of program</a:t>
            </a:r>
          </a:p>
          <a:p>
            <a:r>
              <a:rPr lang="en-US" dirty="0" smtClean="0"/>
              <a:t>“$” resolve variables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wc</a:t>
            </a:r>
            <a:r>
              <a:rPr lang="en-US" dirty="0" smtClean="0"/>
              <a:t>” word count</a:t>
            </a:r>
          </a:p>
          <a:p>
            <a:r>
              <a:rPr lang="en-US" dirty="0" smtClean="0"/>
              <a:t>“find” files</a:t>
            </a:r>
          </a:p>
          <a:p>
            <a:r>
              <a:rPr lang="en-US" dirty="0" smtClean="0"/>
              <a:t>“grep” extract based on regular expression</a:t>
            </a:r>
          </a:p>
          <a:p>
            <a:r>
              <a:rPr lang="en-US" dirty="0" smtClean="0"/>
              <a:t>“touch” </a:t>
            </a:r>
            <a:r>
              <a:rPr lang="en-US" smtClean="0"/>
              <a:t>modify access time of file, and create it if non-existent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6739</TotalTime>
  <Words>1313</Words>
  <Application>Microsoft Macintosh PowerPoint</Application>
  <PresentationFormat>Widescreen</PresentationFormat>
  <Paragraphs>170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Calibri Light</vt:lpstr>
      <vt:lpstr>Courier New</vt:lpstr>
      <vt:lpstr>Arial</vt:lpstr>
      <vt:lpstr>Office Theme</vt:lpstr>
      <vt:lpstr>Web Development and API Design  Lesson 02: Bash, Build Tools and Testing</vt:lpstr>
      <vt:lpstr>Goals</vt:lpstr>
      <vt:lpstr>Bash</vt:lpstr>
      <vt:lpstr>Bash</vt:lpstr>
      <vt:lpstr>PowerPoint Presentation</vt:lpstr>
      <vt:lpstr>Why?</vt:lpstr>
      <vt:lpstr>Installing Bash</vt:lpstr>
      <vt:lpstr>Basic Commands</vt:lpstr>
      <vt:lpstr>Cont.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Useful Tips</vt:lpstr>
      <vt:lpstr>Build Tools</vt:lpstr>
      <vt:lpstr>YARN/NPM</vt:lpstr>
      <vt:lpstr>PowerPoint Presentation</vt:lpstr>
      <vt:lpstr>package.json</vt:lpstr>
      <vt:lpstr>JSON for Configuration Files</vt:lpstr>
      <vt:lpstr>yarn.lock</vt:lpstr>
      <vt:lpstr>WebPack</vt:lpstr>
      <vt:lpstr>Bundling</vt:lpstr>
      <vt:lpstr>Configuring WebPack</vt:lpstr>
      <vt:lpstr>webpack.config.js</vt:lpstr>
      <vt:lpstr>Code Transformation</vt:lpstr>
      <vt:lpstr>Babel</vt:lpstr>
      <vt:lpstr>Testing</vt:lpstr>
      <vt:lpstr>Testing</vt:lpstr>
      <vt:lpstr>Configuring Jest</vt:lpstr>
      <vt:lpstr>Need Babel for Jest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318</cp:revision>
  <cp:lastPrinted>2017-12-21T12:07:11Z</cp:lastPrinted>
  <dcterms:created xsi:type="dcterms:W3CDTF">2017-12-10T14:32:25Z</dcterms:created>
  <dcterms:modified xsi:type="dcterms:W3CDTF">2018-12-27T10:40:56Z</dcterms:modified>
</cp:coreProperties>
</file>