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603"/>
  </p:normalViewPr>
  <p:slideViewPr>
    <p:cSldViewPr snapToGrid="0" snapToObjects="1">
      <p:cViewPr varScale="1">
        <p:scale>
          <a:sx n="116" d="100"/>
          <a:sy n="116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03: SPA Components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1825625"/>
            <a:ext cx="11920152" cy="4921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many events in a browser (user clicks, mouse movements,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 can </a:t>
            </a:r>
            <a:r>
              <a:rPr lang="en-US" i="1" dirty="0" smtClean="0"/>
              <a:t>automatically</a:t>
            </a:r>
            <a:r>
              <a:rPr lang="en-US" dirty="0" smtClean="0"/>
              <a:t> optimize when HTML needs to be re-rendered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squashing together several updates that happen within few milliseconds</a:t>
            </a:r>
          </a:p>
          <a:p>
            <a:r>
              <a:rPr lang="en-US" dirty="0" smtClean="0"/>
              <a:t>Virtual-DOM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a component’s state is changed, it might be that only small parts of its HTML is now different, if any at all</a:t>
            </a:r>
          </a:p>
          <a:p>
            <a:pPr lvl="1"/>
            <a:r>
              <a:rPr lang="en-US" dirty="0" smtClean="0"/>
              <a:t>React does not naively re-render the whole HTML, but just what is actually needed to be modified</a:t>
            </a:r>
          </a:p>
          <a:p>
            <a:pPr lvl="1"/>
            <a:r>
              <a:rPr lang="en-US" dirty="0" smtClean="0"/>
              <a:t>It keeps a Virtual DOM in memory, and only updates the actual GUI in browser in what it differs from the VDOM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837773" cy="4847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React Component will generate HTML code via its </a:t>
            </a:r>
            <a:r>
              <a:rPr lang="en-US" i="1" dirty="0" smtClean="0"/>
              <a:t>render()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Handling HTML as JS strings is too error-prone </a:t>
            </a:r>
          </a:p>
          <a:p>
            <a:pPr lvl="1"/>
            <a:r>
              <a:rPr lang="en-US" dirty="0" smtClean="0"/>
              <a:t>e.g., lack of static validation of HTML grammar</a:t>
            </a:r>
          </a:p>
          <a:p>
            <a:r>
              <a:rPr lang="en-US" dirty="0" smtClean="0"/>
              <a:t>JSX: a file format for React in which you can mix JS and HTML together</a:t>
            </a:r>
          </a:p>
          <a:p>
            <a:r>
              <a:rPr lang="en-US" dirty="0" smtClean="0"/>
              <a:t>Browsers have NO clue of JSX… you need to use Babel to transform JSX into JS</a:t>
            </a:r>
          </a:p>
          <a:p>
            <a:r>
              <a:rPr lang="en-US" dirty="0" smtClean="0"/>
              <a:t>Note: we will use “</a:t>
            </a:r>
            <a:r>
              <a:rPr lang="en-US" i="1" dirty="0" smtClean="0"/>
              <a:t>.</a:t>
            </a:r>
            <a:r>
              <a:rPr lang="en-US" i="1" dirty="0" err="1" smtClean="0"/>
              <a:t>jsx</a:t>
            </a:r>
            <a:r>
              <a:rPr lang="en-US" dirty="0" smtClean="0"/>
              <a:t>” suffix </a:t>
            </a:r>
            <a:r>
              <a:rPr lang="en-US" smtClean="0"/>
              <a:t>to represent </a:t>
            </a:r>
            <a:r>
              <a:rPr lang="en-US" dirty="0" smtClean="0"/>
              <a:t>JSX files…  but it is possible to use “</a:t>
            </a:r>
            <a:r>
              <a:rPr lang="en-US" i="1" dirty="0" smtClean="0"/>
              <a:t>.</a:t>
            </a:r>
            <a:r>
              <a:rPr lang="en-US" i="1" dirty="0" err="1" smtClean="0"/>
              <a:t>js</a:t>
            </a:r>
            <a:r>
              <a:rPr lang="en-US" dirty="0" smtClean="0"/>
              <a:t>” as well, although it is arguably a bad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Learn the main concepts behind </a:t>
            </a:r>
            <a:r>
              <a:rPr lang="en-US" dirty="0"/>
              <a:t>Single-Page-Applications (SPA)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why direct DOM manipulation is not-recommended, and a library/framework should be rather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Understanding the need for </a:t>
            </a:r>
            <a:r>
              <a:rPr lang="en-US" i="1" dirty="0" smtClean="0"/>
              <a:t>Components</a:t>
            </a:r>
            <a:r>
              <a:rPr lang="en-US" dirty="0" smtClean="0"/>
              <a:t> in SPAs</a:t>
            </a:r>
          </a:p>
          <a:p>
            <a:r>
              <a:rPr lang="en-US" dirty="0" smtClean="0"/>
              <a:t>Introduction to </a:t>
            </a:r>
            <a:r>
              <a:rPr lang="en-US" i="1" dirty="0" smtClean="0"/>
              <a:t>React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dirty="0" smtClean="0"/>
              <a:t>Traditional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719" y="1825625"/>
            <a:ext cx="6128951" cy="4954116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with HTML tags like </a:t>
            </a:r>
            <a:r>
              <a:rPr lang="en-US" b="1" dirty="0" smtClean="0"/>
              <a:t>&lt;a&gt;</a:t>
            </a:r>
            <a:r>
              <a:rPr lang="en-US" dirty="0" smtClean="0"/>
              <a:t> and </a:t>
            </a:r>
            <a:r>
              <a:rPr lang="en-US" b="1" dirty="0" smtClean="0"/>
              <a:t>&lt;form&gt;</a:t>
            </a:r>
          </a:p>
          <a:p>
            <a:r>
              <a:rPr lang="en-US" dirty="0" smtClean="0"/>
              <a:t>Each request is a HTTP message, </a:t>
            </a:r>
            <a:r>
              <a:rPr lang="en-US" dirty="0" err="1" smtClean="0"/>
              <a:t>eg</a:t>
            </a:r>
            <a:r>
              <a:rPr lang="en-US" dirty="0" smtClean="0"/>
              <a:t> GET or POST</a:t>
            </a:r>
          </a:p>
          <a:p>
            <a:r>
              <a:rPr lang="en-US" dirty="0" smtClean="0"/>
              <a:t>Get a full HTML page (could be dynamically generated server side)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" y="1655805"/>
            <a:ext cx="4940449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425970"/>
            <a:ext cx="10570807" cy="527905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0898"/>
            <a:ext cx="10515600" cy="1325563"/>
          </a:xfrm>
        </p:spPr>
        <p:txBody>
          <a:bodyPr/>
          <a:lstStyle/>
          <a:p>
            <a:r>
              <a:rPr lang="en-US" dirty="0" smtClean="0"/>
              <a:t>Server-Side-Rendering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Single-Page-Applications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870724" cy="4797597"/>
          </a:xfrm>
        </p:spPr>
        <p:txBody>
          <a:bodyPr/>
          <a:lstStyle/>
          <a:p>
            <a:r>
              <a:rPr lang="en-US" dirty="0" smtClean="0"/>
              <a:t>There is only one single HTML file, with no content</a:t>
            </a:r>
          </a:p>
          <a:p>
            <a:r>
              <a:rPr lang="en-US" dirty="0" smtClean="0"/>
              <a:t>All the HTML content is </a:t>
            </a:r>
            <a:r>
              <a:rPr lang="en-US" b="1" dirty="0" smtClean="0"/>
              <a:t>dynamically generated on the browser</a:t>
            </a:r>
            <a:r>
              <a:rPr lang="en-US" dirty="0" smtClean="0"/>
              <a:t> with JavaScript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by manipulating the DOM</a:t>
            </a:r>
          </a:p>
          <a:p>
            <a:r>
              <a:rPr lang="en-US" b="1" dirty="0" smtClean="0"/>
              <a:t>Navigation between pages is simulated </a:t>
            </a:r>
            <a:r>
              <a:rPr lang="en-US" dirty="0" smtClean="0"/>
              <a:t>by modifying the GUI on the fly (including changing the URL in the address 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4"/>
            <a:ext cx="11747156" cy="4855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if HTML is generated on browser with JS, we still need to communicate with server</a:t>
            </a:r>
          </a:p>
          <a:p>
            <a:pPr lvl="1"/>
            <a:r>
              <a:rPr lang="en-US" dirty="0" smtClean="0"/>
              <a:t>to save/load data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get any new HTML file </a:t>
            </a:r>
          </a:p>
          <a:p>
            <a:r>
              <a:rPr lang="en-US" dirty="0" smtClean="0"/>
              <a:t>Just data in JSON format</a:t>
            </a:r>
          </a:p>
          <a:p>
            <a:pPr lvl="1"/>
            <a:r>
              <a:rPr lang="en-US" i="1" dirty="0"/>
              <a:t>JavaScript Object </a:t>
            </a:r>
            <a:r>
              <a:rPr lang="en-US" i="1" dirty="0" smtClean="0"/>
              <a:t>Notation</a:t>
            </a:r>
          </a:p>
          <a:p>
            <a:r>
              <a:rPr lang="en-US" dirty="0" smtClean="0"/>
              <a:t>JS will update DOM based on JSON data</a:t>
            </a:r>
          </a:p>
          <a:p>
            <a:r>
              <a:rPr lang="en-US" i="1" dirty="0" smtClean="0"/>
              <a:t>Web Servers </a:t>
            </a:r>
            <a:r>
              <a:rPr lang="en-US" dirty="0" smtClean="0"/>
              <a:t>will provide the JSON data</a:t>
            </a:r>
          </a:p>
          <a:p>
            <a:pPr lvl="1"/>
            <a:r>
              <a:rPr lang="en-US" dirty="0" smtClean="0"/>
              <a:t>in rest of the course, we will see REST and </a:t>
            </a:r>
            <a:r>
              <a:rPr lang="en-US" dirty="0" err="1" smtClean="0"/>
              <a:t>GrahpQL</a:t>
            </a:r>
            <a:r>
              <a:rPr lang="en-US" dirty="0" smtClean="0"/>
              <a:t>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1" y="1825624"/>
            <a:ext cx="11837773" cy="4871737"/>
          </a:xfrm>
        </p:spPr>
        <p:txBody>
          <a:bodyPr/>
          <a:lstStyle/>
          <a:p>
            <a:r>
              <a:rPr lang="en-US" dirty="0" smtClean="0"/>
              <a:t>Now we can have a LOT of JS code in the frontend</a:t>
            </a:r>
          </a:p>
          <a:p>
            <a:r>
              <a:rPr lang="en-US" i="1" dirty="0" smtClean="0"/>
              <a:t>Manually</a:t>
            </a:r>
            <a:r>
              <a:rPr lang="en-US" dirty="0" smtClean="0"/>
              <a:t> updating the DOM at each </a:t>
            </a:r>
            <a:r>
              <a:rPr lang="en-US" i="1" dirty="0" smtClean="0"/>
              <a:t>state change</a:t>
            </a:r>
            <a:r>
              <a:rPr lang="en-US" dirty="0" smtClean="0"/>
              <a:t>, and at each </a:t>
            </a:r>
            <a:r>
              <a:rPr lang="en-US" i="1" dirty="0" smtClean="0"/>
              <a:t>browser event </a:t>
            </a:r>
            <a:r>
              <a:rPr lang="en-US" dirty="0" smtClean="0"/>
              <a:t>is not scalable</a:t>
            </a:r>
          </a:p>
          <a:p>
            <a:pPr lvl="1"/>
            <a:r>
              <a:rPr lang="en-US" dirty="0" smtClean="0"/>
              <a:t>Can be done, but it quickly becomes a mess</a:t>
            </a:r>
          </a:p>
          <a:p>
            <a:r>
              <a:rPr lang="en-US" dirty="0" smtClean="0"/>
              <a:t>We need design patterns and tool support to handle such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0108" cy="4896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Frontend technologies vary very quickly</a:t>
            </a:r>
          </a:p>
          <a:p>
            <a:r>
              <a:rPr lang="en-US" dirty="0" smtClean="0"/>
              <a:t>As this time of writing, there are 3 main ones, all </a:t>
            </a:r>
            <a:r>
              <a:rPr lang="en-US" i="1" dirty="0" smtClean="0"/>
              <a:t>open-source</a:t>
            </a:r>
          </a:p>
          <a:p>
            <a:r>
              <a:rPr lang="en-US" b="1" dirty="0" smtClean="0"/>
              <a:t>React</a:t>
            </a:r>
            <a:r>
              <a:rPr lang="en-US" dirty="0" smtClean="0"/>
              <a:t>: made by Facebook</a:t>
            </a:r>
          </a:p>
          <a:p>
            <a:pPr lvl="1"/>
            <a:r>
              <a:rPr lang="en-US" dirty="0" smtClean="0"/>
              <a:t>the one we use in this course</a:t>
            </a:r>
          </a:p>
          <a:p>
            <a:pPr lvl="1"/>
            <a:r>
              <a:rPr lang="en-US" dirty="0" smtClean="0"/>
              <a:t>most popular, widely used in many Norwegian companies</a:t>
            </a:r>
          </a:p>
          <a:p>
            <a:r>
              <a:rPr lang="en-US" b="1" dirty="0" smtClean="0"/>
              <a:t>Angular</a:t>
            </a:r>
            <a:r>
              <a:rPr lang="en-US" dirty="0" smtClean="0"/>
              <a:t>: made by Google</a:t>
            </a:r>
          </a:p>
          <a:p>
            <a:pPr lvl="1"/>
            <a:r>
              <a:rPr lang="en-US" dirty="0" smtClean="0"/>
              <a:t>whole framework, heavy-weight</a:t>
            </a:r>
          </a:p>
          <a:p>
            <a:pPr lvl="1"/>
            <a:r>
              <a:rPr lang="en-US" dirty="0" smtClean="0"/>
              <a:t>still widely used, but losing popularity</a:t>
            </a:r>
          </a:p>
          <a:p>
            <a:r>
              <a:rPr lang="en-US" b="1" dirty="0" err="1" smtClean="0"/>
              <a:t>Vue</a:t>
            </a:r>
            <a:r>
              <a:rPr lang="en-US" dirty="0" smtClean="0"/>
              <a:t>: one main developer/author</a:t>
            </a:r>
          </a:p>
          <a:p>
            <a:pPr lvl="1"/>
            <a:r>
              <a:rPr lang="en-US" dirty="0" smtClean="0"/>
              <a:t>very popular in Asia </a:t>
            </a:r>
          </a:p>
          <a:p>
            <a:pPr lvl="1"/>
            <a:r>
              <a:rPr lang="en-US" dirty="0" smtClean="0"/>
              <a:t>bus factor…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9" y="1825625"/>
            <a:ext cx="11846011" cy="4847024"/>
          </a:xfrm>
        </p:spPr>
        <p:txBody>
          <a:bodyPr/>
          <a:lstStyle/>
          <a:p>
            <a:r>
              <a:rPr lang="en-US" dirty="0" smtClean="0"/>
              <a:t>Define components (e.g., like objects) with a </a:t>
            </a:r>
            <a:r>
              <a:rPr lang="en-US" b="1" dirty="0" smtClean="0"/>
              <a:t>state</a:t>
            </a:r>
            <a:r>
              <a:rPr lang="en-US" dirty="0" smtClean="0"/>
              <a:t>, and a way to </a:t>
            </a:r>
            <a:r>
              <a:rPr lang="en-US" b="1" dirty="0" smtClean="0"/>
              <a:t>render</a:t>
            </a:r>
            <a:r>
              <a:rPr lang="en-US" dirty="0" smtClean="0"/>
              <a:t> HTML based on such state</a:t>
            </a:r>
          </a:p>
          <a:p>
            <a:r>
              <a:rPr lang="en-US" dirty="0" smtClean="0"/>
              <a:t>Web page represented with a root component, with children components, in a </a:t>
            </a:r>
            <a:r>
              <a:rPr lang="en-US" i="1" dirty="0" smtClean="0"/>
              <a:t>tree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each component has its own state, and only knows how to render itself</a:t>
            </a:r>
          </a:p>
          <a:p>
            <a:r>
              <a:rPr lang="en-US" dirty="0" smtClean="0"/>
              <a:t>We will NOT call the rendering directly</a:t>
            </a:r>
          </a:p>
          <a:p>
            <a:r>
              <a:rPr lang="en-US" dirty="0" smtClean="0"/>
              <a:t>We just change the state of the component, and React will automatically re-render what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608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Development and API Design  Lesson 03: SPA Components</vt:lpstr>
      <vt:lpstr>Goals</vt:lpstr>
      <vt:lpstr>Traditional Web Applications</vt:lpstr>
      <vt:lpstr>Server-Side-Rendering</vt:lpstr>
      <vt:lpstr>Single-Page-Applications (SPA)</vt:lpstr>
      <vt:lpstr>Fetching New Data</vt:lpstr>
      <vt:lpstr>SPA Complexity</vt:lpstr>
      <vt:lpstr>Libraries/Frameworks</vt:lpstr>
      <vt:lpstr>React Components</vt:lpstr>
      <vt:lpstr>Rendering Optimizations</vt:lpstr>
      <vt:lpstr>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337</cp:revision>
  <cp:lastPrinted>2017-12-21T12:07:11Z</cp:lastPrinted>
  <dcterms:created xsi:type="dcterms:W3CDTF">2017-12-10T14:32:25Z</dcterms:created>
  <dcterms:modified xsi:type="dcterms:W3CDTF">2019-01-04T12:53:35Z</dcterms:modified>
</cp:coreProperties>
</file>