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2C3DD1-25C2-44D4-842A-FF7F5BF0E5E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8"/>
    <p:restoredTop sz="94603"/>
  </p:normalViewPr>
  <p:slideViewPr>
    <p:cSldViewPr snapToGrid="0" snapToObjects="1">
      <p:cViewPr varScale="1">
        <p:scale>
          <a:sx n="129" d="100"/>
          <a:sy n="129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71" y="1122362"/>
            <a:ext cx="11849725" cy="4001573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Web Development and API Design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</a:t>
            </a:r>
            <a:r>
              <a:rPr lang="en-US" sz="6600" dirty="0" smtClean="0"/>
              <a:t>05: </a:t>
            </a:r>
            <a:r>
              <a:rPr lang="en-US" sz="6600" dirty="0"/>
              <a:t>SPA </a:t>
            </a:r>
            <a:r>
              <a:rPr lang="en-US" sz="6600" dirty="0" smtClean="0"/>
              <a:t>Routing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</a:t>
            </a:r>
            <a:r>
              <a:rPr lang="en-US" dirty="0" smtClean="0"/>
              <a:t>rof. Andrea </a:t>
            </a:r>
            <a:r>
              <a:rPr lang="en-US" dirty="0" err="1" smtClean="0"/>
              <a:t>Arcuri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234" y="365125"/>
            <a:ext cx="1155266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Benefits of Server-Side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233" y="1825624"/>
            <a:ext cx="11641873" cy="4835371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Can navigate the web application even without JS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smtClean="0"/>
              <a:t>React-Router</a:t>
            </a:r>
            <a:r>
              <a:rPr lang="en-US" dirty="0" smtClean="0"/>
              <a:t> will create SPA links using </a:t>
            </a:r>
            <a:r>
              <a:rPr lang="en-US" b="1" dirty="0" smtClean="0"/>
              <a:t>&lt;a&gt;</a:t>
            </a:r>
            <a:r>
              <a:rPr lang="en-US" dirty="0" smtClean="0"/>
              <a:t> tags with overridden JS handling for </a:t>
            </a:r>
            <a:r>
              <a:rPr lang="en-US" i="1" dirty="0" err="1" smtClean="0"/>
              <a:t>onclick</a:t>
            </a:r>
            <a:r>
              <a:rPr lang="en-US" dirty="0" smtClean="0"/>
              <a:t> events, but such special handling will not be executed without JS, and so defaulting on default </a:t>
            </a:r>
            <a:r>
              <a:rPr lang="en-US" b="1" dirty="0" smtClean="0"/>
              <a:t>&lt;a&gt;</a:t>
            </a:r>
            <a:r>
              <a:rPr lang="en-US" dirty="0" smtClean="0"/>
              <a:t> behavior of making a HTTP GET request</a:t>
            </a:r>
          </a:p>
          <a:p>
            <a:r>
              <a:rPr lang="en-US" dirty="0" smtClean="0"/>
              <a:t>Why should you care?</a:t>
            </a:r>
          </a:p>
          <a:p>
            <a:r>
              <a:rPr lang="en-US" b="1" dirty="0" smtClean="0"/>
              <a:t>Search Engine Optimization (SEO)</a:t>
            </a:r>
          </a:p>
          <a:p>
            <a:pPr lvl="1"/>
            <a:r>
              <a:rPr lang="en-US" dirty="0" smtClean="0"/>
              <a:t>you want your web applications to appear in Google Search, Bing, etc.</a:t>
            </a:r>
          </a:p>
          <a:p>
            <a:pPr lvl="1"/>
            <a:r>
              <a:rPr lang="en-US" dirty="0" smtClean="0"/>
              <a:t>not all crawlers execute JS, and, even if they do, they might be limited</a:t>
            </a:r>
          </a:p>
          <a:p>
            <a:pPr lvl="1"/>
            <a:r>
              <a:rPr lang="en-US" dirty="0" smtClean="0"/>
              <a:t>you do not want crawlers to just see empty </a:t>
            </a:r>
            <a:r>
              <a:rPr lang="en-US" i="1" dirty="0" smtClean="0"/>
              <a:t>index.html</a:t>
            </a:r>
            <a:r>
              <a:rPr lang="en-US" dirty="0" smtClean="0"/>
              <a:t> files for your whole app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2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9" y="1825624"/>
            <a:ext cx="12002528" cy="4781121"/>
          </a:xfrm>
        </p:spPr>
        <p:txBody>
          <a:bodyPr/>
          <a:lstStyle/>
          <a:p>
            <a:r>
              <a:rPr lang="en-US" dirty="0" smtClean="0"/>
              <a:t>Understand how routing between pages is done in a SPA</a:t>
            </a:r>
          </a:p>
          <a:p>
            <a:r>
              <a:rPr lang="en-US" dirty="0" smtClean="0"/>
              <a:t>Understand difference between </a:t>
            </a:r>
            <a:r>
              <a:rPr lang="en-US" i="1" dirty="0" smtClean="0"/>
              <a:t>client-side</a:t>
            </a:r>
            <a:r>
              <a:rPr lang="en-US" dirty="0" smtClean="0"/>
              <a:t> and </a:t>
            </a:r>
            <a:r>
              <a:rPr lang="en-US" i="1" dirty="0" smtClean="0"/>
              <a:t>server-side</a:t>
            </a:r>
            <a:r>
              <a:rPr lang="en-US" dirty="0" smtClean="0"/>
              <a:t> HTML rendering, and why you want to support </a:t>
            </a:r>
            <a:r>
              <a:rPr lang="en-US" b="1" dirty="0" smtClean="0"/>
              <a:t>both</a:t>
            </a:r>
            <a:r>
              <a:rPr lang="en-US" dirty="0" smtClean="0"/>
              <a:t> in a SPA</a:t>
            </a:r>
            <a:r>
              <a:rPr lang="en-US" dirty="0" smtClean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7066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Single-Page-Application (SPA)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761" y="1825624"/>
            <a:ext cx="11827727" cy="4894843"/>
          </a:xfrm>
        </p:spPr>
        <p:txBody>
          <a:bodyPr/>
          <a:lstStyle/>
          <a:p>
            <a:r>
              <a:rPr lang="en-US" dirty="0" smtClean="0"/>
              <a:t>As the name suggests, there is only one single HTML page</a:t>
            </a:r>
          </a:p>
          <a:p>
            <a:r>
              <a:rPr lang="en-US" dirty="0" smtClean="0"/>
              <a:t>All changes are made via JS and DOM manipulation</a:t>
            </a:r>
          </a:p>
          <a:p>
            <a:r>
              <a:rPr lang="en-US" dirty="0" smtClean="0"/>
              <a:t>Browsing from one page to another one just means changing current DOM via JS</a:t>
            </a:r>
          </a:p>
          <a:p>
            <a:r>
              <a:rPr lang="en-US" dirty="0" smtClean="0"/>
              <a:t>We give the user an </a:t>
            </a:r>
            <a:r>
              <a:rPr lang="en-US" i="1" dirty="0" smtClean="0"/>
              <a:t>illusion</a:t>
            </a:r>
            <a:r>
              <a:rPr lang="en-US" dirty="0" smtClean="0"/>
              <a:t> of changing pages</a:t>
            </a:r>
          </a:p>
          <a:p>
            <a:pPr lvl="1"/>
            <a:r>
              <a:rPr lang="en-US" dirty="0" smtClean="0"/>
              <a:t>possibly, with no new HTTP request to the server, which would happen when following </a:t>
            </a:r>
            <a:r>
              <a:rPr lang="en-US" b="1" dirty="0" smtClean="0"/>
              <a:t>&lt;a&gt;</a:t>
            </a:r>
            <a:r>
              <a:rPr lang="en-US" dirty="0" smtClean="0"/>
              <a:t> links </a:t>
            </a:r>
          </a:p>
          <a:p>
            <a:r>
              <a:rPr lang="en-US" dirty="0" smtClean="0"/>
              <a:t>We even change the URL in the browser address bar, without triggering an HTTP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2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React-Router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95" y="1825625"/>
            <a:ext cx="11783122" cy="4909712"/>
          </a:xfrm>
        </p:spPr>
        <p:txBody>
          <a:bodyPr/>
          <a:lstStyle/>
          <a:p>
            <a:r>
              <a:rPr lang="en-US" dirty="0" smtClean="0"/>
              <a:t>Library to support SPA in React</a:t>
            </a:r>
          </a:p>
          <a:p>
            <a:pPr lvl="1"/>
            <a:r>
              <a:rPr lang="en-US" dirty="0" smtClean="0"/>
              <a:t>Note: it is not made by Facebook… React is just a HTML rendering library, with no base support for routing</a:t>
            </a:r>
          </a:p>
          <a:p>
            <a:r>
              <a:rPr lang="en-US" dirty="0" smtClean="0"/>
              <a:t>Technically, one single “</a:t>
            </a:r>
            <a:r>
              <a:rPr lang="en-US" i="1" dirty="0" err="1" smtClean="0"/>
              <a:t>index.jsx</a:t>
            </a:r>
            <a:r>
              <a:rPr lang="en-US" dirty="0" smtClean="0"/>
              <a:t>”, with all components for all web pages there</a:t>
            </a:r>
          </a:p>
          <a:p>
            <a:r>
              <a:rPr lang="en-US" dirty="0" smtClean="0"/>
              <a:t>Which components will be displayed depends on the URL address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5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43654" cy="1325563"/>
          </a:xfrm>
        </p:spPr>
        <p:txBody>
          <a:bodyPr/>
          <a:lstStyle/>
          <a:p>
            <a:r>
              <a:rPr lang="en-US" dirty="0" smtClean="0"/>
              <a:t>Cont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628" y="2735765"/>
            <a:ext cx="11641873" cy="3850887"/>
          </a:xfrm>
        </p:spPr>
        <p:txBody>
          <a:bodyPr/>
          <a:lstStyle/>
          <a:p>
            <a:r>
              <a:rPr lang="en-US" dirty="0" smtClean="0"/>
              <a:t>Example, single “</a:t>
            </a:r>
            <a:r>
              <a:rPr lang="en-US" i="1" dirty="0" err="1" smtClean="0"/>
              <a:t>index.jsx</a:t>
            </a:r>
            <a:r>
              <a:rPr lang="en-US" dirty="0" smtClean="0"/>
              <a:t>” for 3 web pages</a:t>
            </a:r>
          </a:p>
          <a:p>
            <a:r>
              <a:rPr lang="en-US" dirty="0" smtClean="0"/>
              <a:t>If URL has “</a:t>
            </a:r>
            <a:r>
              <a:rPr lang="en-US" i="1" dirty="0" smtClean="0"/>
              <a:t>/foo</a:t>
            </a:r>
            <a:r>
              <a:rPr lang="en-US" dirty="0" smtClean="0"/>
              <a:t>”, then display the first page, and use JS to </a:t>
            </a:r>
            <a:r>
              <a:rPr lang="en-US" i="1" dirty="0" smtClean="0"/>
              <a:t>hide</a:t>
            </a:r>
            <a:r>
              <a:rPr lang="en-US" dirty="0" smtClean="0"/>
              <a:t> the others (</a:t>
            </a:r>
            <a:r>
              <a:rPr lang="en-US" dirty="0" err="1" smtClean="0"/>
              <a:t>ie</a:t>
            </a:r>
            <a:r>
              <a:rPr lang="en-US" dirty="0" smtClean="0"/>
              <a:t>, do not generate HTML for them)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b="1" dirty="0" smtClean="0"/>
              <a:t>localhost:8080/foo</a:t>
            </a:r>
          </a:p>
          <a:p>
            <a:r>
              <a:rPr lang="en-US" i="1" dirty="0" smtClean="0"/>
              <a:t>Navigation</a:t>
            </a:r>
            <a:r>
              <a:rPr lang="en-US" dirty="0" smtClean="0"/>
              <a:t>: change the URL address bar content, and re-render the “</a:t>
            </a:r>
            <a:r>
              <a:rPr lang="en-US" i="1" dirty="0" err="1" smtClean="0"/>
              <a:t>index.jsx</a:t>
            </a:r>
            <a:r>
              <a:rPr lang="en-US" dirty="0" smtClean="0"/>
              <a:t>” page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93367" y="66908"/>
            <a:ext cx="59324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&lt;div&gt;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&lt;div&gt;</a:t>
            </a:r>
            <a:r>
              <a:rPr lang="en-US" sz="3200" dirty="0" smtClean="0">
                <a:solidFill>
                  <a:schemeClr val="accent2"/>
                </a:solidFill>
              </a:rPr>
              <a:t>/* Page for </a:t>
            </a:r>
            <a:r>
              <a:rPr lang="en-US" sz="3200" b="1" dirty="0" smtClean="0">
                <a:solidFill>
                  <a:schemeClr val="accent2"/>
                </a:solidFill>
              </a:rPr>
              <a:t>/foo</a:t>
            </a:r>
            <a:r>
              <a:rPr lang="en-US" sz="3200" dirty="0" smtClean="0">
                <a:solidFill>
                  <a:schemeClr val="accent2"/>
                </a:solidFill>
              </a:rPr>
              <a:t> */</a:t>
            </a:r>
            <a:r>
              <a:rPr lang="en-US" sz="3200" dirty="0" smtClean="0"/>
              <a:t>&lt;/div&gt;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&lt;</a:t>
            </a:r>
            <a:r>
              <a:rPr lang="en-US" sz="3200" dirty="0"/>
              <a:t>div&gt;</a:t>
            </a:r>
            <a:r>
              <a:rPr lang="en-US" sz="3200" dirty="0">
                <a:solidFill>
                  <a:schemeClr val="accent2"/>
                </a:solidFill>
              </a:rPr>
              <a:t>/* Page for </a:t>
            </a:r>
            <a:r>
              <a:rPr lang="en-US" sz="3200" b="1" dirty="0" smtClean="0">
                <a:solidFill>
                  <a:schemeClr val="accent2"/>
                </a:solidFill>
              </a:rPr>
              <a:t>/bar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2"/>
                </a:solidFill>
              </a:rPr>
              <a:t>*/</a:t>
            </a:r>
            <a:r>
              <a:rPr lang="en-US" sz="3200" dirty="0"/>
              <a:t>&lt;/div</a:t>
            </a:r>
            <a:r>
              <a:rPr lang="en-US" sz="3200" dirty="0" smtClean="0"/>
              <a:t>&gt;</a:t>
            </a:r>
          </a:p>
          <a:p>
            <a:r>
              <a:rPr lang="en-US" sz="3200" dirty="0" smtClean="0"/>
              <a:t>    &lt;</a:t>
            </a:r>
            <a:r>
              <a:rPr lang="en-US" sz="3200" dirty="0"/>
              <a:t>div&gt;</a:t>
            </a:r>
            <a:r>
              <a:rPr lang="en-US" sz="3200" dirty="0">
                <a:solidFill>
                  <a:schemeClr val="accent2"/>
                </a:solidFill>
              </a:rPr>
              <a:t>/* Page for </a:t>
            </a:r>
            <a:r>
              <a:rPr lang="en-US" sz="3200" b="1" dirty="0">
                <a:solidFill>
                  <a:schemeClr val="accent2"/>
                </a:solidFill>
              </a:rPr>
              <a:t>/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smtClean="0">
                <a:solidFill>
                  <a:schemeClr val="accent2"/>
                </a:solidFill>
              </a:rPr>
              <a:t>      */</a:t>
            </a:r>
            <a:r>
              <a:rPr lang="en-US" sz="3200" dirty="0" smtClean="0"/>
              <a:t>&lt;/</a:t>
            </a:r>
            <a:r>
              <a:rPr lang="en-US" sz="3200" dirty="0"/>
              <a:t>div&gt;</a:t>
            </a:r>
            <a:endParaRPr lang="en-US" sz="3200" dirty="0" smtClean="0"/>
          </a:p>
          <a:p>
            <a:r>
              <a:rPr lang="en-US" sz="3200" dirty="0" smtClean="0"/>
              <a:t>&lt;/div&gt;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30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27" y="1825625"/>
            <a:ext cx="11716214" cy="482050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With browser you open </a:t>
            </a:r>
            <a:r>
              <a:rPr lang="en-US" b="1" dirty="0" smtClean="0"/>
              <a:t>localhost:8080</a:t>
            </a:r>
          </a:p>
          <a:p>
            <a:r>
              <a:rPr lang="en-US" dirty="0" smtClean="0"/>
              <a:t>Browser will download </a:t>
            </a:r>
            <a:r>
              <a:rPr lang="en-US" i="1" dirty="0" smtClean="0"/>
              <a:t>index.html</a:t>
            </a:r>
            <a:r>
              <a:rPr lang="en-US" dirty="0" smtClean="0"/>
              <a:t> and all static assets referenced from it 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bundle.js</a:t>
            </a:r>
            <a:r>
              <a:rPr lang="en-US" dirty="0" smtClean="0"/>
              <a:t> and CSS style files)</a:t>
            </a:r>
          </a:p>
          <a:p>
            <a:r>
              <a:rPr lang="en-US" dirty="0" smtClean="0"/>
              <a:t>Default path is the root “</a:t>
            </a:r>
            <a:r>
              <a:rPr lang="en-US" b="1" dirty="0" smtClean="0"/>
              <a:t>/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e.g., typing </a:t>
            </a:r>
            <a:r>
              <a:rPr lang="en-US" b="1" dirty="0" smtClean="0"/>
              <a:t>localhost:8080</a:t>
            </a:r>
            <a:r>
              <a:rPr lang="en-US" dirty="0" smtClean="0"/>
              <a:t> is equivalent to </a:t>
            </a:r>
            <a:r>
              <a:rPr lang="en-US" b="1" dirty="0" smtClean="0"/>
              <a:t>htpp://localhost:8080/</a:t>
            </a:r>
          </a:p>
          <a:p>
            <a:r>
              <a:rPr lang="en-US" dirty="0" smtClean="0"/>
              <a:t>Clicking on a SPA link for “</a:t>
            </a:r>
            <a:r>
              <a:rPr lang="en-US" b="1" dirty="0" smtClean="0"/>
              <a:t>/foo</a:t>
            </a:r>
            <a:r>
              <a:rPr lang="en-US" dirty="0"/>
              <a:t>” will change the address bar into </a:t>
            </a:r>
            <a:r>
              <a:rPr lang="en-US" b="1" dirty="0"/>
              <a:t>htpp://</a:t>
            </a:r>
            <a:r>
              <a:rPr lang="en-US" b="1" dirty="0" smtClean="0"/>
              <a:t>localhost:8080/foo</a:t>
            </a:r>
            <a:r>
              <a:rPr lang="en-US" dirty="0" smtClean="0"/>
              <a:t> , </a:t>
            </a:r>
            <a:r>
              <a:rPr lang="en-US" i="1" dirty="0" smtClean="0"/>
              <a:t>without</a:t>
            </a:r>
            <a:r>
              <a:rPr lang="en-US" dirty="0" smtClean="0"/>
              <a:t> making a HTTP request to the server</a:t>
            </a:r>
          </a:p>
          <a:p>
            <a:r>
              <a:rPr lang="en-US" dirty="0" smtClean="0"/>
              <a:t>React-Router detects the change in the address bar, and re-render the page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23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063" y="1825624"/>
            <a:ext cx="11708781" cy="4768463"/>
          </a:xfrm>
        </p:spPr>
        <p:txBody>
          <a:bodyPr/>
          <a:lstStyle/>
          <a:p>
            <a:r>
              <a:rPr lang="en-US" dirty="0" smtClean="0"/>
              <a:t>What if </a:t>
            </a:r>
            <a:r>
              <a:rPr lang="en-US" dirty="0"/>
              <a:t>you bookmark  </a:t>
            </a:r>
            <a:r>
              <a:rPr lang="en-US" b="1" dirty="0" smtClean="0"/>
              <a:t>localhost:8080/foo</a:t>
            </a:r>
            <a:r>
              <a:rPr lang="en-US" dirty="0" smtClean="0"/>
              <a:t> ?</a:t>
            </a:r>
          </a:p>
          <a:p>
            <a:r>
              <a:rPr lang="en-US" dirty="0" smtClean="0"/>
              <a:t>Or what if you refresh the page in the browser?</a:t>
            </a:r>
          </a:p>
          <a:p>
            <a:r>
              <a:rPr lang="en-US" dirty="0" smtClean="0"/>
              <a:t>In such cases, browser will make a </a:t>
            </a:r>
            <a:r>
              <a:rPr lang="en-US" i="1" dirty="0" smtClean="0"/>
              <a:t>TCP</a:t>
            </a:r>
            <a:r>
              <a:rPr lang="en-US" dirty="0" smtClean="0"/>
              <a:t> connection to </a:t>
            </a:r>
            <a:r>
              <a:rPr lang="en-US" b="1" dirty="0" smtClean="0"/>
              <a:t>localhost:8080</a:t>
            </a:r>
            <a:r>
              <a:rPr lang="en-US" dirty="0" smtClean="0"/>
              <a:t>, with a </a:t>
            </a:r>
            <a:r>
              <a:rPr lang="en-US" i="1" dirty="0" smtClean="0"/>
              <a:t>HTTP GET</a:t>
            </a:r>
            <a:r>
              <a:rPr lang="en-US" dirty="0" smtClean="0"/>
              <a:t> command to retrieve the resource </a:t>
            </a:r>
            <a:r>
              <a:rPr lang="en-US" b="1" dirty="0" smtClean="0"/>
              <a:t>/foo</a:t>
            </a:r>
          </a:p>
          <a:p>
            <a:r>
              <a:rPr lang="en-US" dirty="0" smtClean="0"/>
              <a:t>But the resource </a:t>
            </a:r>
            <a:r>
              <a:rPr lang="en-US" b="1" dirty="0" smtClean="0"/>
              <a:t>/foo </a:t>
            </a:r>
            <a:r>
              <a:rPr lang="en-US" dirty="0" smtClean="0"/>
              <a:t>does NOT exist, so you get a </a:t>
            </a:r>
            <a:r>
              <a:rPr lang="en-US" b="1" dirty="0" smtClean="0"/>
              <a:t>404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recall, it is dynamically generated with JS</a:t>
            </a:r>
          </a:p>
          <a:p>
            <a:r>
              <a:rPr lang="en-US" dirty="0" smtClean="0"/>
              <a:t>Two possible solutions for this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7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1: Return </a:t>
            </a:r>
            <a:r>
              <a:rPr lang="en-US" i="1" dirty="0" smtClean="0"/>
              <a:t>index.html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71" y="1825625"/>
            <a:ext cx="11582400" cy="48130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Instruct the server to never return a 404</a:t>
            </a:r>
          </a:p>
          <a:p>
            <a:r>
              <a:rPr lang="en-US" dirty="0" smtClean="0"/>
              <a:t>Each time a HTTP GET asks for something that does not exist, rather return the content of </a:t>
            </a:r>
            <a:r>
              <a:rPr lang="en-US" i="1" dirty="0" smtClean="0"/>
              <a:t>index.html</a:t>
            </a:r>
          </a:p>
          <a:p>
            <a:r>
              <a:rPr lang="en-US" i="1" dirty="0" smtClean="0"/>
              <a:t>React-Router</a:t>
            </a:r>
            <a:r>
              <a:rPr lang="en-US" dirty="0" smtClean="0"/>
              <a:t> will render the page accordingly based on the URL (as downloading all static assets, including </a:t>
            </a:r>
            <a:r>
              <a:rPr lang="en-US" i="1" dirty="0" smtClean="0"/>
              <a:t>bundle.js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the URL points to something that is not recognized by the application, use JS to create a custom error message page</a:t>
            </a:r>
          </a:p>
          <a:p>
            <a:r>
              <a:rPr lang="en-US" dirty="0" smtClean="0"/>
              <a:t>Note: this solution is very easy to implement, but it is not the best… however we will use it for the rest of the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72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667" y="365125"/>
            <a:ext cx="11597269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Solution 2: Server-Side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667" y="1825625"/>
            <a:ext cx="11597269" cy="47461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server gets a HTTP request for a dynamic page, do create it on the server</a:t>
            </a:r>
          </a:p>
          <a:p>
            <a:pPr lvl="1"/>
            <a:r>
              <a:rPr lang="en-US" dirty="0" smtClean="0"/>
              <a:t>this means running </a:t>
            </a:r>
            <a:r>
              <a:rPr lang="en-US" i="1" dirty="0" smtClean="0"/>
              <a:t>React</a:t>
            </a:r>
            <a:r>
              <a:rPr lang="en-US" dirty="0" smtClean="0"/>
              <a:t> on the server, and return the generated HTML as body payload of the HTTP response</a:t>
            </a:r>
          </a:p>
          <a:p>
            <a:r>
              <a:rPr lang="en-US" dirty="0" smtClean="0"/>
              <a:t>Server needs to be able to run JS code</a:t>
            </a:r>
          </a:p>
          <a:p>
            <a:pPr lvl="1"/>
            <a:r>
              <a:rPr lang="en-US" dirty="0" smtClean="0"/>
              <a:t>simple in </a:t>
            </a:r>
            <a:r>
              <a:rPr lang="en-US" dirty="0" err="1" smtClean="0"/>
              <a:t>NodeJS</a:t>
            </a:r>
            <a:r>
              <a:rPr lang="en-US" dirty="0" smtClean="0"/>
              <a:t>, but tricky (not impossible) if your server is in a different language, </a:t>
            </a:r>
            <a:r>
              <a:rPr lang="en-US" dirty="0" err="1" smtClean="0"/>
              <a:t>eg</a:t>
            </a:r>
            <a:r>
              <a:rPr lang="en-US" dirty="0" smtClean="0"/>
              <a:t> Java, C# or PHP</a:t>
            </a:r>
          </a:p>
          <a:p>
            <a:r>
              <a:rPr lang="en-US" i="1" dirty="0" smtClean="0"/>
              <a:t>Issues</a:t>
            </a:r>
            <a:r>
              <a:rPr lang="en-US" dirty="0" smtClean="0"/>
              <a:t>: far from trivial… as there are </a:t>
            </a:r>
            <a:r>
              <a:rPr lang="en-US" b="1" dirty="0" smtClean="0"/>
              <a:t>a lot </a:t>
            </a:r>
            <a:r>
              <a:rPr lang="en-US" dirty="0" smtClean="0"/>
              <a:t>of edge cases to consider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frontend rendering depending on AJAX/</a:t>
            </a:r>
            <a:r>
              <a:rPr lang="en-US" dirty="0" err="1" smtClean="0"/>
              <a:t>WebSockets</a:t>
            </a:r>
            <a:r>
              <a:rPr lang="en-US" dirty="0" smtClean="0"/>
              <a:t>, and initialization of data-stores like </a:t>
            </a:r>
            <a:r>
              <a:rPr lang="en-US" i="1" dirty="0" err="1"/>
              <a:t>R</a:t>
            </a:r>
            <a:r>
              <a:rPr lang="en-US" i="1" dirty="0" err="1" smtClean="0"/>
              <a:t>edux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1472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7072</TotalTime>
  <Words>756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Web Development and API Design  Lesson 05: SPA Routing</vt:lpstr>
      <vt:lpstr>Goals</vt:lpstr>
      <vt:lpstr>Single-Page-Application (SPA)</vt:lpstr>
      <vt:lpstr>React-Router</vt:lpstr>
      <vt:lpstr>Cont.</vt:lpstr>
      <vt:lpstr>Navigation Example</vt:lpstr>
      <vt:lpstr>Issues</vt:lpstr>
      <vt:lpstr>Solution 1: Return index.html</vt:lpstr>
      <vt:lpstr>Solution 2: Server-Side Rendering</vt:lpstr>
      <vt:lpstr>Benefits of Server-Side Rendering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379</cp:revision>
  <cp:lastPrinted>2017-12-21T12:07:11Z</cp:lastPrinted>
  <dcterms:created xsi:type="dcterms:W3CDTF">2017-12-10T14:32:25Z</dcterms:created>
  <dcterms:modified xsi:type="dcterms:W3CDTF">2019-01-11T14:16:52Z</dcterms:modified>
</cp:coreProperties>
</file>