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31" r:id="rId3"/>
    <p:sldId id="398" r:id="rId4"/>
    <p:sldId id="401" r:id="rId5"/>
    <p:sldId id="400" r:id="rId6"/>
    <p:sldId id="402" r:id="rId7"/>
    <p:sldId id="403" r:id="rId8"/>
    <p:sldId id="405" r:id="rId9"/>
    <p:sldId id="406" r:id="rId10"/>
    <p:sldId id="404" r:id="rId11"/>
    <p:sldId id="407" r:id="rId12"/>
    <p:sldId id="408" r:id="rId13"/>
    <p:sldId id="409" r:id="rId14"/>
    <p:sldId id="410" r:id="rId15"/>
    <p:sldId id="411" r:id="rId16"/>
    <p:sldId id="423" r:id="rId17"/>
    <p:sldId id="380" r:id="rId18"/>
    <p:sldId id="393" r:id="rId19"/>
    <p:sldId id="394" r:id="rId20"/>
    <p:sldId id="395" r:id="rId21"/>
    <p:sldId id="385" r:id="rId22"/>
    <p:sldId id="396" r:id="rId23"/>
    <p:sldId id="412" r:id="rId24"/>
    <p:sldId id="414" r:id="rId25"/>
    <p:sldId id="413" r:id="rId26"/>
    <p:sldId id="351" r:id="rId27"/>
    <p:sldId id="415" r:id="rId28"/>
    <p:sldId id="416" r:id="rId29"/>
    <p:sldId id="417" r:id="rId30"/>
    <p:sldId id="418" r:id="rId31"/>
    <p:sldId id="420" r:id="rId32"/>
    <p:sldId id="421" r:id="rId33"/>
    <p:sldId id="424" r:id="rId34"/>
    <p:sldId id="430" r:id="rId35"/>
    <p:sldId id="433" r:id="rId36"/>
    <p:sldId id="432" r:id="rId37"/>
    <p:sldId id="434" r:id="rId38"/>
    <p:sldId id="438" r:id="rId39"/>
    <p:sldId id="435" r:id="rId40"/>
    <p:sldId id="440" r:id="rId41"/>
    <p:sldId id="441" r:id="rId42"/>
    <p:sldId id="437" r:id="rId43"/>
    <p:sldId id="442" r:id="rId44"/>
    <p:sldId id="443" r:id="rId45"/>
    <p:sldId id="444" r:id="rId46"/>
    <p:sldId id="445" r:id="rId47"/>
    <p:sldId id="446" r:id="rId48"/>
    <p:sldId id="43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docker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get-started/" TargetMode="External"/><Relationship Id="rId3" Type="http://schemas.openxmlformats.org/officeDocument/2006/relationships/hyperlink" Target="https://hub.docker.com/r/docker/whalesa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hub.docker.com/_/postgre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rahmei.com/blog/2013/11/11/why-you-should-never-use-mongodb/" TargetMode="Externa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roku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49" y="579863"/>
            <a:ext cx="11961541" cy="334536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PG6300</a:t>
            </a:r>
            <a:br>
              <a:rPr lang="en-US" dirty="0" smtClean="0"/>
            </a:br>
            <a:r>
              <a:rPr lang="en-US" dirty="0" smtClean="0"/>
              <a:t>On Bash, Docker, Databases and Cloud Deployment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6066263"/>
            <a:ext cx="9144000" cy="514814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42912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4825"/>
            <a:ext cx="11811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2437"/>
            <a:ext cx="11887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" y="419100"/>
            <a:ext cx="1181092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count the number of lines of your programs?</a:t>
            </a:r>
          </a:p>
          <a:p>
            <a:endParaRPr lang="en-US" dirty="0"/>
          </a:p>
          <a:p>
            <a:r>
              <a:rPr lang="en-US" dirty="0"/>
              <a:t>Or the number of </a:t>
            </a:r>
            <a:r>
              <a:rPr lang="en-US" dirty="0" smtClean="0"/>
              <a:t>lines with a given word?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“@Test” to count the number of tests in a program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2" y="3672181"/>
            <a:ext cx="11549849" cy="28972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example, first recursively </a:t>
            </a:r>
            <a:r>
              <a:rPr lang="en-US" i="1" dirty="0" smtClean="0"/>
              <a:t>find</a:t>
            </a:r>
            <a:r>
              <a:rPr lang="en-US" dirty="0" smtClean="0"/>
              <a:t> in current directory “.” all the files that ends with “.java”</a:t>
            </a:r>
          </a:p>
          <a:p>
            <a:r>
              <a:rPr lang="en-US" dirty="0" smtClean="0"/>
              <a:t>Then, such list of names is replaced inside ``, and so given as input to “cat”, which prints those files line by line</a:t>
            </a:r>
          </a:p>
          <a:p>
            <a:r>
              <a:rPr lang="en-US" dirty="0" smtClean="0"/>
              <a:t>The output of </a:t>
            </a:r>
            <a:r>
              <a:rPr lang="en-US" i="1" dirty="0" smtClean="0"/>
              <a:t>cat</a:t>
            </a:r>
            <a:r>
              <a:rPr lang="en-US" dirty="0" smtClean="0"/>
              <a:t> is pipelined “|”, and given as input to </a:t>
            </a:r>
            <a:r>
              <a:rPr lang="en-US" i="1" dirty="0" err="1" smtClean="0"/>
              <a:t>grep</a:t>
            </a:r>
            <a:endParaRPr lang="en-US" i="1" dirty="0" smtClean="0"/>
          </a:p>
          <a:p>
            <a:r>
              <a:rPr lang="en-US" i="1" dirty="0" err="1"/>
              <a:t>g</a:t>
            </a:r>
            <a:r>
              <a:rPr lang="en-US" i="1" dirty="0" err="1" smtClean="0"/>
              <a:t>rep</a:t>
            </a:r>
            <a:r>
              <a:rPr lang="en-US" dirty="0" smtClean="0"/>
              <a:t> will output only the lines that contains the string “@Test”, </a:t>
            </a:r>
            <a:r>
              <a:rPr lang="en-US" dirty="0" err="1" smtClean="0"/>
              <a:t>ie</a:t>
            </a:r>
            <a:r>
              <a:rPr lang="en-US" dirty="0" smtClean="0"/>
              <a:t> it acts as a filter</a:t>
            </a:r>
          </a:p>
          <a:p>
            <a:r>
              <a:rPr lang="en-US" dirty="0" smtClean="0"/>
              <a:t>the output of </a:t>
            </a:r>
            <a:r>
              <a:rPr lang="en-US" i="1" dirty="0" err="1" smtClean="0"/>
              <a:t>grep</a:t>
            </a:r>
            <a:r>
              <a:rPr lang="en-US" dirty="0" smtClean="0"/>
              <a:t> is then pipelined “|” to “</a:t>
            </a:r>
            <a:r>
              <a:rPr lang="en-US" i="1" dirty="0" err="1" smtClean="0"/>
              <a:t>wc</a:t>
            </a:r>
            <a:r>
              <a:rPr lang="en-US" i="1" dirty="0" smtClean="0"/>
              <a:t> –l”, </a:t>
            </a:r>
            <a:r>
              <a:rPr lang="en-US" dirty="0" smtClean="0"/>
              <a:t>which counts the number of lines in input</a:t>
            </a:r>
          </a:p>
          <a:p>
            <a:r>
              <a:rPr lang="en-US" dirty="0" smtClean="0"/>
              <a:t>Therefore, that script checks content of all Java files and counts the number of lines in them having the text “@Test”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0" y="194662"/>
            <a:ext cx="11870471" cy="31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632367" cy="4351338"/>
          </a:xfrm>
        </p:spPr>
        <p:txBody>
          <a:bodyPr/>
          <a:lstStyle/>
          <a:p>
            <a:r>
              <a:rPr lang="en-US" dirty="0"/>
              <a:t>User arrows (up/down) to go through history of commands</a:t>
            </a:r>
          </a:p>
          <a:p>
            <a:r>
              <a:rPr lang="en-US" dirty="0"/>
              <a:t>Use “tab” key to complete words, </a:t>
            </a:r>
            <a:r>
              <a:rPr lang="en-US" dirty="0" err="1"/>
              <a:t>ie</a:t>
            </a:r>
            <a:r>
              <a:rPr lang="en-US" dirty="0"/>
              <a:t> commands / file names</a:t>
            </a:r>
          </a:p>
          <a:p>
            <a:r>
              <a:rPr lang="en-US" dirty="0"/>
              <a:t>Bash commands can be put in executable scripts</a:t>
            </a:r>
          </a:p>
          <a:p>
            <a:pPr lvl="1"/>
            <a:r>
              <a:rPr lang="en-US" dirty="0" smtClean="0"/>
              <a:t>Can use “*.</a:t>
            </a:r>
            <a:r>
              <a:rPr lang="en-US" dirty="0" err="1" smtClean="0"/>
              <a:t>sh</a:t>
            </a:r>
            <a:r>
              <a:rPr lang="en-US" dirty="0" smtClean="0"/>
              <a:t>” as file extension, </a:t>
            </a:r>
            <a:r>
              <a:rPr lang="en-US" dirty="0" err="1" smtClean="0"/>
              <a:t>eg</a:t>
            </a:r>
            <a:r>
              <a:rPr lang="en-US" dirty="0" smtClean="0"/>
              <a:t> “foo.sh”</a:t>
            </a:r>
          </a:p>
          <a:p>
            <a:pPr lvl="1"/>
            <a:r>
              <a:rPr lang="en-US" dirty="0" smtClean="0"/>
              <a:t>First lines needs to be “#!&lt;</a:t>
            </a:r>
            <a:r>
              <a:rPr lang="en-US" dirty="0" err="1" smtClean="0"/>
              <a:t>pathToBash</a:t>
            </a:r>
            <a:r>
              <a:rPr lang="en-US" dirty="0" smtClean="0"/>
              <a:t>&gt;”,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dirty="0"/>
              <a:t>#!</a:t>
            </a: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/>
              <a:t>/bin/bash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it can be executed from terminal like any 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9476"/>
            <a:ext cx="10515600" cy="1325563"/>
          </a:xfrm>
        </p:spPr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OS-specific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825625"/>
            <a:ext cx="11718397" cy="4859260"/>
          </a:xfrm>
        </p:spPr>
        <p:txBody>
          <a:bodyPr/>
          <a:lstStyle/>
          <a:p>
            <a:r>
              <a:rPr lang="en-US" dirty="0" smtClean="0"/>
              <a:t>Ever tried to run a PS4 game on Windows or an </a:t>
            </a:r>
            <a:r>
              <a:rPr lang="en-US" dirty="0" err="1" smtClean="0"/>
              <a:t>XBox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 a Windows application on a Mac?</a:t>
            </a:r>
          </a:p>
          <a:p>
            <a:r>
              <a:rPr lang="en-US" dirty="0" smtClean="0"/>
              <a:t>Why do they NOT work?</a:t>
            </a:r>
          </a:p>
          <a:p>
            <a:r>
              <a:rPr lang="en-US" dirty="0" smtClean="0"/>
              <a:t>Compiled code relies on </a:t>
            </a:r>
            <a:r>
              <a:rPr lang="en-US" i="1" dirty="0" smtClean="0"/>
              <a:t>system calls</a:t>
            </a:r>
            <a:r>
              <a:rPr lang="en-US" dirty="0" smtClean="0"/>
              <a:t> to interact with hardware (mouse, screen, </a:t>
            </a:r>
            <a:r>
              <a:rPr lang="en-US" dirty="0" err="1" smtClean="0"/>
              <a:t>etc</a:t>
            </a:r>
            <a:r>
              <a:rPr lang="en-US" dirty="0" smtClean="0"/>
              <a:t>), and those are OS dependent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calls can be seen as APIs of the OS</a:t>
            </a:r>
          </a:p>
        </p:txBody>
      </p:sp>
    </p:spTree>
    <p:extLst>
      <p:ext uri="{BB962C8B-B14F-4D97-AF65-F5344CB8AC3E}">
        <p14:creationId xmlns:p14="http://schemas.microsoft.com/office/powerpoint/2010/main" val="37338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20" y="1825625"/>
            <a:ext cx="11789546" cy="4770484"/>
          </a:xfrm>
        </p:spPr>
        <p:txBody>
          <a:bodyPr/>
          <a:lstStyle/>
          <a:p>
            <a:r>
              <a:rPr lang="en-US" dirty="0" smtClean="0"/>
              <a:t>Run a OS (</a:t>
            </a:r>
            <a:r>
              <a:rPr lang="en-US" i="1" dirty="0" smtClean="0"/>
              <a:t>guest</a:t>
            </a:r>
            <a:r>
              <a:rPr lang="en-US" dirty="0" smtClean="0"/>
              <a:t>) inside another one (</a:t>
            </a:r>
            <a:r>
              <a:rPr lang="en-US" i="1" dirty="0" smtClean="0"/>
              <a:t>host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guest</a:t>
            </a:r>
            <a:r>
              <a:rPr lang="en-US" dirty="0" smtClean="0"/>
              <a:t> OS runs in an </a:t>
            </a:r>
            <a:r>
              <a:rPr lang="en-US" i="1" dirty="0" smtClean="0"/>
              <a:t>emulated</a:t>
            </a:r>
            <a:r>
              <a:rPr lang="en-US" dirty="0" smtClean="0"/>
              <a:t> environment, controlled by a hypervisor / virtual machine monitor</a:t>
            </a:r>
          </a:p>
          <a:p>
            <a:r>
              <a:rPr lang="en-US" dirty="0" smtClean="0"/>
              <a:t>The VM with </a:t>
            </a:r>
            <a:r>
              <a:rPr lang="en-US" i="1" dirty="0" smtClean="0"/>
              <a:t>guest</a:t>
            </a:r>
            <a:r>
              <a:rPr lang="en-US" dirty="0" smtClean="0"/>
              <a:t> OS runs likes a program in the </a:t>
            </a:r>
            <a:r>
              <a:rPr lang="en-US" i="1" dirty="0" smtClean="0"/>
              <a:t>host</a:t>
            </a:r>
            <a:r>
              <a:rPr lang="en-US" dirty="0" smtClean="0"/>
              <a:t> OS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host</a:t>
            </a:r>
            <a:r>
              <a:rPr lang="en-US" dirty="0" smtClean="0"/>
              <a:t> OS can decide whether and how the </a:t>
            </a:r>
            <a:r>
              <a:rPr lang="en-US" i="1" dirty="0" smtClean="0"/>
              <a:t>guest</a:t>
            </a:r>
            <a:r>
              <a:rPr lang="en-US" dirty="0" smtClean="0"/>
              <a:t> OS interacts with the environment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guest</a:t>
            </a:r>
            <a:r>
              <a:rPr lang="en-US" dirty="0" smtClean="0"/>
              <a:t> OS will be less efficient than </a:t>
            </a:r>
            <a:r>
              <a:rPr lang="en-US" i="1" dirty="0" smtClean="0"/>
              <a:t>host</a:t>
            </a:r>
            <a:r>
              <a:rPr lang="en-US" dirty="0" smtClean="0"/>
              <a:t> one, but performance is getting much better nowadays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1825625"/>
            <a:ext cx="11619571" cy="4813068"/>
          </a:xfrm>
        </p:spPr>
        <p:txBody>
          <a:bodyPr/>
          <a:lstStyle/>
          <a:p>
            <a:r>
              <a:rPr lang="en-US" dirty="0" smtClean="0"/>
              <a:t>Discuss some important related topics, although </a:t>
            </a:r>
            <a:r>
              <a:rPr lang="en-US" b="1" dirty="0" smtClean="0"/>
              <a:t>NOT</a:t>
            </a:r>
            <a:r>
              <a:rPr lang="en-US" dirty="0" smtClean="0"/>
              <a:t> strictly necessary for the exam</a:t>
            </a:r>
          </a:p>
          <a:p>
            <a:r>
              <a:rPr lang="en-US" dirty="0" smtClean="0"/>
              <a:t>Depending on your previous courses, could be totally new or just 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4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" y="365126"/>
            <a:ext cx="11913833" cy="9043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running in Mac/Windows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097" y="1675689"/>
            <a:ext cx="9783192" cy="51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0" y="365125"/>
            <a:ext cx="1197597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 running in Mac via Parallels </a:t>
            </a:r>
            <a:endParaRPr lang="en-US" dirty="0"/>
          </a:p>
        </p:txBody>
      </p:sp>
      <p:pic>
        <p:nvPicPr>
          <p:cNvPr id="2050" name="Picture 2" descr="https://www.parallels.com/fileadmin/images/lps/desktop/pd13/screen-v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6316" y="1947539"/>
            <a:ext cx="7576876" cy="47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825625"/>
            <a:ext cx="11736280" cy="4877016"/>
          </a:xfrm>
        </p:spPr>
        <p:txBody>
          <a:bodyPr/>
          <a:lstStyle/>
          <a:p>
            <a:r>
              <a:rPr lang="en-US" dirty="0" smtClean="0"/>
              <a:t>Can run programs compiled/written for other OSs</a:t>
            </a:r>
          </a:p>
          <a:p>
            <a:r>
              <a:rPr lang="en-US" dirty="0" smtClean="0"/>
              <a:t>Security: as </a:t>
            </a:r>
            <a:r>
              <a:rPr lang="en-US" i="1" dirty="0" smtClean="0"/>
              <a:t>host</a:t>
            </a:r>
            <a:r>
              <a:rPr lang="en-US" dirty="0" smtClean="0"/>
              <a:t> decides what </a:t>
            </a:r>
            <a:r>
              <a:rPr lang="en-US" i="1" dirty="0" smtClean="0"/>
              <a:t>guest</a:t>
            </a:r>
            <a:r>
              <a:rPr lang="en-US" dirty="0" smtClean="0"/>
              <a:t> can interact with, the guest is effectively run in a </a:t>
            </a:r>
            <a:r>
              <a:rPr lang="en-US" i="1" dirty="0" smtClean="0"/>
              <a:t>sandbox</a:t>
            </a:r>
          </a:p>
          <a:p>
            <a:pPr lvl="1"/>
            <a:r>
              <a:rPr lang="en-US" dirty="0" smtClean="0"/>
              <a:t>Can also easily wipe out and re-run a comprised </a:t>
            </a:r>
            <a:r>
              <a:rPr lang="en-US" i="1" dirty="0" smtClean="0"/>
              <a:t>guest</a:t>
            </a:r>
            <a:r>
              <a:rPr lang="en-US" dirty="0" smtClean="0"/>
              <a:t> OS</a:t>
            </a:r>
          </a:p>
          <a:p>
            <a:r>
              <a:rPr lang="en-US" i="1" dirty="0" smtClean="0"/>
              <a:t>Portability</a:t>
            </a:r>
            <a:r>
              <a:rPr lang="en-US" dirty="0" smtClean="0"/>
              <a:t>: instead of shipping a program which needs to be installed and configured (and that might only work for a specific OS), do ship an entire OS </a:t>
            </a:r>
            <a:r>
              <a:rPr lang="en-US" i="1" dirty="0" smtClean="0"/>
              <a:t>image </a:t>
            </a:r>
            <a:r>
              <a:rPr lang="en-US" dirty="0" smtClean="0"/>
              <a:t>including the program and everything it needs</a:t>
            </a:r>
          </a:p>
          <a:p>
            <a:pPr lvl="1"/>
            <a:r>
              <a:rPr lang="en-US" dirty="0" smtClean="0"/>
              <a:t>such image will run in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55" y="2868482"/>
            <a:ext cx="10515600" cy="1325563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489961" cy="1325563"/>
          </a:xfrm>
        </p:spPr>
        <p:txBody>
          <a:bodyPr>
            <a:normAutofit/>
          </a:bodyPr>
          <a:lstStyle/>
          <a:p>
            <a:r>
              <a:rPr lang="en-US" dirty="0"/>
              <a:t>Deploy </a:t>
            </a:r>
            <a:r>
              <a:rPr lang="en-US" dirty="0" smtClean="0"/>
              <a:t>OS </a:t>
            </a:r>
            <a:r>
              <a:rPr lang="en-US" dirty="0"/>
              <a:t>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825624"/>
            <a:ext cx="11699823" cy="48824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developing applications, not </a:t>
            </a:r>
            <a:r>
              <a:rPr lang="en-US" dirty="0"/>
              <a:t>limit to just package your code </a:t>
            </a:r>
            <a:endParaRPr lang="en-US" dirty="0" smtClean="0"/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NodeJS</a:t>
            </a:r>
            <a:r>
              <a:rPr lang="en-US" dirty="0" smtClean="0"/>
              <a:t>, PHP, etc.</a:t>
            </a:r>
          </a:p>
          <a:p>
            <a:r>
              <a:rPr lang="en-US" dirty="0" smtClean="0"/>
              <a:t>Create </a:t>
            </a:r>
            <a:r>
              <a:rPr lang="en-US" dirty="0"/>
              <a:t>a whole image of an OS, including all needed software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the version of JRE/</a:t>
            </a:r>
            <a:r>
              <a:rPr lang="en-US" dirty="0" err="1"/>
              <a:t>.Net</a:t>
            </a:r>
            <a:r>
              <a:rPr lang="en-US" dirty="0"/>
              <a:t>/Ruby/etc. that you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Particularly useful when developing web applications to install on a server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install the OS image on the server, but rather run it in a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Also, instead of installing a database, could just load a OS image with it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automate all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03826" cy="1325563"/>
          </a:xfrm>
        </p:spPr>
        <p:txBody>
          <a:bodyPr/>
          <a:lstStyle/>
          <a:p>
            <a:r>
              <a:rPr lang="en-US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223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Automate the deployment of application inside software containers</a:t>
            </a:r>
          </a:p>
          <a:p>
            <a:r>
              <a:rPr lang="en-US" dirty="0"/>
              <a:t>Create whole OS images, based on predefined ones</a:t>
            </a:r>
          </a:p>
          <a:p>
            <a:r>
              <a:rPr lang="en-US" dirty="0" err="1"/>
              <a:t>Eg</a:t>
            </a:r>
            <a:r>
              <a:rPr lang="en-US" dirty="0"/>
              <a:t>, a Linux distribution with the latest version of </a:t>
            </a:r>
            <a:r>
              <a:rPr lang="en-US" dirty="0" smtClean="0"/>
              <a:t>the frameworks you need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PHP, JDK, etc.</a:t>
            </a:r>
            <a:endParaRPr lang="en-US" dirty="0"/>
          </a:p>
          <a:p>
            <a:r>
              <a:rPr lang="en-US" dirty="0"/>
              <a:t>Large </a:t>
            </a:r>
            <a:r>
              <a:rPr lang="en-US" i="1" dirty="0"/>
              <a:t>online</a:t>
            </a:r>
            <a:r>
              <a:rPr lang="en-US" dirty="0"/>
              <a:t> catalog of existing base images at Docker Hub</a:t>
            </a:r>
          </a:p>
          <a:p>
            <a:r>
              <a:rPr lang="en-US" dirty="0"/>
              <a:t>Your application, and any needed third-party library, will be part of the OS image</a:t>
            </a:r>
          </a:p>
          <a:p>
            <a:r>
              <a:rPr lang="en-US" dirty="0"/>
              <a:t>Use Docker (and tools built on / using it) to deploy your OS images and start them locally or on </a:t>
            </a:r>
            <a:r>
              <a:rPr lang="en-US" dirty="0" smtClean="0"/>
              <a:t>remote </a:t>
            </a:r>
            <a:r>
              <a:rPr lang="en-US" dirty="0"/>
              <a:t>servers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71" y="230188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5"/>
            <a:ext cx="1178976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 smtClean="0"/>
              <a:t>To run existing images, you just need to type commands from a shell terminal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GitBash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you are writing your own projects, </a:t>
            </a:r>
            <a:r>
              <a:rPr lang="en-US" dirty="0"/>
              <a:t>you need to create configuration files </a:t>
            </a:r>
            <a:endParaRPr lang="en-US" dirty="0" smtClean="0"/>
          </a:p>
          <a:p>
            <a:pPr lvl="1"/>
            <a:r>
              <a:rPr lang="en-US" i="1" dirty="0" err="1" smtClean="0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825625"/>
            <a:ext cx="1172496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https://hub.docker.com/r/docker/whalesay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dirty="0" err="1"/>
              <a:t>docker</a:t>
            </a:r>
            <a:r>
              <a:rPr lang="en-US" dirty="0"/>
              <a:t>/</a:t>
            </a:r>
            <a:r>
              <a:rPr lang="en-US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First time you run it, the “</a:t>
            </a:r>
            <a:r>
              <a:rPr lang="en-US" dirty="0" err="1" smtClean="0"/>
              <a:t>docker</a:t>
            </a:r>
            <a:r>
              <a:rPr lang="en-US" dirty="0" smtClean="0"/>
              <a:t>/</a:t>
            </a:r>
            <a:r>
              <a:rPr lang="en-US" dirty="0" err="1" smtClean="0"/>
              <a:t>whalesay</a:t>
            </a:r>
            <a:r>
              <a:rPr lang="en-US" dirty="0" smtClean="0"/>
              <a:t>” image will be downloaded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78077"/>
            <a:ext cx="11857703" cy="51693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r>
              <a:rPr lang="en-US" dirty="0"/>
              <a:t>Just need to create a text file called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3 “main” parts (there are more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pPr lvl="1"/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pPr lvl="1"/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pPr lvl="1"/>
            <a:r>
              <a:rPr lang="en-US" b="1" dirty="0"/>
              <a:t>#</a:t>
            </a:r>
            <a:r>
              <a:rPr lang="en-US" dirty="0"/>
              <a:t> are comments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&lt;name&gt;, from the </a:t>
            </a:r>
            <a:r>
              <a:rPr lang="en-US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</a:t>
            </a:r>
            <a:r>
              <a:rPr lang="en-US" b="1" i="1" dirty="0" smtClean="0"/>
              <a:t>&gt;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the give image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ocker</a:t>
            </a:r>
            <a:r>
              <a:rPr lang="en-US" b="1" dirty="0" smtClean="0"/>
              <a:t> </a:t>
            </a:r>
            <a:r>
              <a:rPr lang="en-US" b="1" dirty="0" err="1" smtClean="0"/>
              <a:t>ps</a:t>
            </a:r>
            <a:endParaRPr lang="en-US" b="1" dirty="0" smtClean="0"/>
          </a:p>
          <a:p>
            <a:pPr lvl="1"/>
            <a:r>
              <a:rPr lang="en-US" dirty="0" smtClean="0"/>
              <a:t>Show running images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ocker</a:t>
            </a:r>
            <a:r>
              <a:rPr lang="en-US" b="1" dirty="0" smtClean="0"/>
              <a:t> stop &lt;id&gt;</a:t>
            </a:r>
          </a:p>
          <a:p>
            <a:pPr lvl="1"/>
            <a:r>
              <a:rPr lang="en-US" dirty="0" smtClean="0"/>
              <a:t>Stop the given running image. Note: an image can be run in several instances, with different ids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80" y="2886383"/>
            <a:ext cx="10515600" cy="1325563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42900"/>
            <a:ext cx="11764025" cy="59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000" y="304800"/>
            <a:ext cx="73660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Further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 smtClean="0"/>
              <a:t>COPY</a:t>
            </a:r>
            <a:r>
              <a:rPr lang="en-US" dirty="0" smtClean="0"/>
              <a:t>: </a:t>
            </a:r>
            <a:r>
              <a:rPr lang="en-US" dirty="0"/>
              <a:t>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</a:t>
            </a:r>
            <a:r>
              <a:rPr lang="en-US" dirty="0" smtClean="0"/>
              <a:t>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 smtClean="0"/>
              <a:t>When you run a server on your local host, it will open a TCP port, typically 80 or 8080</a:t>
            </a:r>
          </a:p>
          <a:p>
            <a:r>
              <a:rPr lang="en-US" dirty="0" smtClean="0"/>
              <a:t>A server running inside Docker will open the same kind of ports, but those will not be visible from the </a:t>
            </a:r>
            <a:r>
              <a:rPr lang="en-US" i="1" dirty="0" smtClean="0"/>
              <a:t>host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 need to explicitly make a mapping from </a:t>
            </a:r>
            <a:r>
              <a:rPr lang="en-US" i="1" dirty="0" smtClean="0"/>
              <a:t>host </a:t>
            </a:r>
            <a:r>
              <a:rPr lang="en-US" dirty="0" smtClean="0"/>
              <a:t>to </a:t>
            </a:r>
            <a:r>
              <a:rPr lang="en-US" i="1" dirty="0" smtClean="0"/>
              <a:t>guest</a:t>
            </a:r>
            <a:r>
              <a:rPr lang="en-US" dirty="0" smtClean="0"/>
              <a:t> ports</a:t>
            </a:r>
          </a:p>
          <a:p>
            <a:r>
              <a:rPr lang="en-US" dirty="0" smtClean="0"/>
              <a:t>Ex.: </a:t>
            </a:r>
            <a:r>
              <a:rPr lang="en-US" b="1" dirty="0" err="1" smtClean="0"/>
              <a:t>docker</a:t>
            </a:r>
            <a:r>
              <a:rPr lang="en-US" b="1" dirty="0" smtClean="0"/>
              <a:t> run </a:t>
            </a:r>
            <a:r>
              <a:rPr lang="mr-IN" b="1" dirty="0" smtClean="0"/>
              <a:t>–</a:t>
            </a:r>
            <a:r>
              <a:rPr lang="en-US" b="1" dirty="0" smtClean="0"/>
              <a:t>p 80:8080 foo</a:t>
            </a:r>
          </a:p>
          <a:p>
            <a:pPr lvl="1"/>
            <a:r>
              <a:rPr lang="en-US" dirty="0" smtClean="0"/>
              <a:t>When we do a connection on localhost on port 80, it will be redirected to 8080 inside </a:t>
            </a:r>
            <a:r>
              <a:rPr lang="en-US" dirty="0"/>
              <a:t>D</a:t>
            </a:r>
            <a:r>
              <a:rPr lang="en-US" dirty="0" smtClean="0"/>
              <a:t>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CTRL-C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 smtClean="0"/>
              <a:t>When running Docker (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err="1" smtClean="0"/>
              <a:t>docker</a:t>
            </a:r>
            <a:r>
              <a:rPr lang="en-US" i="1" dirty="0" smtClean="0"/>
              <a:t> run</a:t>
            </a:r>
            <a:r>
              <a:rPr lang="en-US" dirty="0" smtClean="0"/>
              <a:t>”) in a terminal, you can use CTRL-C to stop it</a:t>
            </a:r>
          </a:p>
          <a:p>
            <a:r>
              <a:rPr lang="en-US" dirty="0" smtClean="0"/>
              <a:t>On some terminals it </a:t>
            </a:r>
            <a:r>
              <a:rPr lang="en-US" i="1" dirty="0" smtClean="0"/>
              <a:t>might </a:t>
            </a:r>
            <a:r>
              <a:rPr lang="en-US" dirty="0" smtClean="0"/>
              <a:t>happen that the image still run in background</a:t>
            </a:r>
          </a:p>
          <a:p>
            <a:r>
              <a:rPr lang="en-US" dirty="0" smtClean="0"/>
              <a:t>Use “</a:t>
            </a:r>
            <a:r>
              <a:rPr lang="en-US" i="1" dirty="0" err="1" smtClean="0"/>
              <a:t>docker</a:t>
            </a:r>
            <a:r>
              <a:rPr lang="en-US" i="1" dirty="0" smtClean="0"/>
              <a:t> </a:t>
            </a:r>
            <a:r>
              <a:rPr lang="en-US" i="1" dirty="0" err="1" smtClean="0"/>
              <a:t>ps</a:t>
            </a:r>
            <a:r>
              <a:rPr lang="en-US" dirty="0" smtClean="0"/>
              <a:t>” to check if indeed the case</a:t>
            </a:r>
          </a:p>
          <a:p>
            <a:r>
              <a:rPr lang="en-US" dirty="0" smtClean="0"/>
              <a:t>Use “</a:t>
            </a:r>
            <a:r>
              <a:rPr lang="en-US" i="1" dirty="0" err="1" smtClean="0"/>
              <a:t>docker</a:t>
            </a:r>
            <a:r>
              <a:rPr lang="en-US" i="1" dirty="0" smtClean="0"/>
              <a:t> stop &lt;id&gt;</a:t>
            </a:r>
            <a:r>
              <a:rPr lang="en-US" dirty="0" smtClean="0"/>
              <a:t>” to stop an image manually</a:t>
            </a:r>
          </a:p>
          <a:p>
            <a:r>
              <a:rPr lang="en-US" dirty="0" smtClean="0"/>
              <a:t>If you have Docker images running in the background,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7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Running Postgres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8" y="1825624"/>
            <a:ext cx="11805424" cy="4902278"/>
          </a:xfrm>
        </p:spPr>
        <p:txBody>
          <a:bodyPr/>
          <a:lstStyle/>
          <a:p>
            <a:r>
              <a:rPr lang="en-US" dirty="0"/>
              <a:t>Docker Hub: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://hub.docker.com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Most major tools are released as well in Docker images</a:t>
            </a:r>
          </a:p>
          <a:p>
            <a:r>
              <a:rPr lang="en-US" dirty="0"/>
              <a:t>Postgres: </a:t>
            </a:r>
            <a:r>
              <a:rPr lang="en-US" dirty="0">
                <a:hlinkClick r:id="rId3"/>
              </a:rPr>
              <a:t>https://hub.docker.com/_/postgres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How to download it and run it? Simple, just type: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 -p 5432:5432 </a:t>
            </a:r>
            <a:r>
              <a:rPr lang="en-US" b="1" dirty="0" err="1" smtClean="0"/>
              <a:t>postgres</a:t>
            </a:r>
            <a:endParaRPr lang="en-US" b="1" dirty="0" smtClean="0"/>
          </a:p>
          <a:p>
            <a:pPr lvl="1"/>
            <a:r>
              <a:rPr lang="en-US" dirty="0" smtClean="0"/>
              <a:t>note, Postgres expect connections on port 5432, so we need to make it accessible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53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3" y="365125"/>
            <a:ext cx="1172496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3 Rules of Choosing </a:t>
            </a:r>
            <a:r>
              <a:rPr lang="en-US" smtClean="0"/>
              <a:t>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825624"/>
            <a:ext cx="11717594" cy="48111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New project or unsure what to do? </a:t>
            </a:r>
            <a:r>
              <a:rPr lang="en-US" b="1" dirty="0" smtClean="0"/>
              <a:t>Choose Postgres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you are already using </a:t>
            </a:r>
            <a:r>
              <a:rPr lang="en-US" i="1" dirty="0" smtClean="0"/>
              <a:t>MySQL</a:t>
            </a:r>
            <a:r>
              <a:rPr lang="en-US" dirty="0" smtClean="0"/>
              <a:t> and migration to </a:t>
            </a:r>
            <a:r>
              <a:rPr lang="en-US" i="1" dirty="0" smtClean="0"/>
              <a:t>Postgres</a:t>
            </a:r>
            <a:r>
              <a:rPr lang="en-US" dirty="0" smtClean="0"/>
              <a:t> would be too expensive, can stick with </a:t>
            </a:r>
            <a:r>
              <a:rPr lang="en-US" i="1" dirty="0"/>
              <a:t>MySQL</a:t>
            </a:r>
            <a:r>
              <a:rPr lang="en-US" dirty="0"/>
              <a:t> 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you have a long experience with databases, know exactly what you are doing, and can measure objectively the performance benefits of different tradeoffs compared to just using </a:t>
            </a:r>
            <a:r>
              <a:rPr lang="en-US" i="1" dirty="0" smtClean="0"/>
              <a:t>Postgres</a:t>
            </a:r>
            <a:r>
              <a:rPr lang="en-US" dirty="0" smtClean="0"/>
              <a:t>, then, </a:t>
            </a:r>
            <a:r>
              <a:rPr lang="en-US" i="1" dirty="0" smtClean="0"/>
              <a:t>and only then</a:t>
            </a:r>
            <a:r>
              <a:rPr lang="en-US" dirty="0" smtClean="0"/>
              <a:t>, choose best database for the </a:t>
            </a:r>
            <a:r>
              <a:rPr lang="en-US" i="1" dirty="0" smtClean="0"/>
              <a:t>specific</a:t>
            </a:r>
            <a:r>
              <a:rPr lang="en-US" dirty="0" smtClean="0"/>
              <a:t> problem you are 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3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MySQL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25624"/>
            <a:ext cx="11665974" cy="4811150"/>
          </a:xfrm>
        </p:spPr>
        <p:txBody>
          <a:bodyPr/>
          <a:lstStyle/>
          <a:p>
            <a:r>
              <a:rPr lang="en-US" dirty="0" smtClean="0"/>
              <a:t>Open source, but own (and mainly developed) by </a:t>
            </a:r>
            <a:r>
              <a:rPr lang="en-US" i="1" dirty="0" smtClean="0"/>
              <a:t>Oracle</a:t>
            </a:r>
            <a:r>
              <a:rPr lang="mr-IN" dirty="0" smtClean="0"/>
              <a:t>…</a:t>
            </a:r>
            <a:r>
              <a:rPr lang="en-US" dirty="0" smtClean="0"/>
              <a:t> and let’s not forget that one of its main commercial products is </a:t>
            </a:r>
            <a:r>
              <a:rPr lang="en-US" i="1" dirty="0" smtClean="0"/>
              <a:t>Oracle Database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so, yes, in theory those 2 databases are competitors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For most use cases, </a:t>
            </a:r>
            <a:r>
              <a:rPr lang="en-US" i="1" dirty="0" smtClean="0"/>
              <a:t>MySQL</a:t>
            </a:r>
            <a:r>
              <a:rPr lang="en-US" dirty="0" smtClean="0"/>
              <a:t> is on par with </a:t>
            </a:r>
            <a:r>
              <a:rPr lang="en-US" i="1" dirty="0" smtClean="0"/>
              <a:t>Postgres, </a:t>
            </a:r>
            <a:r>
              <a:rPr lang="en-US" dirty="0" smtClean="0"/>
              <a:t>but usually slower in adding new advanced features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support for NoSQL features like JSON data type, or SQL compliance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38128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MongoDB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825624"/>
            <a:ext cx="11887200" cy="4907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famous </a:t>
            </a:r>
            <a:r>
              <a:rPr lang="en-US" i="1" dirty="0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very, very popular in tutorials</a:t>
            </a:r>
            <a:r>
              <a:rPr lang="mr-IN" dirty="0" smtClean="0"/>
              <a:t>…</a:t>
            </a:r>
            <a:r>
              <a:rPr lang="en-US" dirty="0" smtClean="0"/>
              <a:t> especially in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Meant for </a:t>
            </a:r>
            <a:r>
              <a:rPr lang="en-US" i="1" dirty="0" smtClean="0"/>
              <a:t>documents</a:t>
            </a:r>
            <a:r>
              <a:rPr lang="en-US" dirty="0" smtClean="0"/>
              <a:t>, not for data with </a:t>
            </a:r>
            <a:r>
              <a:rPr lang="en-US" i="1" dirty="0" smtClean="0"/>
              <a:t>relations</a:t>
            </a:r>
          </a:p>
          <a:p>
            <a:pPr lvl="1"/>
            <a:r>
              <a:rPr lang="en-US" dirty="0" smtClean="0"/>
              <a:t>Usually documents are in JSON format, where the only </a:t>
            </a:r>
            <a:r>
              <a:rPr lang="en-US" dirty="0"/>
              <a:t>relations </a:t>
            </a:r>
            <a:r>
              <a:rPr lang="en-US" dirty="0" smtClean="0"/>
              <a:t>are hierarchical, </a:t>
            </a:r>
            <a:r>
              <a:rPr lang="en-US" dirty="0" err="1" smtClean="0"/>
              <a:t>eg</a:t>
            </a:r>
            <a:r>
              <a:rPr lang="en-US" dirty="0" smtClean="0"/>
              <a:t> nested objects</a:t>
            </a:r>
          </a:p>
          <a:p>
            <a:r>
              <a:rPr lang="en-US" dirty="0" smtClean="0"/>
              <a:t>Can be </a:t>
            </a:r>
            <a:r>
              <a:rPr lang="en-US" i="1" dirty="0" smtClean="0"/>
              <a:t>fast</a:t>
            </a:r>
            <a:r>
              <a:rPr lang="en-US" dirty="0" smtClean="0"/>
              <a:t> and </a:t>
            </a:r>
            <a:r>
              <a:rPr lang="en-US" i="1" dirty="0" smtClean="0"/>
              <a:t>easy</a:t>
            </a:r>
            <a:r>
              <a:rPr lang="en-US" dirty="0" smtClean="0"/>
              <a:t> to set up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but you need to </a:t>
            </a:r>
            <a:r>
              <a:rPr lang="en-US" i="1" dirty="0" smtClean="0"/>
              <a:t>sacrifice </a:t>
            </a:r>
            <a:r>
              <a:rPr lang="en-US" i="1" dirty="0"/>
              <a:t>ACID</a:t>
            </a:r>
            <a:r>
              <a:rPr lang="en-US" dirty="0"/>
              <a:t> </a:t>
            </a:r>
            <a:r>
              <a:rPr lang="en-US" dirty="0" smtClean="0"/>
              <a:t>for it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you “save” some data, can be just cached, and not actually saved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ACID transactions added in v4.0, in 2018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i="1" dirty="0" smtClean="0"/>
              <a:t>Postgres/MySQL</a:t>
            </a:r>
            <a:r>
              <a:rPr lang="en-US" dirty="0" smtClean="0"/>
              <a:t> can save JSON fields, and be very fast at it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2014, Postgres was actually faster than MongoDB in benchmarks at dealing with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825624"/>
            <a:ext cx="11576482" cy="4903649"/>
          </a:xfrm>
        </p:spPr>
        <p:txBody>
          <a:bodyPr/>
          <a:lstStyle/>
          <a:p>
            <a:r>
              <a:rPr lang="en-US" dirty="0"/>
              <a:t>Bash is a </a:t>
            </a:r>
            <a:r>
              <a:rPr lang="en-US" dirty="0" smtClean="0"/>
              <a:t>Linux/Mac/Unix </a:t>
            </a:r>
            <a:r>
              <a:rPr lang="en-US" dirty="0"/>
              <a:t>shell and command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There are also other kinds of shells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PowerShell in Windows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shell</a:t>
            </a:r>
            <a:r>
              <a:rPr lang="en-US" dirty="0" smtClean="0"/>
              <a:t> is </a:t>
            </a:r>
            <a:r>
              <a:rPr lang="en-US" dirty="0"/>
              <a:t>also called: </a:t>
            </a:r>
            <a:r>
              <a:rPr lang="en-US" i="1" dirty="0" smtClean="0"/>
              <a:t>terminal</a:t>
            </a:r>
            <a:r>
              <a:rPr lang="en-US" dirty="0"/>
              <a:t>, </a:t>
            </a:r>
            <a:r>
              <a:rPr lang="en-US" i="1" dirty="0" smtClean="0"/>
              <a:t>console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dirty="0" smtClean="0"/>
              <a:t>ommand-line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Enable to </a:t>
            </a:r>
            <a:r>
              <a:rPr lang="en-US" i="1" dirty="0" smtClean="0"/>
              <a:t>type</a:t>
            </a:r>
            <a:r>
              <a:rPr lang="en-US" dirty="0" smtClean="0"/>
              <a:t> commands (</a:t>
            </a:r>
            <a:r>
              <a:rPr lang="en-US" dirty="0" err="1" smtClean="0"/>
              <a:t>eg</a:t>
            </a:r>
            <a:r>
              <a:rPr lang="en-US" dirty="0" smtClean="0"/>
              <a:t> programs), and execute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45" y="1825624"/>
            <a:ext cx="11724968" cy="4892266"/>
          </a:xfrm>
        </p:spPr>
        <p:txBody>
          <a:bodyPr>
            <a:normAutofit/>
          </a:bodyPr>
          <a:lstStyle/>
          <a:p>
            <a:r>
              <a:rPr lang="en-US" dirty="0" smtClean="0"/>
              <a:t>Might start with JSON </a:t>
            </a:r>
            <a:r>
              <a:rPr lang="en-US" i="1" dirty="0" smtClean="0"/>
              <a:t>documents</a:t>
            </a:r>
            <a:r>
              <a:rPr lang="mr-IN" dirty="0" smtClean="0"/>
              <a:t>…</a:t>
            </a:r>
            <a:r>
              <a:rPr lang="en-US" dirty="0" smtClean="0"/>
              <a:t> but then one day you need to add relations between data: </a:t>
            </a:r>
            <a:r>
              <a:rPr lang="en-US" i="1" dirty="0" smtClean="0"/>
              <a:t>you are screwed</a:t>
            </a:r>
          </a:p>
          <a:p>
            <a:pPr lvl="1"/>
            <a:r>
              <a:rPr lang="en-US" dirty="0" smtClean="0"/>
              <a:t>“screwed” meaning ending up implementing JOINs at application level, which is a nightmare and very inefficient</a:t>
            </a:r>
            <a:r>
              <a:rPr lang="mr-IN" dirty="0" smtClean="0"/>
              <a:t>…</a:t>
            </a:r>
            <a:r>
              <a:rPr lang="en-US" dirty="0" smtClean="0"/>
              <a:t> and/or duplicate data, which need to be kept always in sync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Or even worse, choosing </a:t>
            </a:r>
            <a:r>
              <a:rPr lang="en-US" i="1" dirty="0" smtClean="0"/>
              <a:t>MongoDB</a:t>
            </a:r>
            <a:r>
              <a:rPr lang="en-US" dirty="0" smtClean="0"/>
              <a:t> even when you deal with relational data, just because of </a:t>
            </a:r>
            <a:r>
              <a:rPr lang="en-US" i="1" dirty="0" smtClean="0"/>
              <a:t>hype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or when you do not really deal with the amount of data of Google/Amazon/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5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39" y="365125"/>
            <a:ext cx="1148161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 MongoDB is “Web Scale”!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1825624"/>
            <a:ext cx="11739716" cy="487751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https://www.youtube.com/watch?v=b2F-DItXtZs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://www.sarahmei.com/blog/2013/11/11/why-you-should-never-use-mongodb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/>
              <a:t>echo  "MongoDB is Web Scale!" &gt; /</a:t>
            </a:r>
            <a:r>
              <a:rPr lang="en-US" b="1" dirty="0" smtClean="0"/>
              <a:t>dev/null</a:t>
            </a:r>
          </a:p>
          <a:p>
            <a:r>
              <a:rPr lang="en-US" dirty="0" smtClean="0"/>
              <a:t>Note: video is from 2010. At that time MongoDB was “rubbish”. Today is better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ACID transactions added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8" y="4859594"/>
            <a:ext cx="2546223" cy="1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7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Cloud Deployment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2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 smtClean="0"/>
              <a:t>(AWS)</a:t>
            </a:r>
            <a:r>
              <a:rPr lang="en-US" i="1" dirty="0" smtClean="0"/>
              <a:t> </a:t>
            </a:r>
            <a:r>
              <a:rPr lang="en-US" dirty="0" smtClean="0"/>
              <a:t>is perhaps the most famous/used one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Netflix</a:t>
            </a:r>
            <a:r>
              <a:rPr lang="en-US" dirty="0" smtClean="0"/>
              <a:t> runs on AWS </a:t>
            </a:r>
          </a:p>
          <a:p>
            <a:r>
              <a:rPr lang="en-US" i="1" dirty="0" smtClean="0"/>
              <a:t>Automated scaling</a:t>
            </a:r>
            <a:r>
              <a:rPr lang="en-US" dirty="0" smtClean="0"/>
              <a:t>: if you need more load, automatically rent more nodes, and automatically scale down if less load</a:t>
            </a:r>
          </a:p>
          <a:p>
            <a:pPr lvl="1"/>
            <a:r>
              <a:rPr lang="en-US" dirty="0" smtClean="0"/>
              <a:t>this is also good for applications targeting a specific country (</a:t>
            </a:r>
            <a:r>
              <a:rPr lang="en-US" dirty="0" err="1" smtClean="0"/>
              <a:t>eg</a:t>
            </a:r>
            <a:r>
              <a:rPr lang="en-US" dirty="0" smtClean="0"/>
              <a:t> Norway), in which you will not get much load during the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94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 smtClean="0"/>
              <a:t>Definition of “Cloud”</a:t>
            </a:r>
            <a:endParaRPr lang="en-US" dirty="0"/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main cloud providers</a:t>
            </a:r>
          </a:p>
          <a:p>
            <a:r>
              <a:rPr lang="en-US" dirty="0" smtClean="0"/>
              <a:t>At the time of this writing, it provides </a:t>
            </a:r>
            <a:r>
              <a:rPr lang="en-US" i="1" dirty="0" smtClean="0"/>
              <a:t>easy</a:t>
            </a:r>
            <a:r>
              <a:rPr lang="en-US" dirty="0" smtClean="0"/>
              <a:t> to use </a:t>
            </a:r>
            <a:r>
              <a:rPr lang="en-US" i="1" dirty="0" smtClean="0"/>
              <a:t>free</a:t>
            </a:r>
            <a:r>
              <a:rPr lang="en-US" dirty="0" smtClean="0"/>
              <a:t> hosting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ote, this might change at any time </a:t>
            </a:r>
          </a:p>
          <a:p>
            <a:r>
              <a:rPr lang="en-US" dirty="0" smtClean="0"/>
              <a:t>Supporting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89031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 smtClean="0"/>
              <a:t>First you need to create </a:t>
            </a:r>
            <a:r>
              <a:rPr lang="en-US" dirty="0"/>
              <a:t>an </a:t>
            </a:r>
            <a:r>
              <a:rPr lang="en-US" dirty="0" smtClean="0"/>
              <a:t>account at </a:t>
            </a:r>
            <a:r>
              <a:rPr lang="en-US" dirty="0" smtClean="0">
                <a:hlinkClick r:id="rId2"/>
              </a:rPr>
              <a:t>www.heroku.com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err="1"/>
              <a:t>Heroku</a:t>
            </a:r>
            <a:r>
              <a:rPr lang="en-US" i="1" dirty="0"/>
              <a:t> </a:t>
            </a:r>
            <a:r>
              <a:rPr lang="en-US" i="1" dirty="0" smtClean="0"/>
              <a:t>CLI</a:t>
            </a:r>
            <a:r>
              <a:rPr lang="en-US" dirty="0" smtClean="0"/>
              <a:t>, which allows you to interact with </a:t>
            </a:r>
            <a:r>
              <a:rPr lang="en-US" dirty="0" err="1" smtClean="0"/>
              <a:t>Heroku</a:t>
            </a:r>
            <a:r>
              <a:rPr lang="en-US" dirty="0" smtClean="0"/>
              <a:t> from command line</a:t>
            </a:r>
          </a:p>
          <a:p>
            <a:r>
              <a:rPr lang="en-US" dirty="0" smtClean="0"/>
              <a:t>On the web interface, create an “app” with a name of your choice. In these slides, I will </a:t>
            </a:r>
            <a:r>
              <a:rPr lang="en-US" dirty="0"/>
              <a:t>use </a:t>
            </a:r>
            <a:r>
              <a:rPr lang="en-US" dirty="0" smtClean="0"/>
              <a:t>“</a:t>
            </a:r>
            <a:r>
              <a:rPr lang="en-US" i="1" dirty="0" smtClean="0"/>
              <a:t>pg6300-c4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Command Line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plugins:install</a:t>
            </a:r>
            <a:r>
              <a:rPr lang="en-US" b="1" dirty="0"/>
              <a:t> </a:t>
            </a:r>
            <a:r>
              <a:rPr lang="en-US" b="1" dirty="0" err="1"/>
              <a:t>heroku</a:t>
            </a:r>
            <a:r>
              <a:rPr lang="en-US" b="1" dirty="0"/>
              <a:t>-builds</a:t>
            </a:r>
          </a:p>
          <a:p>
            <a:pPr lvl="1"/>
            <a:r>
              <a:rPr lang="en-US" dirty="0"/>
              <a:t>need to be run only once, to install the </a:t>
            </a:r>
            <a:r>
              <a:rPr lang="en-US" dirty="0" smtClean="0"/>
              <a:t>“</a:t>
            </a:r>
            <a:r>
              <a:rPr lang="en-US" i="1" dirty="0" smtClean="0"/>
              <a:t>builds</a:t>
            </a:r>
            <a:r>
              <a:rPr lang="en-US" dirty="0" smtClean="0"/>
              <a:t>” plugin</a:t>
            </a:r>
            <a:endParaRPr lang="en-US" b="1" dirty="0" smtClean="0"/>
          </a:p>
          <a:p>
            <a:r>
              <a:rPr lang="en-US" b="1" dirty="0" err="1" smtClean="0"/>
              <a:t>heroku</a:t>
            </a:r>
            <a:r>
              <a:rPr lang="en-US" b="1" dirty="0" smtClean="0"/>
              <a:t> login</a:t>
            </a:r>
          </a:p>
          <a:p>
            <a:pPr lvl="1"/>
            <a:r>
              <a:rPr lang="en-US" dirty="0" smtClean="0"/>
              <a:t>will setup credential for the other commands.</a:t>
            </a:r>
          </a:p>
          <a:p>
            <a:pPr lvl="1"/>
            <a:r>
              <a:rPr lang="en-US" dirty="0" smtClean="0"/>
              <a:t>note: if using Windows, this might not work on </a:t>
            </a:r>
            <a:r>
              <a:rPr lang="en-US" dirty="0" err="1" smtClean="0"/>
              <a:t>GitBash</a:t>
            </a:r>
            <a:r>
              <a:rPr lang="en-US" dirty="0" smtClean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builds:create</a:t>
            </a:r>
            <a:r>
              <a:rPr lang="en-US" b="1" dirty="0"/>
              <a:t> -a </a:t>
            </a:r>
            <a:r>
              <a:rPr lang="en-US" b="1" dirty="0" smtClean="0"/>
              <a:t>pg6300-c4</a:t>
            </a:r>
          </a:p>
          <a:p>
            <a:pPr lvl="1"/>
            <a:r>
              <a:rPr lang="en-US" dirty="0" smtClean="0"/>
              <a:t>zip all your files in current folder, and deploy them in the app</a:t>
            </a:r>
          </a:p>
          <a:p>
            <a:pPr lvl="1"/>
            <a:r>
              <a:rPr lang="en-US" dirty="0" smtClean="0"/>
              <a:t>note: use “</a:t>
            </a:r>
            <a:r>
              <a:rPr lang="en-US" i="1" dirty="0" smtClean="0"/>
              <a:t>.</a:t>
            </a:r>
            <a:r>
              <a:rPr lang="en-US" i="1" dirty="0" err="1" smtClean="0"/>
              <a:t>gitignore</a:t>
            </a:r>
            <a:r>
              <a:rPr lang="en-US" dirty="0" smtClean="0"/>
              <a:t>” to specify what to exclude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674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8" y="982817"/>
            <a:ext cx="10058400" cy="49195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8385">
            <a:off x="693174" y="35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723" y="15705"/>
            <a:ext cx="536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https://pg6300-c4.herokuapp.com/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068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" y="376518"/>
            <a:ext cx="11885334" cy="6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36525"/>
            <a:ext cx="10515600" cy="1325563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825624"/>
            <a:ext cx="11665258" cy="493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skill when you are a programmer</a:t>
            </a:r>
          </a:p>
          <a:p>
            <a:r>
              <a:rPr lang="en-US" dirty="0"/>
              <a:t>Help automating several tasks</a:t>
            </a:r>
          </a:p>
          <a:p>
            <a:r>
              <a:rPr lang="en-US" dirty="0"/>
              <a:t>When dealing with </a:t>
            </a:r>
            <a:r>
              <a:rPr lang="en-US" dirty="0" smtClean="0"/>
              <a:t>web/enterprise systems, </a:t>
            </a:r>
            <a:r>
              <a:rPr lang="en-US" dirty="0"/>
              <a:t>many </a:t>
            </a:r>
            <a:r>
              <a:rPr lang="en-US" dirty="0" smtClean="0"/>
              <a:t>servers will </a:t>
            </a:r>
            <a:r>
              <a:rPr lang="en-US" dirty="0"/>
              <a:t>NOT have a GUI…</a:t>
            </a:r>
          </a:p>
          <a:p>
            <a:pPr lvl="1"/>
            <a:r>
              <a:rPr lang="en-US" dirty="0"/>
              <a:t>… you will access them remotely via SSH using a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… this also applies for embedded and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  <a:p>
            <a:r>
              <a:rPr lang="en-US" dirty="0"/>
              <a:t>Helpful when </a:t>
            </a:r>
            <a:r>
              <a:rPr lang="en-US" dirty="0" smtClean="0"/>
              <a:t>commands </a:t>
            </a:r>
            <a:r>
              <a:rPr lang="en-US" dirty="0"/>
              <a:t>with specific parameters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You need to be able to do basic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We will need </a:t>
            </a:r>
            <a:r>
              <a:rPr lang="en-US" i="1" dirty="0" smtClean="0"/>
              <a:t>Bash</a:t>
            </a:r>
            <a:r>
              <a:rPr lang="en-US" dirty="0" smtClean="0"/>
              <a:t> commands in </a:t>
            </a:r>
            <a:r>
              <a:rPr lang="en-US" i="1" dirty="0" smtClean="0"/>
              <a:t>Docker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1825625"/>
            <a:ext cx="11833934" cy="2098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using Linux/Mac, it is already installed</a:t>
            </a:r>
          </a:p>
          <a:p>
            <a:pPr lvl="1"/>
            <a:r>
              <a:rPr lang="en-US" dirty="0" smtClean="0"/>
              <a:t>Mac: Utilities -&gt; Terminal</a:t>
            </a:r>
          </a:p>
          <a:p>
            <a:r>
              <a:rPr lang="en-US" dirty="0" smtClean="0"/>
              <a:t>If using Windows, strongly recommended to install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is part of “</a:t>
            </a:r>
            <a:r>
              <a:rPr lang="en-US" dirty="0" err="1"/>
              <a:t>Git</a:t>
            </a:r>
            <a:r>
              <a:rPr lang="en-US" dirty="0"/>
              <a:t> for Windows” at http://gitforwindows.org/</a:t>
            </a:r>
          </a:p>
        </p:txBody>
      </p:sp>
      <p:pic>
        <p:nvPicPr>
          <p:cNvPr id="3074" name="Picture 2" descr="http://blog.teamtreehouse.com/wp-content/uploads/2012/09/Screen-Shot-2012-09-25-at-12.57.0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380" y="4058868"/>
            <a:ext cx="6033378" cy="29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885" y="3923931"/>
            <a:ext cx="3427979" cy="2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5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“.” the current directory</a:t>
            </a:r>
          </a:p>
          <a:p>
            <a:r>
              <a:rPr lang="en-US" dirty="0" smtClean="0"/>
              <a:t>“..” the parent directory</a:t>
            </a:r>
          </a:p>
          <a:p>
            <a:r>
              <a:rPr lang="en-US" dirty="0" smtClean="0"/>
              <a:t>“~” home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 print working directory</a:t>
            </a:r>
          </a:p>
          <a:p>
            <a:r>
              <a:rPr lang="en-US" dirty="0" smtClean="0"/>
              <a:t>“cd” change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” make directory</a:t>
            </a:r>
          </a:p>
          <a:p>
            <a:r>
              <a:rPr lang="en-US" dirty="0" smtClean="0"/>
              <a:t>“ls” list directory content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cp</a:t>
            </a:r>
            <a:r>
              <a:rPr lang="en-US" dirty="0" smtClean="0"/>
              <a:t>” copy file</a:t>
            </a:r>
          </a:p>
          <a:p>
            <a:r>
              <a:rPr lang="en-US" dirty="0" smtClean="0"/>
              <a:t>“mv” move file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rm</a:t>
            </a:r>
            <a:r>
              <a:rPr lang="en-US" dirty="0" smtClean="0"/>
              <a:t>” remove (“-r” for recursive on directories)</a:t>
            </a:r>
          </a:p>
          <a:p>
            <a:r>
              <a:rPr lang="en-US" dirty="0" smtClean="0"/>
              <a:t>“man” manual for a specific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“echo” print input text</a:t>
            </a:r>
          </a:p>
          <a:p>
            <a:r>
              <a:rPr lang="en-US" dirty="0" smtClean="0"/>
              <a:t>“cat” print content of file</a:t>
            </a:r>
          </a:p>
          <a:p>
            <a:r>
              <a:rPr lang="en-US" dirty="0" smtClean="0"/>
              <a:t>“less” scrollable print of file</a:t>
            </a:r>
          </a:p>
          <a:p>
            <a:r>
              <a:rPr lang="en-US" dirty="0" smtClean="0"/>
              <a:t>“&gt;” redirect to</a:t>
            </a:r>
          </a:p>
          <a:p>
            <a:r>
              <a:rPr lang="en-US" dirty="0" smtClean="0"/>
              <a:t>“&gt;&gt;” append to</a:t>
            </a:r>
          </a:p>
          <a:p>
            <a:r>
              <a:rPr lang="en-US" dirty="0" smtClean="0"/>
              <a:t>“|” pipe commands</a:t>
            </a:r>
          </a:p>
          <a:p>
            <a:r>
              <a:rPr lang="en-US" dirty="0" smtClean="0"/>
              <a:t>“which” location of program</a:t>
            </a:r>
          </a:p>
          <a:p>
            <a:r>
              <a:rPr lang="en-US" dirty="0" smtClean="0"/>
              <a:t>“$” resolve variables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wc</a:t>
            </a:r>
            <a:r>
              <a:rPr lang="en-US" dirty="0" smtClean="0"/>
              <a:t>” word count</a:t>
            </a:r>
          </a:p>
          <a:p>
            <a:r>
              <a:rPr lang="en-US" dirty="0" smtClean="0"/>
              <a:t>“find” files</a:t>
            </a:r>
          </a:p>
          <a:p>
            <a:r>
              <a:rPr lang="en-US" dirty="0" smtClean="0"/>
              <a:t>“grep” extract based on regular expression</a:t>
            </a:r>
          </a:p>
          <a:p>
            <a:r>
              <a:rPr lang="en-US" dirty="0" smtClean="0"/>
              <a:t>“touch” </a:t>
            </a:r>
            <a:r>
              <a:rPr lang="en-US" smtClean="0"/>
              <a:t>modify access time of file, and create it if non-existent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14972</TotalTime>
  <Words>2225</Words>
  <Application>Microsoft Macintosh PowerPoint</Application>
  <PresentationFormat>Widescreen</PresentationFormat>
  <Paragraphs>225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Mangal</vt:lpstr>
      <vt:lpstr>Arial</vt:lpstr>
      <vt:lpstr>Office Theme</vt:lpstr>
      <vt:lpstr>PG6300 On Bash, Docker, Databases and Cloud Deployment </vt:lpstr>
      <vt:lpstr>Goal</vt:lpstr>
      <vt:lpstr>Bash</vt:lpstr>
      <vt:lpstr>Bash</vt:lpstr>
      <vt:lpstr>PowerPoint Presentation</vt:lpstr>
      <vt:lpstr>Why?</vt:lpstr>
      <vt:lpstr>Installing Bash</vt:lpstr>
      <vt:lpstr>Basic Commands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Tips</vt:lpstr>
      <vt:lpstr>Virtual Machines</vt:lpstr>
      <vt:lpstr>OS-specific Programs</vt:lpstr>
      <vt:lpstr>Virtual Machines (VM)</vt:lpstr>
      <vt:lpstr>Linux running in Mac/Windows via VirtualBox</vt:lpstr>
      <vt:lpstr>Windows running in Mac via Parallels </vt:lpstr>
      <vt:lpstr>Why VMs?</vt:lpstr>
      <vt:lpstr>Docker</vt:lpstr>
      <vt:lpstr>Deploy OS Images </vt:lpstr>
      <vt:lpstr>Docker to the Rescue</vt:lpstr>
      <vt:lpstr>How to Use Docker?</vt:lpstr>
      <vt:lpstr>Docker Examples</vt:lpstr>
      <vt:lpstr>PowerPoint Presentation</vt:lpstr>
      <vt:lpstr>Custom Images </vt:lpstr>
      <vt:lpstr>PowerPoint Presentation</vt:lpstr>
      <vt:lpstr>PowerPoint Presentation</vt:lpstr>
      <vt:lpstr>Some Further Commands</vt:lpstr>
      <vt:lpstr>Networking</vt:lpstr>
      <vt:lpstr>CTRL-C</vt:lpstr>
      <vt:lpstr>Example: Running Postgres </vt:lpstr>
      <vt:lpstr>Databases</vt:lpstr>
      <vt:lpstr>The 3 Rules of Choosing a Database</vt:lpstr>
      <vt:lpstr>Example: MySQL</vt:lpstr>
      <vt:lpstr>Example: MongoDB</vt:lpstr>
      <vt:lpstr>MongoDB Cont.</vt:lpstr>
      <vt:lpstr>But… MongoDB is “Web Scale”!</vt:lpstr>
      <vt:lpstr>Cloud Deployment</vt:lpstr>
      <vt:lpstr>Cloud Deployment</vt:lpstr>
      <vt:lpstr>Definition of “Cloud”</vt:lpstr>
      <vt:lpstr>Heroku</vt:lpstr>
      <vt:lpstr>Using Heroku</vt:lpstr>
      <vt:lpstr>From Command Line (CLI)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785</cp:revision>
  <cp:lastPrinted>2018-11-04T17:07:26Z</cp:lastPrinted>
  <dcterms:created xsi:type="dcterms:W3CDTF">2017-12-10T14:32:25Z</dcterms:created>
  <dcterms:modified xsi:type="dcterms:W3CDTF">2018-11-04T17:08:06Z</dcterms:modified>
</cp:coreProperties>
</file>