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81" r:id="rId6"/>
    <p:sldId id="259" r:id="rId7"/>
    <p:sldId id="282" r:id="rId8"/>
    <p:sldId id="263" r:id="rId9"/>
    <p:sldId id="260" r:id="rId10"/>
    <p:sldId id="261" r:id="rId11"/>
    <p:sldId id="265" r:id="rId12"/>
    <p:sldId id="27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80" r:id="rId26"/>
    <p:sldId id="279" r:id="rId27"/>
    <p:sldId id="264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5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Fake News Detection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Group3</a:t>
            </a:r>
            <a:endParaRPr lang="en-US" altLang="zh-CN"/>
          </a:p>
          <a:p>
            <a:r>
              <a:rPr lang="en-US" altLang="zh-CN"/>
              <a:t>Liuyi Chen, Xintong Zhong, Renyuan Lu, Han Zhang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11190" cy="4351655"/>
          </a:xfrm>
        </p:spPr>
        <p:txBody>
          <a:bodyPr/>
          <a:p>
            <a:r>
              <a:rPr lang="en-US" altLang="zh-CN"/>
              <a:t>4 transformer encoder layers </a:t>
            </a:r>
            <a:endParaRPr lang="en-US" altLang="zh-CN"/>
          </a:p>
          <a:p>
            <a:r>
              <a:rPr lang="en-US" altLang="zh-CN"/>
              <a:t>use GloVe for embedding to get 50-dim vector</a:t>
            </a:r>
            <a:endParaRPr lang="en-US" altLang="zh-CN"/>
          </a:p>
          <a:p>
            <a:r>
              <a:rPr lang="en-US" altLang="zh-CN"/>
              <a:t>model dim = 50</a:t>
            </a:r>
            <a:endParaRPr lang="en-US" altLang="zh-CN"/>
          </a:p>
          <a:p>
            <a:r>
              <a:rPr lang="en-US" altLang="zh-CN"/>
              <a:t>projecting dim = 100</a:t>
            </a:r>
            <a:endParaRPr lang="en-US" altLang="zh-CN"/>
          </a:p>
          <a:p>
            <a:r>
              <a:rPr lang="en-US" altLang="zh-CN"/>
              <a:t>best model accuracy = 0.9014</a:t>
            </a:r>
            <a:endParaRPr lang="en-US" altLang="zh-CN"/>
          </a:p>
        </p:txBody>
      </p:sp>
      <p:pic>
        <p:nvPicPr>
          <p:cNvPr id="6" name="图片 5" descr="transform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9390" y="1876425"/>
            <a:ext cx="5502910" cy="4126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11190" cy="4351655"/>
          </a:xfrm>
        </p:spPr>
        <p:txBody>
          <a:bodyPr/>
          <a:p>
            <a:r>
              <a:rPr lang="en-US" altLang="zh-CN"/>
              <a:t>add dropout = 0.25</a:t>
            </a:r>
            <a:endParaRPr lang="en-US" altLang="zh-CN"/>
          </a:p>
          <a:p>
            <a:r>
              <a:rPr lang="en-US" altLang="zh-CN"/>
              <a:t>best model accuracy = 0.8942</a:t>
            </a:r>
            <a:endParaRPr lang="en-US" altLang="zh-CN"/>
          </a:p>
        </p:txBody>
      </p:sp>
      <p:pic>
        <p:nvPicPr>
          <p:cNvPr id="4" name="图片 3" descr="transformer_dr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9035" y="163195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However, accuracy of the Transformer using GloVe is lower than the SVM using TF-IDF, so we want to utilize the TF-IDF in this problem while avoiding using a huge model. </a:t>
            </a:r>
            <a:endParaRPr lang="en-US" altLang="zh-CN"/>
          </a:p>
          <a:p>
            <a:r>
              <a:rPr lang="en-US" altLang="zh-CN"/>
              <a:t>The linear projection layer may be a choice to deal with the input. 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195" cy="4351655"/>
          </a:xfrm>
        </p:spPr>
        <p:txBody>
          <a:bodyPr/>
          <a:p>
            <a:r>
              <a:rPr lang="en-US" altLang="zh-CN"/>
              <a:t>2 layer linear layer </a:t>
            </a:r>
            <a:endParaRPr lang="en-US" altLang="zh-CN"/>
          </a:p>
          <a:p>
            <a:r>
              <a:rPr lang="en-US" altLang="zh-CN"/>
              <a:t>input dim = 16k</a:t>
            </a:r>
            <a:endParaRPr lang="en-US" altLang="zh-CN"/>
          </a:p>
          <a:p>
            <a:r>
              <a:rPr lang="en-US" altLang="zh-CN"/>
              <a:t>hidden dim = 10 </a:t>
            </a:r>
            <a:endParaRPr lang="en-US" altLang="zh-CN"/>
          </a:p>
          <a:p>
            <a:r>
              <a:rPr lang="en-US" altLang="zh-CN"/>
              <a:t>output dim = 2 (classification head)</a:t>
            </a:r>
            <a:endParaRPr lang="en-US" altLang="zh-CN"/>
          </a:p>
          <a:p>
            <a:r>
              <a:rPr lang="en-US" altLang="zh-CN"/>
              <a:t>best model accuracy = 0.9329</a:t>
            </a:r>
            <a:endParaRPr lang="en-US" altLang="zh-CN"/>
          </a:p>
        </p:txBody>
      </p:sp>
      <p:pic>
        <p:nvPicPr>
          <p:cNvPr id="4" name="图片 3" descr="den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1880870"/>
            <a:ext cx="5436235" cy="40773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linear model using TF-IDF achieves a slightly less accuracy compared to the SVM. </a:t>
            </a:r>
            <a:endParaRPr lang="en-US" altLang="zh-CN"/>
          </a:p>
          <a:p>
            <a:r>
              <a:rPr lang="en-US" altLang="zh-CN"/>
              <a:t>The reason may be That the hidden layer of 10 is a bit inadequate and the learning rate as well as dropout rate is not optimal. </a:t>
            </a:r>
            <a:endParaRPr lang="en-US" altLang="zh-CN"/>
          </a:p>
          <a:p>
            <a:r>
              <a:rPr lang="en-US" altLang="zh-CN"/>
              <a:t>Still, we want to combine the results of Transformer using GloVe and Linear using TF-IDF. 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603740" cy="4351655"/>
          </a:xfrm>
        </p:spPr>
        <p:txBody>
          <a:bodyPr/>
          <a:p>
            <a:r>
              <a:rPr lang="en-US" altLang="zh-CN"/>
              <a:t>We concatnate the prediction of the Transformer and Linear adn then use it as input to the SVM for further training. </a:t>
            </a:r>
            <a:endParaRPr lang="en-US" altLang="zh-CN"/>
          </a:p>
          <a:p>
            <a:r>
              <a:rPr lang="en-US" altLang="zh-CN"/>
              <a:t>best model accuracy = 0.9419</a:t>
            </a:r>
            <a:endParaRPr lang="en-US" altLang="zh-CN"/>
          </a:p>
          <a:p>
            <a:r>
              <a:rPr lang="en-US" altLang="zh-CN"/>
              <a:t>The confusion matrix is :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374390" y="4117340"/>
          <a:ext cx="45319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665"/>
                <a:gridCol w="1510665"/>
                <a:gridCol w="1510665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ground truth: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prediction: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Real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74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968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Nevertheless, using the prediction to further train the SVM could easily lead to overfitting in the specific dataset and reduce the robustness of the model therefore. </a:t>
            </a:r>
            <a:endParaRPr lang="en-US" altLang="zh-CN"/>
          </a:p>
          <a:p>
            <a:r>
              <a:rPr lang="en-US" altLang="zh-CN"/>
              <a:t>We still want to get a uniform model with higher accuracy.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pretrained BERT model gives another way of embedding. 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07405" cy="4351655"/>
          </a:xfrm>
        </p:spPr>
        <p:txBody>
          <a:bodyPr/>
          <a:p>
            <a:r>
              <a:rPr lang="en-US" altLang="zh-CN"/>
              <a:t>BERT with pretrained paramters. </a:t>
            </a:r>
            <a:endParaRPr lang="en-US" altLang="zh-CN"/>
          </a:p>
          <a:p>
            <a:r>
              <a:rPr lang="en-US" altLang="zh-CN"/>
              <a:t>using tokenizer of BERT </a:t>
            </a:r>
            <a:endParaRPr lang="en-US" altLang="zh-CN"/>
          </a:p>
          <a:p>
            <a:r>
              <a:rPr lang="en-US" altLang="zh-CN"/>
              <a:t>add a linear layer of to project to 64 dim and a classification head. </a:t>
            </a:r>
            <a:endParaRPr lang="en-US" altLang="zh-CN"/>
          </a:p>
          <a:p>
            <a:r>
              <a:rPr lang="en-US" altLang="zh-CN"/>
              <a:t>best model accuracy = 0.8510</a:t>
            </a:r>
            <a:endParaRPr lang="en-US" altLang="zh-CN"/>
          </a:p>
        </p:txBody>
      </p:sp>
      <p:pic>
        <p:nvPicPr>
          <p:cNvPr id="4" name="图片 3" descr="bert_cl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060" y="1874520"/>
            <a:ext cx="5347335" cy="4010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 we can conclude, the BERT tokenizer and GloVe performs quite bad in this problem while using TF-IDF, even the linear model could get a accuracy over 93%. </a:t>
            </a:r>
            <a:endParaRPr lang="en-US" altLang="zh-CN"/>
          </a:p>
          <a:p>
            <a:r>
              <a:rPr lang="en-US" altLang="zh-CN"/>
              <a:t>We conject that the reason could be that TF-IDF gives a embedding specific to the news dataset while the other two embedding methods only use knowledge gained from a general context dataset. 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Inspired by the previous experiments, we select the TF-IDF as our embedding method and add a projection linear layer in front of the Transformer blocks to reduce the model dim.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Fake news detection is still one major concern in post-pandemic era. As the technological barrier is way lower than before, everyone can publish we-media contents. Detecting fake news is therefore much more important currently. </a:t>
            </a:r>
            <a:endParaRPr lang="en-US" altLang="zh-CN"/>
          </a:p>
          <a:p>
            <a:r>
              <a:rPr lang="en-US" altLang="zh-CN"/>
              <a:t>This gives rise to our incentives to contruct and train the model to automatically detect the fake news. 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03265" cy="4351655"/>
          </a:xfrm>
        </p:spPr>
        <p:txBody>
          <a:bodyPr/>
          <a:p>
            <a:r>
              <a:rPr lang="en-US" altLang="zh-CN"/>
              <a:t>Transformer encoder with linear projection </a:t>
            </a:r>
            <a:endParaRPr lang="en-US" altLang="zh-CN"/>
          </a:p>
          <a:p>
            <a:r>
              <a:rPr lang="en-US" altLang="zh-CN"/>
              <a:t>input dim = 16k</a:t>
            </a:r>
            <a:endParaRPr lang="en-US" altLang="zh-CN"/>
          </a:p>
          <a:p>
            <a:r>
              <a:rPr lang="en-US" altLang="zh-CN"/>
              <a:t>model dim = 256</a:t>
            </a:r>
            <a:endParaRPr lang="en-US" altLang="zh-CN"/>
          </a:p>
          <a:p>
            <a:r>
              <a:rPr lang="en-US" altLang="zh-CN"/>
              <a:t>projecting dim = 512</a:t>
            </a:r>
            <a:endParaRPr lang="en-US" altLang="zh-CN"/>
          </a:p>
          <a:p>
            <a:r>
              <a:rPr lang="en-US" altLang="zh-CN"/>
              <a:t>sequence length = 32</a:t>
            </a:r>
            <a:endParaRPr lang="en-US" altLang="zh-CN"/>
          </a:p>
          <a:p>
            <a:r>
              <a:rPr lang="en-US" altLang="zh-CN"/>
              <a:t>best model accuracy = 0.9201</a:t>
            </a:r>
            <a:endParaRPr lang="en-US" altLang="zh-CN"/>
          </a:p>
        </p:txBody>
      </p:sp>
      <p:pic>
        <p:nvPicPr>
          <p:cNvPr id="4" name="图片 3" descr="transformer_tfi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5375" y="1825625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03265" cy="4351655"/>
          </a:xfrm>
        </p:spPr>
        <p:txBody>
          <a:bodyPr/>
          <a:p>
            <a:r>
              <a:rPr lang="en-US" altLang="zh-CN"/>
              <a:t>add regularization and dropout</a:t>
            </a:r>
            <a:endParaRPr lang="en-US" altLang="zh-CN"/>
          </a:p>
          <a:p>
            <a:r>
              <a:rPr lang="en-US" altLang="zh-CN"/>
              <a:t>MHSA dropout = 0.5 </a:t>
            </a:r>
            <a:endParaRPr lang="en-US" altLang="zh-CN"/>
          </a:p>
          <a:p>
            <a:r>
              <a:rPr lang="en-US" altLang="zh-CN"/>
              <a:t>linear dropout = 0.25</a:t>
            </a:r>
            <a:endParaRPr lang="en-US" altLang="zh-CN"/>
          </a:p>
          <a:p>
            <a:r>
              <a:rPr lang="en-US" altLang="zh-CN"/>
              <a:t>reduce learning rate </a:t>
            </a:r>
            <a:endParaRPr lang="en-US" altLang="zh-CN"/>
          </a:p>
          <a:p>
            <a:r>
              <a:rPr lang="en-US" altLang="zh-CN"/>
              <a:t>best model accuracy = 0.9439</a:t>
            </a:r>
            <a:endParaRPr lang="en-US" altLang="zh-CN"/>
          </a:p>
        </p:txBody>
      </p:sp>
      <p:pic>
        <p:nvPicPr>
          <p:cNvPr id="5" name="图片 4" descr="transformer_tfidf_dr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7295" y="163195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confusion matrix: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However, this model is quite large, so we also want to use less paramters to get similar results. 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496310" y="2691130"/>
          <a:ext cx="45319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665"/>
                <a:gridCol w="1510665"/>
                <a:gridCol w="1510665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ground truth: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prediction: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Real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39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03265" cy="4351655"/>
          </a:xfrm>
        </p:spPr>
        <p:txBody>
          <a:bodyPr/>
          <a:p>
            <a:r>
              <a:rPr lang="en-US" altLang="zh-CN">
                <a:sym typeface="+mn-ea"/>
              </a:rPr>
              <a:t>Transformer encoder with linear projection </a:t>
            </a:r>
            <a:endParaRPr lang="en-US" altLang="zh-CN"/>
          </a:p>
          <a:p>
            <a:r>
              <a:rPr lang="en-US" altLang="zh-CN">
                <a:sym typeface="+mn-ea"/>
              </a:rPr>
              <a:t>input dim = 16k</a:t>
            </a:r>
            <a:endParaRPr lang="en-US" altLang="zh-CN"/>
          </a:p>
          <a:p>
            <a:r>
              <a:rPr lang="en-US" altLang="zh-CN">
                <a:sym typeface="+mn-ea"/>
              </a:rPr>
              <a:t>model dim = 128</a:t>
            </a:r>
            <a:endParaRPr lang="en-US" altLang="zh-CN"/>
          </a:p>
          <a:p>
            <a:r>
              <a:rPr lang="en-US" altLang="zh-CN">
                <a:sym typeface="+mn-ea"/>
              </a:rPr>
              <a:t>projecting dim = 256</a:t>
            </a:r>
            <a:endParaRPr lang="en-US" altLang="zh-CN"/>
          </a:p>
          <a:p>
            <a:r>
              <a:rPr lang="en-US" altLang="zh-CN">
                <a:sym typeface="+mn-ea"/>
              </a:rPr>
              <a:t>sequence length = 16</a:t>
            </a:r>
            <a:endParaRPr lang="en-US" altLang="zh-CN"/>
          </a:p>
          <a:p>
            <a:r>
              <a:rPr lang="en-US" altLang="zh-CN">
                <a:sym typeface="+mn-ea"/>
              </a:rPr>
              <a:t>best model accuracy = 0.9421</a:t>
            </a:r>
            <a:endParaRPr lang="en-US" altLang="zh-CN"/>
          </a:p>
        </p:txBody>
      </p:sp>
      <p:pic>
        <p:nvPicPr>
          <p:cNvPr id="4" name="图片 3" descr="transformer_tfidf_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2205" y="178816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confusion matrix: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496310" y="2691130"/>
          <a:ext cx="45319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665"/>
                <a:gridCol w="1510665"/>
                <a:gridCol w="1510665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ground truth: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prediction: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Real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68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large : 67.62M parameters, needs 3.11s to run on test set. </a:t>
            </a:r>
            <a:endParaRPr lang="en-US" altLang="zh-CN"/>
          </a:p>
          <a:p>
            <a:r>
              <a:rPr lang="en-US" altLang="zh-CN"/>
              <a:t>small : 16.91M parameters, needs 2.54s to run on test set. 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 conclude, we use the SVM with TF-IDF embedding as our benchmark and test different neural network models and different embedding method. </a:t>
            </a:r>
            <a:endParaRPr lang="en-US" altLang="zh-CN"/>
          </a:p>
          <a:p>
            <a:r>
              <a:rPr lang="en-US" altLang="zh-CN"/>
              <a:t>Our best model is transformer with TF-IDF embedding, which has accuracy of 0.9439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example: </a:t>
            </a:r>
            <a:endParaRPr lang="en-US" altLang="zh-CN"/>
          </a:p>
          <a:p>
            <a:r>
              <a:rPr lang="en-US" altLang="zh-CN"/>
              <a:t>content : </a:t>
            </a:r>
            <a:r>
              <a:rPr lang="zh-CN" altLang="en-US"/>
              <a:t>The CDC currently reports 99031 deaths. In general the discrepancies in death counts between different sources are small and explicable. The death toll stands at roughly 100000 people today.</a:t>
            </a:r>
            <a:endParaRPr lang="zh-CN" altLang="en-US"/>
          </a:p>
          <a:p>
            <a:r>
              <a:rPr lang="en-US" altLang="zh-CN"/>
              <a:t>label: real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train set has 6420 entries of news. </a:t>
            </a:r>
            <a:endParaRPr lang="en-US" altLang="zh-CN"/>
          </a:p>
          <a:p>
            <a:r>
              <a:rPr lang="en-US" altLang="zh-CN"/>
              <a:t>The test set has 2110 entries of news. </a:t>
            </a:r>
            <a:endParaRPr lang="en-US" altLang="zh-CN"/>
          </a:p>
          <a:p>
            <a:r>
              <a:rPr lang="en-US" altLang="zh-CN"/>
              <a:t>Both train and test set has a distribution of roughly 50% real and 50% fake to avoid bias and overfit.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Preprocessing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First, we will remove the website information and use regular expression to extract the related words in lower case as data preprocessing before embedding. </a:t>
            </a:r>
            <a:endParaRPr lang="en-US" altLang="zh-CN"/>
          </a:p>
        </p:txBody>
      </p:sp>
      <p:pic>
        <p:nvPicPr>
          <p:cNvPr id="4" name="图片 3" descr="e20512b84c8ef79cc778944c967057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9505" y="3266440"/>
            <a:ext cx="4580890" cy="281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Preprocessing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Initially, we also want to seperate the author of the news with the major content.</a:t>
            </a:r>
            <a:endParaRPr lang="en-US" altLang="zh-CN"/>
          </a:p>
          <a:p>
            <a:r>
              <a:rPr lang="en-US" altLang="zh-CN"/>
              <a:t>However, as it is quite hard to use regular expression in this setting and not all news have its author indicated in it so we directly feed the whole content to the model.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Embedding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GloVe: combine the advantages of word2vec and count based. </a:t>
            </a:r>
            <a:endParaRPr lang="en-US" altLang="zh-CN"/>
          </a:p>
          <a:p>
            <a:pPr lvl="1"/>
            <a:r>
              <a:rPr lang="en-US" altLang="zh-CN"/>
              <a:t>fast training</a:t>
            </a:r>
            <a:endParaRPr lang="en-US" altLang="zh-CN"/>
          </a:p>
          <a:p>
            <a:pPr lvl="1"/>
            <a:r>
              <a:rPr lang="en-US" altLang="zh-CN"/>
              <a:t>scalable to large corpus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TF-IDF: 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7f7c784ed1113cda2a6abe38786b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4415" y="3028315"/>
            <a:ext cx="5346700" cy="1289050"/>
          </a:xfrm>
          <a:prstGeom prst="rect">
            <a:avLst/>
          </a:prstGeom>
        </p:spPr>
      </p:pic>
      <p:pic>
        <p:nvPicPr>
          <p:cNvPr id="5" name="图片 4" descr="0ee68ea472669adcd72573f128a46d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85" y="4766310"/>
            <a:ext cx="781050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Traditional Machine Learning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traditional machine learning model is SVM using TF-IDF as embedding, the best model accuracy is 0.9419, we will use it as a benchmark. 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374390" y="4117340"/>
          <a:ext cx="45319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665"/>
                <a:gridCol w="1510665"/>
                <a:gridCol w="1510665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ground truth: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prediction: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Real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57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1037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Network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12485" cy="4351655"/>
          </a:xfrm>
        </p:spPr>
        <p:txBody>
          <a:bodyPr/>
          <a:p>
            <a:r>
              <a:rPr lang="en-US" altLang="zh-CN"/>
              <a:t>As the input dim of TF-IDF is usually very large (including all possible words in the corpus, about 16k), we first try to use GloVe embedding and use a Transformer encoder structure combined with a classification head. 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82ea98b375538387a8357c996b9e6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9355" y="976630"/>
            <a:ext cx="3943985" cy="54597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5a36942-be4e-4b13-815c-dd4b07f98eff}"/>
</p:tagLst>
</file>

<file path=ppt/tags/tag2.xml><?xml version="1.0" encoding="utf-8"?>
<p:tagLst xmlns:p="http://schemas.openxmlformats.org/presentationml/2006/main">
  <p:tag name="KSO_WM_UNIT_TABLE_BEAUTIFY" val="smartTable{e098fce1-ede3-4aa5-a308-676298dae455}"/>
  <p:tag name="TABLE_ENDDRAG_ORIGIN_RECT" val="356*129"/>
  <p:tag name="TABLE_ENDDRAG_RECT" val="255*330*356*129"/>
</p:tagLst>
</file>

<file path=ppt/tags/tag3.xml><?xml version="1.0" encoding="utf-8"?>
<p:tagLst xmlns:p="http://schemas.openxmlformats.org/presentationml/2006/main">
  <p:tag name="KSO_WM_UNIT_TABLE_BEAUTIFY" val="smartTable{e098fce1-ede3-4aa5-a308-676298dae455}"/>
  <p:tag name="TABLE_ENDDRAG_ORIGIN_RECT" val="356*129"/>
  <p:tag name="TABLE_ENDDRAG_RECT" val="255*330*356*129"/>
  <p:tag name="KSO_WM_BEAUTIFY_FLAG" val=""/>
</p:tagLst>
</file>

<file path=ppt/tags/tag4.xml><?xml version="1.0" encoding="utf-8"?>
<p:tagLst xmlns:p="http://schemas.openxmlformats.org/presentationml/2006/main">
  <p:tag name="KSO_WM_UNIT_TABLE_BEAUTIFY" val="smartTable{e098fce1-ede3-4aa5-a308-676298dae455}"/>
  <p:tag name="TABLE_ENDDRAG_ORIGIN_RECT" val="356*129"/>
  <p:tag name="TABLE_ENDDRAG_RECT" val="255*330*356*129"/>
  <p:tag name="KSO_WM_BEAUTIFY_FLAG" val=""/>
</p:tagLst>
</file>

<file path=ppt/tags/tag5.xml><?xml version="1.0" encoding="utf-8"?>
<p:tagLst xmlns:p="http://schemas.openxmlformats.org/presentationml/2006/main">
  <p:tag name="COMMONDATA" val="eyJoZGlkIjoiN2I0ZWFjYWJiMzdhNDBmZWViODNhNDg5MDRkZjY2Y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5080</Words>
  <Application>WPS 演示</Application>
  <PresentationFormat>宽屏</PresentationFormat>
  <Paragraphs>245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Data Preprocessing</vt:lpstr>
      <vt:lpstr>PowerPoint 演示文稿</vt:lpstr>
      <vt:lpstr>Data Preprocessing</vt:lpstr>
      <vt:lpstr>PowerPoint 演示文稿</vt:lpstr>
      <vt:lpstr>PowerPoint 演示文稿</vt:lpstr>
      <vt:lpstr>PowerPoint 演示文稿</vt:lpstr>
      <vt:lpstr>Neural Network </vt:lpstr>
      <vt:lpstr>Neural Network </vt:lpstr>
      <vt:lpstr>Neural Network</vt:lpstr>
      <vt:lpstr>PowerPoint 演示文稿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LG-NB</dc:creator>
  <cp:lastModifiedBy>李庭西</cp:lastModifiedBy>
  <cp:revision>5</cp:revision>
  <dcterms:created xsi:type="dcterms:W3CDTF">2023-04-01T10:08:00Z</dcterms:created>
  <dcterms:modified xsi:type="dcterms:W3CDTF">2023-04-01T12:15:42Z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21BE9C4301CA41C3B09CA2BFA5127020</vt:lpwstr>
  </property>
  <property fmtid="{D5CDD505-2E9C-101B-9397-08002B2CF9AE}" pid="3" name="KSOProductBuildVer">
    <vt:lpwstr>2052-11.1.0.13703</vt:lpwstr>
  </property>
</Properties>
</file>