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66" r:id="rId5"/>
    <p:sldId id="267" r:id="rId6"/>
    <p:sldId id="269" r:id="rId7"/>
    <p:sldId id="270" r:id="rId8"/>
    <p:sldId id="265" r:id="rId9"/>
    <p:sldId id="259" r:id="rId10"/>
    <p:sldId id="278" r:id="rId11"/>
    <p:sldId id="273" r:id="rId12"/>
    <p:sldId id="274" r:id="rId13"/>
    <p:sldId id="275" r:id="rId14"/>
    <p:sldId id="276" r:id="rId15"/>
    <p:sldId id="277" r:id="rId16"/>
    <p:sldId id="261" r:id="rId17"/>
    <p:sldId id="271" r:id="rId18"/>
    <p:sldId id="262" r:id="rId19"/>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Literature Review</a:t>
            </a:r>
          </a:p>
        </p:txBody>
      </p:sp>
      <p:sp>
        <p:nvSpPr>
          <p:cNvPr id="3" name="副标题 2"/>
          <p:cNvSpPr>
            <a:spLocks noGrp="1"/>
          </p:cNvSpPr>
          <p:nvPr>
            <p:ph type="subTitle" idx="1"/>
          </p:nvPr>
        </p:nvSpPr>
        <p:spPr/>
        <p:txBody>
          <a:bodyPr/>
          <a:lstStyle/>
          <a:p>
            <a:r>
              <a:rPr lang="en-US" altLang="zh-CN" dirty="0"/>
              <a:t>on [1] “Transformer based Automatic COVID-19 Fake News Detection System” (Sunil </a:t>
            </a:r>
            <a:r>
              <a:rPr lang="en-US" altLang="zh-CN" dirty="0" err="1"/>
              <a:t>Gundapu</a:t>
            </a:r>
            <a:r>
              <a:rPr lang="en-US" altLang="zh-CN" dirty="0"/>
              <a:t> and Radhika </a:t>
            </a:r>
            <a:r>
              <a:rPr lang="en-US" altLang="zh-CN" dirty="0" err="1"/>
              <a:t>Mamidi</a:t>
            </a:r>
            <a:r>
              <a:rPr lang="en-US" altLang="zh-CN"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Supervised Machine Learning Models</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1599262"/>
            <a:ext cx="10515600" cy="3863490"/>
          </a:xfrm>
        </p:spPr>
        <p:txBody>
          <a:bodyPr>
            <a:normAutofit/>
          </a:bodyPr>
          <a:lstStyle/>
          <a:p>
            <a:pPr marL="0" indent="0">
              <a:buNone/>
            </a:pPr>
            <a:r>
              <a:rPr lang="en-US" altLang="zh-CN" dirty="0"/>
              <a:t>traditional NLP approaches like </a:t>
            </a:r>
          </a:p>
          <a:p>
            <a:pPr marL="0" indent="0">
              <a:buNone/>
            </a:pPr>
            <a:r>
              <a:rPr lang="en-US" altLang="zh-CN" dirty="0"/>
              <a:t>Linear Regression (LR),</a:t>
            </a:r>
          </a:p>
          <a:p>
            <a:pPr marL="0" indent="0">
              <a:buNone/>
            </a:pPr>
            <a:r>
              <a:rPr lang="en-US" altLang="zh-CN" dirty="0"/>
              <a:t>Support Vector </a:t>
            </a:r>
            <a:r>
              <a:rPr lang="en-US" altLang="zh-CN" dirty="0" err="1"/>
              <a:t>MAchines</a:t>
            </a:r>
            <a:r>
              <a:rPr lang="en-US" altLang="zh-CN" dirty="0"/>
              <a:t> (</a:t>
            </a:r>
            <a:r>
              <a:rPr lang="en-US" altLang="zh-CN" dirty="0" err="1"/>
              <a:t>SVM</a:t>
            </a:r>
            <a:r>
              <a:rPr lang="en-US" altLang="zh-CN" dirty="0"/>
              <a:t>)</a:t>
            </a:r>
          </a:p>
          <a:p>
            <a:pPr marL="0" indent="0">
              <a:buNone/>
            </a:pPr>
            <a:r>
              <a:rPr lang="en-US" altLang="zh-CN" dirty="0"/>
              <a:t>Passive </a:t>
            </a:r>
            <a:r>
              <a:rPr lang="en-US" altLang="zh-CN" dirty="0" err="1"/>
              <a:t>Agressive</a:t>
            </a:r>
            <a:r>
              <a:rPr lang="en-US" altLang="zh-CN" dirty="0"/>
              <a:t> Classifier (PAC)</a:t>
            </a:r>
          </a:p>
          <a:p>
            <a:pPr marL="0" indent="0">
              <a:buNone/>
            </a:pPr>
            <a:r>
              <a:rPr lang="en-US" altLang="zh-CN" dirty="0" err="1"/>
              <a:t>XGBoost</a:t>
            </a:r>
            <a:endParaRPr lang="en-US" altLang="zh-CN" dirty="0"/>
          </a:p>
          <a:p>
            <a:pPr marL="0" indent="0">
              <a:buNone/>
            </a:pPr>
            <a:r>
              <a:rPr lang="en-US" altLang="zh-CN" dirty="0"/>
              <a:t> Multi-Layer Perceptron (</a:t>
            </a:r>
            <a:r>
              <a:rPr lang="en-US" altLang="zh-CN" dirty="0" err="1"/>
              <a:t>MLP</a:t>
            </a:r>
            <a:r>
              <a:rPr lang="en-US" altLang="zh-CN" dirty="0"/>
              <a:t>)</a:t>
            </a:r>
          </a:p>
        </p:txBody>
      </p:sp>
    </p:spTree>
    <p:extLst>
      <p:ext uri="{BB962C8B-B14F-4D97-AF65-F5344CB8AC3E}">
        <p14:creationId xmlns:p14="http://schemas.microsoft.com/office/powerpoint/2010/main" val="4541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Supervised Machine Learning Models</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1599262"/>
            <a:ext cx="10515600" cy="3246751"/>
          </a:xfrm>
        </p:spPr>
        <p:txBody>
          <a:bodyPr>
            <a:normAutofit/>
          </a:bodyPr>
          <a:lstStyle/>
          <a:p>
            <a:pPr marL="0" indent="0">
              <a:buNone/>
            </a:pPr>
            <a:r>
              <a:rPr lang="en-US" altLang="zh-CN" dirty="0"/>
              <a:t>study the results of above mentioned supervised models with the combination of three types of word vectors:</a:t>
            </a:r>
          </a:p>
          <a:p>
            <a:pPr marL="514350" indent="-514350">
              <a:buAutoNum type="arabicPeriod"/>
            </a:pPr>
            <a:r>
              <a:rPr lang="en-US" altLang="zh-CN" dirty="0"/>
              <a:t>Word-level, n-gram level, and character level TF-</a:t>
            </a:r>
            <a:r>
              <a:rPr lang="en-US" altLang="zh-CN" dirty="0" err="1"/>
              <a:t>IDF</a:t>
            </a:r>
            <a:r>
              <a:rPr lang="en-US" altLang="zh-CN" dirty="0"/>
              <a:t> vectors with the feature matrix size of 100000. </a:t>
            </a:r>
          </a:p>
          <a:p>
            <a:pPr marL="0" indent="0">
              <a:buNone/>
            </a:pPr>
            <a:r>
              <a:rPr lang="en-US" altLang="zh-CN" dirty="0"/>
              <a:t>2. English Glove [23] word embeddings with the dimension of 300.</a:t>
            </a:r>
          </a:p>
          <a:p>
            <a:pPr marL="0" indent="0">
              <a:buNone/>
            </a:pPr>
            <a:r>
              <a:rPr lang="en-US" altLang="zh-CN" dirty="0"/>
              <a:t>3. TF-</a:t>
            </a:r>
            <a:r>
              <a:rPr lang="en-US" altLang="zh-CN" dirty="0" err="1"/>
              <a:t>IDF</a:t>
            </a:r>
            <a:r>
              <a:rPr lang="en-US" altLang="zh-CN" dirty="0"/>
              <a:t> weighted averaging with Glove embeddings. We described below the fake news vector construction.</a:t>
            </a:r>
          </a:p>
          <a:p>
            <a:pPr marL="0" indent="0">
              <a:buNone/>
            </a:pPr>
            <a:endParaRPr lang="en-US" altLang="zh-CN" dirty="0"/>
          </a:p>
        </p:txBody>
      </p:sp>
      <p:pic>
        <p:nvPicPr>
          <p:cNvPr id="8" name="图片 7">
            <a:extLst>
              <a:ext uri="{FF2B5EF4-FFF2-40B4-BE49-F238E27FC236}">
                <a16:creationId xmlns:a16="http://schemas.microsoft.com/office/drawing/2014/main" id="{9E5A0374-B227-44AA-B37D-112784893409}"/>
              </a:ext>
            </a:extLst>
          </p:cNvPr>
          <p:cNvPicPr>
            <a:picLocks noChangeAspect="1"/>
          </p:cNvPicPr>
          <p:nvPr/>
        </p:nvPicPr>
        <p:blipFill>
          <a:blip r:embed="rId2"/>
          <a:stretch>
            <a:fillRect/>
          </a:stretch>
        </p:blipFill>
        <p:spPr>
          <a:xfrm>
            <a:off x="1916638" y="4992815"/>
            <a:ext cx="7239372" cy="1397072"/>
          </a:xfrm>
          <a:prstGeom prst="rect">
            <a:avLst/>
          </a:prstGeom>
        </p:spPr>
      </p:pic>
    </p:spTree>
    <p:extLst>
      <p:ext uri="{BB962C8B-B14F-4D97-AF65-F5344CB8AC3E}">
        <p14:creationId xmlns:p14="http://schemas.microsoft.com/office/powerpoint/2010/main" val="376995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Learning Models</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1599262"/>
            <a:ext cx="10515600" cy="4893613"/>
          </a:xfrm>
        </p:spPr>
        <p:txBody>
          <a:bodyPr>
            <a:normAutofit lnSpcReduction="10000"/>
          </a:bodyPr>
          <a:lstStyle/>
          <a:p>
            <a:pPr marL="514350" indent="-514350">
              <a:buAutoNum type="arabicPeriod"/>
            </a:pPr>
            <a:r>
              <a:rPr lang="en-US" altLang="zh-CN" dirty="0"/>
              <a:t>LSTM</a:t>
            </a:r>
          </a:p>
          <a:p>
            <a:pPr marL="0" indent="0">
              <a:buNone/>
            </a:pPr>
            <a:r>
              <a:rPr lang="en-US" altLang="zh-CN" dirty="0"/>
              <a:t>We used Long Short-Term Memory (LSTM) architecture with two different pre-trained word embeddings </a:t>
            </a:r>
            <a:r>
              <a:rPr lang="en-US" altLang="zh-CN" b="1" dirty="0"/>
              <a:t>Glove and </a:t>
            </a:r>
            <a:r>
              <a:rPr lang="en-US" altLang="zh-CN" b="1" dirty="0" err="1"/>
              <a:t>Fasttext</a:t>
            </a:r>
            <a:r>
              <a:rPr lang="en-US" altLang="zh-CN" b="1" dirty="0"/>
              <a:t> </a:t>
            </a:r>
            <a:r>
              <a:rPr lang="en-US" altLang="zh-CN" dirty="0"/>
              <a:t>[25]. LSTM is a type of Recurrent Neural Network (</a:t>
            </a:r>
            <a:r>
              <a:rPr lang="en-US" altLang="zh-CN" dirty="0" err="1"/>
              <a:t>RNN</a:t>
            </a:r>
            <a:r>
              <a:rPr lang="en-US" altLang="zh-CN" dirty="0"/>
              <a:t>) that can solve long term dependency problem, and it is a well-suited model for sequence classification. </a:t>
            </a:r>
          </a:p>
          <a:p>
            <a:pPr marL="0" indent="0">
              <a:buNone/>
            </a:pPr>
            <a:r>
              <a:rPr lang="en-US" altLang="zh-CN" dirty="0"/>
              <a:t>We converted the input data points into word vectors by using pre-trained word embeddings. These word vectors are passed as input to the LSTM layer. We stacked up two LSTM layers one after another with the dropout of 0.25. The size of LSTM is 128, and the last time step output is treated as input data point representation. The final time step’s outcome is passed as an input to a dense layer for fake news detection. </a:t>
            </a:r>
          </a:p>
        </p:txBody>
      </p:sp>
    </p:spTree>
    <p:extLst>
      <p:ext uri="{BB962C8B-B14F-4D97-AF65-F5344CB8AC3E}">
        <p14:creationId xmlns:p14="http://schemas.microsoft.com/office/powerpoint/2010/main" val="208530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Learning Models</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1599262"/>
            <a:ext cx="10515600" cy="4893613"/>
          </a:xfrm>
        </p:spPr>
        <p:txBody>
          <a:bodyPr>
            <a:normAutofit/>
          </a:bodyPr>
          <a:lstStyle/>
          <a:p>
            <a:pPr marL="0" indent="0">
              <a:buNone/>
            </a:pPr>
            <a:endParaRPr lang="en-US" altLang="zh-CN" dirty="0"/>
          </a:p>
          <a:p>
            <a:pPr marL="0" indent="0">
              <a:buNone/>
            </a:pPr>
            <a:r>
              <a:rPr lang="en-US" altLang="zh-CN" dirty="0" err="1"/>
              <a:t>2.BiLSTM</a:t>
            </a:r>
            <a:r>
              <a:rPr lang="en-US" altLang="zh-CN" dirty="0"/>
              <a:t> with Attention</a:t>
            </a:r>
          </a:p>
          <a:p>
            <a:pPr marL="0" indent="0">
              <a:buNone/>
            </a:pPr>
            <a:r>
              <a:rPr lang="en-US" altLang="zh-CN" dirty="0"/>
              <a:t>Sometimes not all the tokens in the input text contribute equally to the representation of input text. So we advantage word </a:t>
            </a:r>
            <a:r>
              <a:rPr lang="en-US" altLang="zh-CN" b="1" dirty="0"/>
              <a:t>attention mechanism </a:t>
            </a:r>
            <a:r>
              <a:rPr lang="en-US" altLang="zh-CN" dirty="0"/>
              <a:t>to catch the tokens’ prominent influence on the input data point. We built this attention mechanism on top of </a:t>
            </a:r>
            <a:r>
              <a:rPr lang="en-US" altLang="zh-CN" dirty="0" err="1"/>
              <a:t>BiLSTM</a:t>
            </a:r>
            <a:r>
              <a:rPr lang="en-US" altLang="zh-CN" dirty="0"/>
              <a:t> layers. The sequence of word vector is passed through a </a:t>
            </a:r>
            <a:r>
              <a:rPr lang="en-US" altLang="zh-CN" dirty="0" err="1"/>
              <a:t>BiLSTM</a:t>
            </a:r>
            <a:r>
              <a:rPr lang="en-US" altLang="zh-CN" dirty="0"/>
              <a:t> layer, which contains </a:t>
            </a:r>
            <a:r>
              <a:rPr lang="en-US" altLang="zh-CN" b="1" dirty="0"/>
              <a:t>one forward and backward LSTM layer</a:t>
            </a:r>
            <a:r>
              <a:rPr lang="en-US" altLang="zh-CN" dirty="0"/>
              <a:t>. Attention mechanism applied to the output of </a:t>
            </a:r>
            <a:r>
              <a:rPr lang="en-US" altLang="zh-CN" dirty="0" err="1"/>
              <a:t>BiLSTM</a:t>
            </a:r>
            <a:r>
              <a:rPr lang="en-US" altLang="zh-CN" dirty="0"/>
              <a:t> layer, which produces a dense vector. This dense vector is forwarded to a fully connected network. </a:t>
            </a:r>
          </a:p>
          <a:p>
            <a:pPr marL="0" indent="0">
              <a:buNone/>
            </a:pPr>
            <a:endParaRPr lang="en-US" altLang="zh-CN" dirty="0"/>
          </a:p>
        </p:txBody>
      </p:sp>
    </p:spTree>
    <p:extLst>
      <p:ext uri="{BB962C8B-B14F-4D97-AF65-F5344CB8AC3E}">
        <p14:creationId xmlns:p14="http://schemas.microsoft.com/office/powerpoint/2010/main" val="158785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Learning Models</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1599262"/>
            <a:ext cx="10515600" cy="4893613"/>
          </a:xfrm>
        </p:spPr>
        <p:txBody>
          <a:bodyPr>
            <a:normAutofit fontScale="85000" lnSpcReduction="10000"/>
          </a:bodyPr>
          <a:lstStyle/>
          <a:p>
            <a:pPr marL="0" indent="0">
              <a:buNone/>
            </a:pPr>
            <a:r>
              <a:rPr lang="en-US" altLang="zh-CN" dirty="0"/>
              <a:t>3. CNN</a:t>
            </a:r>
          </a:p>
          <a:p>
            <a:pPr marL="0" indent="0">
              <a:buNone/>
            </a:pPr>
            <a:r>
              <a:rPr lang="en-US" altLang="zh-CN" dirty="0"/>
              <a:t>We explored a Convolution Neural Network (CNN) [27] model for misinformation detection. The model consists of </a:t>
            </a:r>
            <a:r>
              <a:rPr lang="en-US" altLang="zh-CN" b="1" dirty="0"/>
              <a:t>an embedding layer</a:t>
            </a:r>
            <a:r>
              <a:rPr lang="en-US" altLang="zh-CN" dirty="0"/>
              <a:t>, </a:t>
            </a:r>
            <a:r>
              <a:rPr lang="en-US" altLang="zh-CN" b="1" dirty="0"/>
              <a:t>a convolution layer with 3 convolutions</a:t>
            </a:r>
            <a:r>
              <a:rPr lang="en-US" altLang="zh-CN" dirty="0"/>
              <a:t>, </a:t>
            </a:r>
            <a:r>
              <a:rPr lang="en-US" altLang="zh-CN" b="1" dirty="0"/>
              <a:t>a max-pooling layer</a:t>
            </a:r>
            <a:r>
              <a:rPr lang="en-US" altLang="zh-CN" dirty="0"/>
              <a:t>, and </a:t>
            </a:r>
            <a:r>
              <a:rPr lang="en-US" altLang="zh-CN" b="1" dirty="0"/>
              <a:t>a fully connected network</a:t>
            </a:r>
            <a:r>
              <a:rPr lang="en-US" altLang="zh-CN" dirty="0"/>
              <a:t>. </a:t>
            </a:r>
          </a:p>
          <a:p>
            <a:pPr marL="0" indent="0">
              <a:buNone/>
            </a:pPr>
            <a:r>
              <a:rPr lang="en-US" altLang="zh-CN" dirty="0"/>
              <a:t>In the embedding layer, the input texts are converted into </a:t>
            </a:r>
            <a:r>
              <a:rPr lang="en-US" altLang="zh-CN" dirty="0" err="1"/>
              <a:t>n×d</a:t>
            </a:r>
            <a:r>
              <a:rPr lang="en-US" altLang="zh-CN" dirty="0"/>
              <a:t> sequence matrix, Fake News Detection 7 where n is the length of the input data point and d is the length of the word embedding dimension. </a:t>
            </a:r>
          </a:p>
          <a:p>
            <a:pPr marL="0" indent="0">
              <a:buNone/>
            </a:pPr>
            <a:r>
              <a:rPr lang="en-US" altLang="zh-CN" dirty="0"/>
              <a:t>In the convolution layer, fed the sequence matrix through three </a:t>
            </a:r>
            <a:r>
              <a:rPr lang="en-US" altLang="zh-CN" dirty="0" err="1"/>
              <a:t>1D</a:t>
            </a:r>
            <a:r>
              <a:rPr lang="en-US" altLang="zh-CN" dirty="0"/>
              <a:t> convolutions of kernel sizes 3, 4, and 5. And each convolutions filter size is 128. </a:t>
            </a:r>
          </a:p>
          <a:p>
            <a:pPr marL="0" indent="0">
              <a:buNone/>
            </a:pPr>
            <a:r>
              <a:rPr lang="en-US" altLang="zh-CN" dirty="0"/>
              <a:t>The convolution layer’s output is max pooled over time and concatenated to get the input datapoint representations in the max-pooling layer.</a:t>
            </a:r>
          </a:p>
          <a:p>
            <a:pPr marL="0" indent="0">
              <a:buNone/>
            </a:pPr>
            <a:r>
              <a:rPr lang="en-US" altLang="zh-CN" dirty="0"/>
              <a:t>The output of the max-pooling layer is passed to a fully connected network with a </a:t>
            </a:r>
            <a:r>
              <a:rPr lang="en-US" altLang="zh-CN" dirty="0" err="1"/>
              <a:t>softmax</a:t>
            </a:r>
            <a:r>
              <a:rPr lang="en-US" altLang="zh-CN" dirty="0"/>
              <a:t> output layer.</a:t>
            </a:r>
          </a:p>
        </p:txBody>
      </p:sp>
    </p:spTree>
    <p:extLst>
      <p:ext uri="{BB962C8B-B14F-4D97-AF65-F5344CB8AC3E}">
        <p14:creationId xmlns:p14="http://schemas.microsoft.com/office/powerpoint/2010/main" val="112922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Learning Models</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1599262"/>
            <a:ext cx="10515600" cy="4893613"/>
          </a:xfrm>
        </p:spPr>
        <p:txBody>
          <a:bodyPr>
            <a:normAutofit/>
          </a:bodyPr>
          <a:lstStyle/>
          <a:p>
            <a:pPr marL="0" indent="0">
              <a:buNone/>
            </a:pPr>
            <a:r>
              <a:rPr lang="en-US" altLang="zh-CN" dirty="0"/>
              <a:t>4. CNN + </a:t>
            </a:r>
            <a:r>
              <a:rPr lang="en-US" altLang="zh-CN" dirty="0" err="1"/>
              <a:t>BiLSTM</a:t>
            </a:r>
            <a:endParaRPr lang="en-US" altLang="zh-CN" dirty="0"/>
          </a:p>
          <a:p>
            <a:pPr marL="0" indent="0">
              <a:buNone/>
            </a:pPr>
            <a:r>
              <a:rPr lang="en-US" altLang="zh-CN" dirty="0"/>
              <a:t>A CNN and </a:t>
            </a:r>
            <a:r>
              <a:rPr lang="en-US" altLang="zh-CN" dirty="0" err="1"/>
              <a:t>BiLSTM</a:t>
            </a:r>
            <a:r>
              <a:rPr lang="en-US" altLang="zh-CN" dirty="0"/>
              <a:t> architecture is an </a:t>
            </a:r>
            <a:r>
              <a:rPr lang="en-US" altLang="zh-CN" b="1" dirty="0"/>
              <a:t>ensemble</a:t>
            </a:r>
            <a:r>
              <a:rPr lang="en-US" altLang="zh-CN" dirty="0"/>
              <a:t> of CNN and bidirectional LSTM models with </a:t>
            </a:r>
            <a:r>
              <a:rPr lang="en-US" altLang="zh-CN" b="1" dirty="0" err="1"/>
              <a:t>Fasttext</a:t>
            </a:r>
            <a:r>
              <a:rPr lang="en-US" altLang="zh-CN" b="1" dirty="0"/>
              <a:t>/Glove word embeddings</a:t>
            </a:r>
            <a:r>
              <a:rPr lang="en-US" altLang="zh-CN" dirty="0"/>
              <a:t>.</a:t>
            </a:r>
          </a:p>
          <a:p>
            <a:pPr marL="0" indent="0">
              <a:buNone/>
            </a:pPr>
            <a:r>
              <a:rPr lang="en-US" altLang="zh-CN" dirty="0"/>
              <a:t> In this architecture, the CNN extracts the maximum amount of features/information from the input text using convolution layers. </a:t>
            </a:r>
          </a:p>
          <a:p>
            <a:pPr marL="0" indent="0">
              <a:buNone/>
            </a:pPr>
            <a:r>
              <a:rPr lang="en-US" altLang="zh-CN" dirty="0"/>
              <a:t>The output of CNN becomes the input to </a:t>
            </a:r>
            <a:r>
              <a:rPr lang="en-US" altLang="zh-CN" dirty="0" err="1"/>
              <a:t>BiLSTM</a:t>
            </a:r>
            <a:r>
              <a:rPr lang="en-US" altLang="zh-CN" dirty="0"/>
              <a:t>, which keeps the data in chronological order in both directions.</a:t>
            </a:r>
          </a:p>
          <a:p>
            <a:pPr marL="0" indent="0">
              <a:buNone/>
            </a:pPr>
            <a:endParaRPr lang="en-US" altLang="zh-CN" dirty="0"/>
          </a:p>
        </p:txBody>
      </p:sp>
    </p:spTree>
    <p:extLst>
      <p:ext uri="{BB962C8B-B14F-4D97-AF65-F5344CB8AC3E}">
        <p14:creationId xmlns:p14="http://schemas.microsoft.com/office/powerpoint/2010/main" val="355819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Experiment result</a:t>
            </a:r>
          </a:p>
        </p:txBody>
      </p:sp>
      <p:pic>
        <p:nvPicPr>
          <p:cNvPr id="7" name="图片 6">
            <a:extLst>
              <a:ext uri="{FF2B5EF4-FFF2-40B4-BE49-F238E27FC236}">
                <a16:creationId xmlns:a16="http://schemas.microsoft.com/office/drawing/2014/main" id="{FDF3466A-C12E-4180-8AE6-496D98DE5654}"/>
              </a:ext>
            </a:extLst>
          </p:cNvPr>
          <p:cNvPicPr>
            <a:picLocks noChangeAspect="1"/>
          </p:cNvPicPr>
          <p:nvPr/>
        </p:nvPicPr>
        <p:blipFill>
          <a:blip r:embed="rId2"/>
          <a:stretch>
            <a:fillRect/>
          </a:stretch>
        </p:blipFill>
        <p:spPr>
          <a:xfrm>
            <a:off x="1278027" y="1457875"/>
            <a:ext cx="10075773" cy="47852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Experiment result</a:t>
            </a:r>
          </a:p>
        </p:txBody>
      </p:sp>
      <p:pic>
        <p:nvPicPr>
          <p:cNvPr id="4" name="图片 3">
            <a:extLst>
              <a:ext uri="{FF2B5EF4-FFF2-40B4-BE49-F238E27FC236}">
                <a16:creationId xmlns:a16="http://schemas.microsoft.com/office/drawing/2014/main" id="{6D74C2E4-37D6-444B-A1A0-5CD34D133B14}"/>
              </a:ext>
            </a:extLst>
          </p:cNvPr>
          <p:cNvPicPr>
            <a:picLocks noChangeAspect="1"/>
          </p:cNvPicPr>
          <p:nvPr/>
        </p:nvPicPr>
        <p:blipFill>
          <a:blip r:embed="rId2"/>
          <a:stretch>
            <a:fillRect/>
          </a:stretch>
        </p:blipFill>
        <p:spPr>
          <a:xfrm>
            <a:off x="741171" y="1556138"/>
            <a:ext cx="11231515" cy="3625369"/>
          </a:xfrm>
          <a:prstGeom prst="rect">
            <a:avLst/>
          </a:prstGeom>
        </p:spPr>
      </p:pic>
    </p:spTree>
    <p:extLst>
      <p:ext uri="{BB962C8B-B14F-4D97-AF65-F5344CB8AC3E}">
        <p14:creationId xmlns:p14="http://schemas.microsoft.com/office/powerpoint/2010/main" val="137161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Conclusion</a:t>
            </a:r>
          </a:p>
        </p:txBody>
      </p:sp>
      <p:sp>
        <p:nvSpPr>
          <p:cNvPr id="3" name="内容占位符 2"/>
          <p:cNvSpPr>
            <a:spLocks noGrp="1"/>
          </p:cNvSpPr>
          <p:nvPr>
            <p:ph idx="1"/>
          </p:nvPr>
        </p:nvSpPr>
        <p:spPr>
          <a:xfrm>
            <a:off x="838200" y="2535074"/>
            <a:ext cx="10515600" cy="964872"/>
          </a:xfrm>
        </p:spPr>
        <p:txBody>
          <a:bodyPr>
            <a:normAutofit/>
          </a:bodyPr>
          <a:lstStyle/>
          <a:p>
            <a:pPr marL="0" indent="0">
              <a:buNone/>
            </a:pPr>
            <a:r>
              <a:rPr lang="en-US" altLang="zh-CN" dirty="0"/>
              <a:t>Presented various algorithms to combat the global </a:t>
            </a:r>
            <a:r>
              <a:rPr lang="en-US" altLang="zh-CN" dirty="0" err="1"/>
              <a:t>infodemic</a:t>
            </a:r>
            <a:r>
              <a:rPr lang="en-US" altLang="zh-CN" dirty="0"/>
              <a:t>, but transformer-based algorithms performed better than 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p>
        </p:txBody>
      </p:sp>
      <p:pic>
        <p:nvPicPr>
          <p:cNvPr id="4" name="图片 3" descr="528edb1e6ad9f76165791a3b82884a7"/>
          <p:cNvPicPr>
            <a:picLocks noChangeAspect="1"/>
          </p:cNvPicPr>
          <p:nvPr/>
        </p:nvPicPr>
        <p:blipFill>
          <a:blip r:embed="rId2"/>
          <a:stretch>
            <a:fillRect/>
          </a:stretch>
        </p:blipFill>
        <p:spPr>
          <a:xfrm>
            <a:off x="2339975" y="2242185"/>
            <a:ext cx="7258685" cy="3021965"/>
          </a:xfrm>
          <a:prstGeom prst="rect">
            <a:avLst/>
          </a:prstGeom>
        </p:spPr>
      </p:pic>
      <p:pic>
        <p:nvPicPr>
          <p:cNvPr id="5" name="图片 4">
            <a:extLst>
              <a:ext uri="{FF2B5EF4-FFF2-40B4-BE49-F238E27FC236}">
                <a16:creationId xmlns:a16="http://schemas.microsoft.com/office/drawing/2014/main" id="{4932B95B-BADB-4747-A2E8-07C331BCF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89634"/>
            <a:ext cx="9768895" cy="41684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Preprocessing</a:t>
            </a:r>
          </a:p>
        </p:txBody>
      </p:sp>
      <p:pic>
        <p:nvPicPr>
          <p:cNvPr id="5" name="内容占位符 4">
            <a:extLst>
              <a:ext uri="{FF2B5EF4-FFF2-40B4-BE49-F238E27FC236}">
                <a16:creationId xmlns:a16="http://schemas.microsoft.com/office/drawing/2014/main" id="{507E6C99-A3B7-45F3-952E-4DC0A3472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405" y="1690688"/>
            <a:ext cx="10271736" cy="399935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Bert Model</a:t>
            </a:r>
          </a:p>
        </p:txBody>
      </p:sp>
      <p:pic>
        <p:nvPicPr>
          <p:cNvPr id="5" name="图片 4">
            <a:extLst>
              <a:ext uri="{FF2B5EF4-FFF2-40B4-BE49-F238E27FC236}">
                <a16:creationId xmlns:a16="http://schemas.microsoft.com/office/drawing/2014/main" id="{F82ECF4E-58A6-4281-9E3E-D43B99E257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0375" y="0"/>
            <a:ext cx="4280681" cy="2828972"/>
          </a:xfrm>
          <a:prstGeom prst="rect">
            <a:avLst/>
          </a:prstGeom>
        </p:spPr>
      </p:pic>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2828972"/>
            <a:ext cx="10515600" cy="3246751"/>
          </a:xfrm>
        </p:spPr>
        <p:txBody>
          <a:bodyPr>
            <a:normAutofit/>
          </a:bodyPr>
          <a:lstStyle/>
          <a:p>
            <a:r>
              <a:rPr lang="en-US" altLang="zh-CN" dirty="0"/>
              <a:t>Pre-training</a:t>
            </a:r>
          </a:p>
          <a:p>
            <a:pPr marL="0" indent="0">
              <a:buNone/>
            </a:pPr>
            <a:r>
              <a:rPr lang="en-US" altLang="zh-CN" dirty="0"/>
              <a:t>The model is trained on unseen data over various pretraining problems using a dataset in a particular language or in increases data with multiple languages.</a:t>
            </a:r>
          </a:p>
          <a:p>
            <a:r>
              <a:rPr lang="en-US" altLang="zh-CN" dirty="0"/>
              <a:t>Fine-tuning</a:t>
            </a:r>
          </a:p>
          <a:p>
            <a:pPr marL="0" indent="0">
              <a:buNone/>
            </a:pPr>
            <a:r>
              <a:rPr lang="en-US" altLang="zh-CN" dirty="0"/>
              <a:t>All the initialized parameters are fine-tuned using the labeled data from certain tasks</a:t>
            </a:r>
            <a:r>
              <a:rPr lang="en-US" altLang="zh-CN"/>
              <a:t>. </a:t>
            </a:r>
            <a:endParaRPr lang="en-US" altLang="zh-CN" dirty="0"/>
          </a:p>
        </p:txBody>
      </p:sp>
    </p:spTree>
    <p:extLst>
      <p:ext uri="{BB962C8B-B14F-4D97-AF65-F5344CB8AC3E}">
        <p14:creationId xmlns:p14="http://schemas.microsoft.com/office/powerpoint/2010/main" val="310680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Bert Model</a:t>
            </a:r>
          </a:p>
        </p:txBody>
      </p:sp>
      <p:pic>
        <p:nvPicPr>
          <p:cNvPr id="5" name="图片 4">
            <a:extLst>
              <a:ext uri="{FF2B5EF4-FFF2-40B4-BE49-F238E27FC236}">
                <a16:creationId xmlns:a16="http://schemas.microsoft.com/office/drawing/2014/main" id="{F82ECF4E-58A6-4281-9E3E-D43B99E257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7595" y="81347"/>
            <a:ext cx="5846205" cy="3863580"/>
          </a:xfrm>
          <a:prstGeom prst="rect">
            <a:avLst/>
          </a:prstGeom>
        </p:spPr>
      </p:pic>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696310" y="4504835"/>
            <a:ext cx="10515600" cy="1407236"/>
          </a:xfrm>
        </p:spPr>
        <p:txBody>
          <a:bodyPr>
            <a:normAutofit/>
          </a:bodyPr>
          <a:lstStyle/>
          <a:p>
            <a:pPr marL="0" indent="0">
              <a:buNone/>
            </a:pPr>
            <a:r>
              <a:rPr lang="en-US" altLang="zh-CN" dirty="0"/>
              <a:t>Added one additional output layer on top of the BERT model to calculate the conditional probability over the output classes, either fake or real.</a:t>
            </a:r>
          </a:p>
        </p:txBody>
      </p:sp>
    </p:spTree>
    <p:extLst>
      <p:ext uri="{BB962C8B-B14F-4D97-AF65-F5344CB8AC3E}">
        <p14:creationId xmlns:p14="http://schemas.microsoft.com/office/powerpoint/2010/main" val="285949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XLNet</a:t>
            </a:r>
            <a:r>
              <a:rPr lang="en-US" altLang="zh-CN" dirty="0"/>
              <a:t> Model</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838200" y="1521373"/>
            <a:ext cx="10515600" cy="5226268"/>
          </a:xfrm>
        </p:spPr>
        <p:txBody>
          <a:bodyPr>
            <a:normAutofit lnSpcReduction="10000"/>
          </a:bodyPr>
          <a:lstStyle/>
          <a:p>
            <a:pPr marL="0" indent="0">
              <a:buNone/>
            </a:pPr>
            <a:r>
              <a:rPr lang="en-US" altLang="zh-CN" dirty="0" err="1"/>
              <a:t>XLNet</a:t>
            </a:r>
            <a:r>
              <a:rPr lang="en-US" altLang="zh-CN" dirty="0"/>
              <a:t> is an </a:t>
            </a:r>
            <a:r>
              <a:rPr lang="en-US" altLang="zh-CN" b="1" dirty="0"/>
              <a:t>enhanced version </a:t>
            </a:r>
            <a:r>
              <a:rPr lang="en-US" altLang="zh-CN" dirty="0"/>
              <a:t>of BERT. To understand the language context deeper, </a:t>
            </a:r>
            <a:r>
              <a:rPr lang="en-US" altLang="zh-CN" dirty="0" err="1"/>
              <a:t>XLNet</a:t>
            </a:r>
            <a:r>
              <a:rPr lang="en-US" altLang="zh-CN" dirty="0"/>
              <a:t> [29] uses </a:t>
            </a:r>
            <a:r>
              <a:rPr lang="en-US" altLang="zh-CN" b="1" dirty="0"/>
              <a:t>Transformer-XL</a:t>
            </a:r>
            <a:r>
              <a:rPr lang="en-US" altLang="zh-CN" dirty="0"/>
              <a:t> [30] as a feature engineering model, which alone is an adoption upon the native Transformer. </a:t>
            </a:r>
          </a:p>
          <a:p>
            <a:pPr marL="0" indent="0">
              <a:buNone/>
            </a:pPr>
            <a:endParaRPr lang="en-US" altLang="zh-CN" dirty="0"/>
          </a:p>
          <a:p>
            <a:pPr marL="0" indent="0">
              <a:buNone/>
            </a:pPr>
            <a:r>
              <a:rPr lang="en-US" altLang="zh-CN" dirty="0"/>
              <a:t>This Transformer XL model integrates the two components </a:t>
            </a:r>
            <a:r>
              <a:rPr lang="en-US" altLang="zh-CN" b="1" dirty="0"/>
              <a:t>Recurrence Mechanism </a:t>
            </a:r>
            <a:r>
              <a:rPr lang="en-US" altLang="zh-CN" dirty="0"/>
              <a:t>and </a:t>
            </a:r>
            <a:r>
              <a:rPr lang="en-US" altLang="zh-CN" b="1" dirty="0"/>
              <a:t>Relative Positional Encoding (</a:t>
            </a:r>
            <a:r>
              <a:rPr lang="en-US" altLang="zh-CN" b="1" dirty="0" err="1"/>
              <a:t>RPE</a:t>
            </a:r>
            <a:r>
              <a:rPr lang="en-US" altLang="zh-CN" b="1" dirty="0"/>
              <a:t>) </a:t>
            </a:r>
            <a:r>
              <a:rPr lang="en-US" altLang="zh-CN" dirty="0"/>
              <a:t>to the Transformer used in BERT to handle the long-term dependencies for texts that are longer than the maximum allowed input length. </a:t>
            </a:r>
          </a:p>
          <a:p>
            <a:pPr marL="0" indent="0">
              <a:buNone/>
            </a:pPr>
            <a:endParaRPr lang="en-US" altLang="zh-CN" dirty="0"/>
          </a:p>
          <a:p>
            <a:pPr marL="0" indent="0">
              <a:buNone/>
            </a:pPr>
            <a:r>
              <a:rPr lang="en-US" altLang="zh-CN" dirty="0"/>
              <a:t>Recurrence Mechanism will give context between two sequences at specific segments and </a:t>
            </a:r>
            <a:r>
              <a:rPr lang="en-US" altLang="zh-CN" dirty="0" err="1"/>
              <a:t>RPE</a:t>
            </a:r>
            <a:r>
              <a:rPr lang="en-US" altLang="zh-CN" dirty="0"/>
              <a:t>, which carries similarity information between two tokens. </a:t>
            </a:r>
          </a:p>
        </p:txBody>
      </p:sp>
    </p:spTree>
    <p:extLst>
      <p:ext uri="{BB962C8B-B14F-4D97-AF65-F5344CB8AC3E}">
        <p14:creationId xmlns:p14="http://schemas.microsoft.com/office/powerpoint/2010/main" val="191576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ALBERT Model</a:t>
            </a:r>
          </a:p>
        </p:txBody>
      </p:sp>
      <p:sp>
        <p:nvSpPr>
          <p:cNvPr id="6" name="内容占位符 2">
            <a:extLst>
              <a:ext uri="{FF2B5EF4-FFF2-40B4-BE49-F238E27FC236}">
                <a16:creationId xmlns:a16="http://schemas.microsoft.com/office/drawing/2014/main" id="{C6D2DE8A-4AA5-4419-8576-39A4787CB917}"/>
              </a:ext>
            </a:extLst>
          </p:cNvPr>
          <p:cNvSpPr>
            <a:spLocks noGrp="1"/>
          </p:cNvSpPr>
          <p:nvPr>
            <p:ph idx="1"/>
          </p:nvPr>
        </p:nvSpPr>
        <p:spPr>
          <a:xfrm>
            <a:off x="712077" y="1781503"/>
            <a:ext cx="10515600" cy="4398579"/>
          </a:xfrm>
        </p:spPr>
        <p:txBody>
          <a:bodyPr>
            <a:normAutofit/>
          </a:bodyPr>
          <a:lstStyle/>
          <a:p>
            <a:pPr marL="0" indent="0">
              <a:buNone/>
            </a:pPr>
            <a:r>
              <a:rPr lang="en-US" altLang="zh-CN" dirty="0"/>
              <a:t>Modern language models increasing the model size and quantity of parameters when pre-training natural language representations. They often give better improvements in many downstream tasks, but in some cases, they become harder due to </a:t>
            </a:r>
            <a:r>
              <a:rPr lang="en-US" altLang="zh-CN" b="1" dirty="0"/>
              <a:t>memory limitation and longer hours of training</a:t>
            </a:r>
            <a:r>
              <a:rPr lang="en-US" altLang="zh-CN" dirty="0"/>
              <a:t>. To address these problems, a self-supervised learning model ALBERT (A Lite BERT) [31] often uses </a:t>
            </a:r>
            <a:r>
              <a:rPr lang="en-US" altLang="zh-CN" b="1" dirty="0"/>
              <a:t>parameter reduction techniques</a:t>
            </a:r>
            <a:r>
              <a:rPr lang="en-US" altLang="zh-CN" dirty="0"/>
              <a:t> to increase model speed and lower memory consumption. We used the A Lite BERT model for our misinformation detection problem, which achieves better performance than DL models. </a:t>
            </a:r>
          </a:p>
        </p:txBody>
      </p:sp>
    </p:spTree>
    <p:extLst>
      <p:ext uri="{BB962C8B-B14F-4D97-AF65-F5344CB8AC3E}">
        <p14:creationId xmlns:p14="http://schemas.microsoft.com/office/powerpoint/2010/main" val="307820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Ensemble Model</a:t>
            </a:r>
          </a:p>
        </p:txBody>
      </p:sp>
      <p:pic>
        <p:nvPicPr>
          <p:cNvPr id="4" name="图片 3">
            <a:extLst>
              <a:ext uri="{FF2B5EF4-FFF2-40B4-BE49-F238E27FC236}">
                <a16:creationId xmlns:a16="http://schemas.microsoft.com/office/drawing/2014/main" id="{4A0B8F5D-E448-4C29-8731-DC76149F2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94" y="1414930"/>
            <a:ext cx="7359191" cy="4951470"/>
          </a:xfrm>
          <a:prstGeom prst="rect">
            <a:avLst/>
          </a:prstGeom>
        </p:spPr>
      </p:pic>
      <p:sp>
        <p:nvSpPr>
          <p:cNvPr id="5" name="文本框 4">
            <a:extLst>
              <a:ext uri="{FF2B5EF4-FFF2-40B4-BE49-F238E27FC236}">
                <a16:creationId xmlns:a16="http://schemas.microsoft.com/office/drawing/2014/main" id="{E46C5677-DFCA-44B3-9DF4-4F1B9F9E7B4C}"/>
              </a:ext>
            </a:extLst>
          </p:cNvPr>
          <p:cNvSpPr txBox="1"/>
          <p:nvPr/>
        </p:nvSpPr>
        <p:spPr>
          <a:xfrm>
            <a:off x="9080937" y="2413337"/>
            <a:ext cx="2585546" cy="1754326"/>
          </a:xfrm>
          <a:prstGeom prst="rect">
            <a:avLst/>
          </a:prstGeom>
          <a:noFill/>
        </p:spPr>
        <p:txBody>
          <a:bodyPr wrap="square">
            <a:spAutoFit/>
          </a:bodyPr>
          <a:lstStyle/>
          <a:p>
            <a:r>
              <a:rPr lang="en-US" altLang="zh-CN" dirty="0"/>
              <a:t>computes an </a:t>
            </a:r>
            <a:r>
              <a:rPr lang="en-US" altLang="zh-CN" b="1" dirty="0"/>
              <a:t>average</a:t>
            </a:r>
            <a:r>
              <a:rPr lang="en-US" altLang="zh-CN" dirty="0"/>
              <a:t> of all </a:t>
            </a:r>
            <a:r>
              <a:rPr lang="en-US" altLang="zh-CN" dirty="0" err="1"/>
              <a:t>softmax</a:t>
            </a:r>
            <a:r>
              <a:rPr lang="en-US" altLang="zh-CN" dirty="0"/>
              <a:t> values from these three transformer models after extracting the </a:t>
            </a:r>
            <a:r>
              <a:rPr lang="en-US" altLang="zh-CN" dirty="0" err="1"/>
              <a:t>softmax</a:t>
            </a:r>
            <a:r>
              <a:rPr lang="en-US" altLang="zh-CN" dirty="0"/>
              <a:t> probabilities from each model.</a:t>
            </a:r>
            <a:endParaRPr lang="zh-CN" altLang="en-US" dirty="0"/>
          </a:p>
        </p:txBody>
      </p:sp>
    </p:spTree>
    <p:extLst>
      <p:ext uri="{BB962C8B-B14F-4D97-AF65-F5344CB8AC3E}">
        <p14:creationId xmlns:p14="http://schemas.microsoft.com/office/powerpoint/2010/main" val="111386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Hyperparameters</a:t>
            </a:r>
          </a:p>
        </p:txBody>
      </p:sp>
      <p:pic>
        <p:nvPicPr>
          <p:cNvPr id="8" name="内容占位符 7">
            <a:extLst>
              <a:ext uri="{FF2B5EF4-FFF2-40B4-BE49-F238E27FC236}">
                <a16:creationId xmlns:a16="http://schemas.microsoft.com/office/drawing/2014/main" id="{D62DF205-0150-4C80-833F-6BB4AA8C1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539" y="2696302"/>
            <a:ext cx="9188922" cy="2609984"/>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I0ZWFjYWJiMzdhNDBmZWViODNhNDg5MDRkZjY2YT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927</Words>
  <Application>Microsoft Office PowerPoint</Application>
  <PresentationFormat>宽屏</PresentationFormat>
  <Paragraphs>58</Paragraphs>
  <Slides>18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Arial</vt:lpstr>
      <vt:lpstr>Calibri</vt:lpstr>
      <vt:lpstr>Office 主题</vt:lpstr>
      <vt:lpstr>Literature Review</vt:lpstr>
      <vt:lpstr>Methodology</vt:lpstr>
      <vt:lpstr>Data Preprocessing</vt:lpstr>
      <vt:lpstr>Bert Model</vt:lpstr>
      <vt:lpstr>Bert Model</vt:lpstr>
      <vt:lpstr>XLNet Model</vt:lpstr>
      <vt:lpstr>ALBERT Model</vt:lpstr>
      <vt:lpstr>Ensemble Model</vt:lpstr>
      <vt:lpstr>Hyperparameters</vt:lpstr>
      <vt:lpstr>Supervised Machine Learning Models</vt:lpstr>
      <vt:lpstr>Supervised Machine Learning Models</vt:lpstr>
      <vt:lpstr>Deep Learning Models</vt:lpstr>
      <vt:lpstr>Deep Learning Models</vt:lpstr>
      <vt:lpstr>Deep Learning Models</vt:lpstr>
      <vt:lpstr>Deep Learning Models</vt:lpstr>
      <vt:lpstr>Experiment result</vt:lpstr>
      <vt:lpstr>Experiment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LG-NB</dc:creator>
  <cp:lastModifiedBy>陈 柳伊</cp:lastModifiedBy>
  <cp:revision>24</cp:revision>
  <dcterms:created xsi:type="dcterms:W3CDTF">2023-03-12T12:19:00Z</dcterms:created>
  <dcterms:modified xsi:type="dcterms:W3CDTF">2023-03-25T07:57:43Z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9DB05625019341B3A24B7999C173D960</vt:lpwstr>
  </property>
  <property fmtid="{D5CDD505-2E9C-101B-9397-08002B2CF9AE}" pid="3" name="KSOProductBuildVer">
    <vt:lpwstr>2052-11.1.0.13703</vt:lpwstr>
  </property>
</Properties>
</file>