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Haystack Learning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An open-source framework for building LLM applications, RAG pipelines, and intelligent search systems.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dirty="0"/>
              <a:t>Extractors identify entities or structured data within text.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r>
              <a:rPr dirty="0"/>
              <a:t>NER Extractor (Hugging Face models)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 err="1"/>
              <a:t>LinkContentExtractor</a:t>
            </a:r>
            <a:r>
              <a:rPr dirty="0"/>
              <a:t> – Extracts text from URLs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rPr dirty="0"/>
              <a:t>Generators create text or chat responses using various models:</a:t>
            </a:r>
          </a:p>
          <a:p>
            <a:endParaRPr dirty="0"/>
          </a:p>
          <a:p>
            <a:r>
              <a:rPr dirty="0"/>
              <a:t>Amazon Bedrock Chat / Gen</a:t>
            </a:r>
          </a:p>
          <a:p>
            <a:r>
              <a:rPr dirty="0"/>
              <a:t>Azure OpenAI Chat / Gen</a:t>
            </a:r>
          </a:p>
          <a:p>
            <a:r>
              <a:rPr dirty="0"/>
              <a:t>Google Gemini Chat / Gen</a:t>
            </a:r>
          </a:p>
          <a:p>
            <a:r>
              <a:rPr dirty="0" err="1"/>
              <a:t>LLaMA</a:t>
            </a:r>
            <a:r>
              <a:rPr dirty="0"/>
              <a:t>, Mistral, OpenAI, </a:t>
            </a:r>
            <a:r>
              <a:rPr dirty="0" err="1"/>
              <a:t>VertexAI</a:t>
            </a:r>
            <a:endParaRPr dirty="0"/>
          </a:p>
          <a:p>
            <a:endParaRPr dirty="0"/>
          </a:p>
          <a:p>
            <a:r>
              <a:rPr dirty="0"/>
              <a:t>These enable text or chat generation pipelines.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Document Joiner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sz="1600" dirty="0"/>
              <a:t>Combines documents from multiple retrievers or sources.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example:</a:t>
            </a:r>
          </a:p>
          <a:p>
            <a:pPr marL="0" indent="0">
              <a:buNone/>
            </a:pPr>
            <a:r>
              <a:rPr lang="en-US" sz="1600" dirty="0"/>
              <a:t>our query is -&gt; where is the </a:t>
            </a:r>
            <a:r>
              <a:rPr lang="en-US" sz="1600" dirty="0" err="1"/>
              <a:t>effel</a:t>
            </a:r>
            <a:r>
              <a:rPr lang="en-US" sz="1600" dirty="0"/>
              <a:t> tower?</a:t>
            </a:r>
          </a:p>
          <a:p>
            <a:pPr marL="0" indent="0">
              <a:buNone/>
            </a:pPr>
            <a:r>
              <a:rPr lang="en-US" sz="1600" dirty="0" err="1"/>
              <a:t>Retriver</a:t>
            </a:r>
            <a:r>
              <a:rPr lang="en-US" sz="1600" dirty="0"/>
              <a:t> A:</a:t>
            </a:r>
          </a:p>
          <a:p>
            <a:pPr marL="0" indent="0">
              <a:buNone/>
            </a:pPr>
            <a:r>
              <a:rPr lang="en-US" sz="1600" dirty="0"/>
              <a:t>looks in any relevant doc and find:</a:t>
            </a:r>
          </a:p>
          <a:p>
            <a:pPr marL="0" indent="0">
              <a:buNone/>
            </a:pPr>
            <a:r>
              <a:rPr lang="en-US" sz="1600" dirty="0"/>
              <a:t>       Doc1: : "the </a:t>
            </a:r>
            <a:r>
              <a:rPr lang="en-US" sz="1600" dirty="0" err="1"/>
              <a:t>effiel</a:t>
            </a:r>
            <a:r>
              <a:rPr lang="en-US" sz="1600" dirty="0"/>
              <a:t> tower is in pairs (score 0.9)</a:t>
            </a:r>
          </a:p>
          <a:p>
            <a:pPr marL="0" indent="0">
              <a:buNone/>
            </a:pPr>
            <a:r>
              <a:rPr lang="en-US" sz="1600" dirty="0"/>
              <a:t>       Doc2: "Pairs is the capital of frame (score 0.7)</a:t>
            </a:r>
          </a:p>
          <a:p>
            <a:pPr marL="0" indent="0">
              <a:buNone/>
            </a:pPr>
            <a:r>
              <a:rPr lang="en-US" sz="1600" dirty="0" err="1"/>
              <a:t>Retriver</a:t>
            </a:r>
            <a:r>
              <a:rPr lang="en-US" sz="1600" dirty="0"/>
              <a:t> B:</a:t>
            </a:r>
          </a:p>
          <a:p>
            <a:pPr marL="0" indent="0">
              <a:buNone/>
            </a:pPr>
            <a:r>
              <a:rPr lang="en-US" sz="1600" dirty="0"/>
              <a:t>       Doc3: "the Eiffel tower is landmark in </a:t>
            </a:r>
            <a:r>
              <a:rPr lang="en-US" sz="1600" dirty="0" err="1"/>
              <a:t>paris</a:t>
            </a:r>
            <a:r>
              <a:rPr lang="en-US" sz="1600" dirty="0"/>
              <a:t> (core 0.8)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Now we have the list data (A and B)</a:t>
            </a:r>
          </a:p>
          <a:p>
            <a:pPr marL="0" indent="0">
              <a:buNone/>
            </a:pPr>
            <a:r>
              <a:rPr lang="en-US" sz="1600" dirty="0" err="1"/>
              <a:t>Join_mode</a:t>
            </a:r>
            <a:r>
              <a:rPr lang="en-US" sz="1600" dirty="0"/>
              <a:t> : "merge"</a:t>
            </a:r>
          </a:p>
          <a:p>
            <a:pPr marL="0" indent="0">
              <a:buNone/>
            </a:pPr>
            <a:r>
              <a:rPr lang="en-US" sz="1600" dirty="0"/>
              <a:t>combine the all doc into one list</a:t>
            </a:r>
          </a:p>
          <a:p>
            <a:pPr marL="0" indent="0">
              <a:buNone/>
            </a:pPr>
            <a:r>
              <a:rPr lang="en-US" sz="1600" dirty="0"/>
              <a:t>handle duplicate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Document Cleaner &amp; Splitter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rPr dirty="0"/>
              <a:t>Cleaner removes:</a:t>
            </a:r>
          </a:p>
          <a:p>
            <a:r>
              <a:rPr dirty="0"/>
              <a:t>Extra whitespace</a:t>
            </a:r>
          </a:p>
          <a:p>
            <a:r>
              <a:rPr dirty="0"/>
              <a:t>Empty lines</a:t>
            </a:r>
          </a:p>
          <a:p>
            <a:r>
              <a:rPr dirty="0"/>
              <a:t>Repeated substrings</a:t>
            </a:r>
          </a:p>
          <a:p>
            <a:r>
              <a:rPr dirty="0"/>
              <a:t>Regex matches</a:t>
            </a:r>
          </a:p>
          <a:p>
            <a:endParaRPr dirty="0"/>
          </a:p>
          <a:p>
            <a:r>
              <a:rPr dirty="0"/>
              <a:t>Splitter divides long documents into smaller chunks for processing (</a:t>
            </a:r>
            <a:r>
              <a:rPr dirty="0" err="1"/>
              <a:t>split_by</a:t>
            </a:r>
            <a:r>
              <a:rPr dirty="0"/>
              <a:t>='word', 'sentence', etc.) with overlap options.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Text Cleaner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is a preprocessing </a:t>
            </a:r>
            <a:r>
              <a:rPr lang="en-US" dirty="0" err="1"/>
              <a:t>compontent</a:t>
            </a:r>
            <a:r>
              <a:rPr lang="en-US" dirty="0"/>
              <a:t> that takes a list of string and return cleaned </a:t>
            </a:r>
            <a:r>
              <a:rPr lang="en-US" dirty="0" err="1"/>
              <a:t>versious</a:t>
            </a:r>
            <a:r>
              <a:rPr lang="en-US" dirty="0"/>
              <a:t> of there string. it simplifies and normalize text by doing thing like</a:t>
            </a:r>
          </a:p>
          <a:p>
            <a:endParaRPr lang="en-US" dirty="0"/>
          </a:p>
          <a:p>
            <a:r>
              <a:rPr lang="en-US" dirty="0"/>
              <a:t>converting to lowercase (</a:t>
            </a:r>
            <a:r>
              <a:rPr lang="en-US" dirty="0" err="1"/>
              <a:t>convert_to_lowercase</a:t>
            </a:r>
            <a:r>
              <a:rPr lang="en-US" dirty="0"/>
              <a:t> = True)</a:t>
            </a:r>
          </a:p>
          <a:p>
            <a:r>
              <a:rPr lang="en-US" dirty="0"/>
              <a:t>Removing </a:t>
            </a:r>
            <a:r>
              <a:rPr lang="en-US" dirty="0" err="1"/>
              <a:t>punchuation</a:t>
            </a:r>
            <a:r>
              <a:rPr lang="en-US" dirty="0"/>
              <a:t> (</a:t>
            </a:r>
            <a:r>
              <a:rPr lang="en-US" dirty="0" err="1"/>
              <a:t>remove_punchuation</a:t>
            </a:r>
            <a:r>
              <a:rPr lang="en-US" dirty="0"/>
              <a:t> = True)</a:t>
            </a:r>
          </a:p>
          <a:p>
            <a:r>
              <a:rPr lang="en-US" dirty="0"/>
              <a:t>remove digits/</a:t>
            </a:r>
            <a:r>
              <a:rPr lang="en-US" dirty="0" err="1"/>
              <a:t>muners</a:t>
            </a:r>
            <a:r>
              <a:rPr lang="en-US" dirty="0"/>
              <a:t>(</a:t>
            </a:r>
            <a:r>
              <a:rPr lang="en-US" dirty="0" err="1"/>
              <a:t>remove_numbers</a:t>
            </a:r>
            <a:r>
              <a:rPr lang="en-US" dirty="0"/>
              <a:t> = True)</a:t>
            </a:r>
          </a:p>
          <a:p>
            <a:r>
              <a:rPr dirty="0"/>
              <a:t>regex-based cleaning if required.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on group of </a:t>
            </a:r>
            <a:r>
              <a:rPr lang="en-US" dirty="0" err="1"/>
              <a:t>compoents</a:t>
            </a:r>
            <a:r>
              <a:rPr lang="en-US" dirty="0"/>
              <a:t> that order documents by given criteria their goal is to improve your document </a:t>
            </a:r>
            <a:r>
              <a:rPr lang="en-US" dirty="0" err="1"/>
              <a:t>retrival</a:t>
            </a:r>
            <a:r>
              <a:rPr lang="en-US" dirty="0"/>
              <a:t>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Built_in_rankers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cohereranker</a:t>
            </a:r>
            <a:r>
              <a:rPr lang="en-US" dirty="0"/>
              <a:t> -&gt; used cohere </a:t>
            </a:r>
            <a:r>
              <a:rPr lang="en-US" dirty="0" err="1"/>
              <a:t>reranker</a:t>
            </a:r>
            <a:r>
              <a:rPr lang="en-US" dirty="0"/>
              <a:t> models to order doc query similarity  </a:t>
            </a:r>
            <a:r>
              <a:rPr lang="en-US" dirty="0">
                <a:sym typeface="Wingdings" panose="05000000000000000000" pitchFamily="2" charset="2"/>
              </a:rPr>
              <a:t> trial 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 key available for this</a:t>
            </a:r>
            <a:endParaRPr lang="en-US" dirty="0"/>
          </a:p>
          <a:p>
            <a:r>
              <a:rPr lang="en-US" dirty="0" err="1"/>
              <a:t>JinaRanker</a:t>
            </a:r>
            <a:r>
              <a:rPr lang="en-US" dirty="0"/>
              <a:t> -&gt; used </a:t>
            </a:r>
            <a:r>
              <a:rPr lang="en-US" dirty="0" err="1"/>
              <a:t>jina</a:t>
            </a:r>
            <a:r>
              <a:rPr lang="en-US" dirty="0"/>
              <a:t> model to rank docs by query similarity -&gt; trial for free</a:t>
            </a:r>
          </a:p>
          <a:p>
            <a:r>
              <a:rPr lang="en-US" dirty="0" err="1"/>
              <a:t>costlnthemiddleranker</a:t>
            </a:r>
            <a:r>
              <a:rPr lang="en-US" dirty="0"/>
              <a:t> -&gt; puts the most relevant docs at the start and end, weaker ones in the middle</a:t>
            </a:r>
          </a:p>
          <a:p>
            <a:r>
              <a:rPr lang="en-US" dirty="0" err="1"/>
              <a:t>metafieldranker</a:t>
            </a:r>
            <a:r>
              <a:rPr lang="en-US" dirty="0"/>
              <a:t> -&gt; sorts docs by meta data fields (</a:t>
            </a:r>
            <a:r>
              <a:rPr lang="en-US" dirty="0" err="1"/>
              <a:t>eg.</a:t>
            </a:r>
            <a:r>
              <a:rPr lang="en-US" dirty="0"/>
              <a:t> data, source)</a:t>
            </a:r>
          </a:p>
          <a:p>
            <a:r>
              <a:rPr lang="en-US" dirty="0" err="1"/>
              <a:t>transformersimilarityranker</a:t>
            </a:r>
            <a:r>
              <a:rPr lang="en-US" dirty="0"/>
              <a:t> -&gt; Uses cross-encoder transformer models for fine-grained ranking (accurate but more expensive).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Extractive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40000" lnSpcReduction="20000"/>
          </a:bodyPr>
          <a:lstStyle/>
          <a:p>
            <a:r>
              <a:rPr lang="en-US" dirty="0" err="1"/>
              <a:t>ExtractiveReader</a:t>
            </a:r>
            <a:r>
              <a:rPr lang="en-US" dirty="0"/>
              <a:t>:</a:t>
            </a:r>
          </a:p>
          <a:p>
            <a:r>
              <a:rPr lang="en-US" dirty="0"/>
              <a:t>An </a:t>
            </a:r>
            <a:r>
              <a:rPr lang="en-US" dirty="0" err="1"/>
              <a:t>ExtractiveReader</a:t>
            </a:r>
            <a:r>
              <a:rPr lang="en-US" dirty="0"/>
              <a:t> is a component in Haystack that, given a query and a set of documents (or document chunks), extracts exact answer spans (e.g. sentences or phrases) from those documents. It doesn’t generate new text — it reads the documents and picks the best snippet(s) that answer the question.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Documents:</a:t>
            </a:r>
          </a:p>
          <a:p>
            <a:endParaRPr lang="en-US" dirty="0"/>
          </a:p>
          <a:p>
            <a:r>
              <a:rPr lang="en-US" dirty="0"/>
              <a:t>Doc1: “The Pacific Ocean is the largest ocean on Earth, covering more than 60 million square miles.”</a:t>
            </a:r>
          </a:p>
          <a:p>
            <a:endParaRPr lang="en-US" dirty="0"/>
          </a:p>
          <a:p>
            <a:r>
              <a:rPr lang="en-US" dirty="0"/>
              <a:t>Doc2: “The Atlantic Ocean is the second-largest ocean, separating the Americas from Europe and Africa.”</a:t>
            </a:r>
          </a:p>
          <a:p>
            <a:endParaRPr lang="en-US" dirty="0"/>
          </a:p>
          <a:p>
            <a:r>
              <a:rPr lang="en-US" dirty="0"/>
              <a:t>Query:</a:t>
            </a:r>
          </a:p>
          <a:p>
            <a:r>
              <a:rPr lang="en-US" dirty="0"/>
              <a:t> “Which is the largest ocean on Earth?”</a:t>
            </a:r>
          </a:p>
          <a:p>
            <a:endParaRPr lang="en-US" dirty="0"/>
          </a:p>
          <a:p>
            <a:r>
              <a:rPr lang="en-US" dirty="0" err="1"/>
              <a:t>ExtractiveReader</a:t>
            </a:r>
            <a:r>
              <a:rPr lang="en-US" dirty="0"/>
              <a:t> Output:</a:t>
            </a:r>
          </a:p>
          <a:p>
            <a:endParaRPr lang="en-US" dirty="0"/>
          </a:p>
          <a:p>
            <a:r>
              <a:rPr lang="en-US" dirty="0"/>
              <a:t>Answer: “The Pacific Ocean”</a:t>
            </a:r>
          </a:p>
          <a:p>
            <a:r>
              <a:rPr lang="en-US" dirty="0"/>
              <a:t>With metadata: { </a:t>
            </a:r>
            <a:r>
              <a:rPr lang="en-US" dirty="0" err="1"/>
              <a:t>document_id</a:t>
            </a:r>
            <a:r>
              <a:rPr lang="en-US" dirty="0"/>
              <a:t>: Doc1, start: </a:t>
            </a:r>
            <a:r>
              <a:rPr lang="en-US" dirty="0" err="1"/>
              <a:t>index_of_text</a:t>
            </a:r>
            <a:r>
              <a:rPr lang="en-US" dirty="0"/>
              <a:t>, end: </a:t>
            </a:r>
            <a:r>
              <a:rPr lang="en-US" dirty="0" err="1"/>
              <a:t>index_of_text</a:t>
            </a:r>
            <a:r>
              <a:rPr lang="en-US" dirty="0"/>
              <a:t>, score: 0.95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Retrievers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r>
              <a:rPr dirty="0"/>
              <a:t>Retrievers assign relevance scores and return top documents.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Types include:</a:t>
            </a:r>
          </a:p>
          <a:p>
            <a:r>
              <a:rPr dirty="0"/>
              <a:t>BM25-based (keyword)</a:t>
            </a:r>
          </a:p>
          <a:p>
            <a:r>
              <a:rPr dirty="0"/>
              <a:t>Embedding-based (semantic)</a:t>
            </a:r>
          </a:p>
          <a:p>
            <a:r>
              <a:rPr dirty="0"/>
              <a:t>Hybrid retrievers combining both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Supports stores like Elasticsearch, </a:t>
            </a:r>
            <a:r>
              <a:rPr dirty="0" err="1"/>
              <a:t>Pinecone,</a:t>
            </a:r>
            <a:r>
              <a:rPr lang="en-US" dirty="0" err="1"/>
              <a:t>chroma</a:t>
            </a:r>
            <a:r>
              <a:rPr dirty="0"/>
              <a:t> </a:t>
            </a:r>
            <a:r>
              <a:rPr dirty="0" err="1"/>
              <a:t>Weaviate</a:t>
            </a:r>
            <a:r>
              <a:rPr dirty="0"/>
              <a:t>, </a:t>
            </a:r>
            <a:r>
              <a:rPr dirty="0" err="1"/>
              <a:t>Qdrant</a:t>
            </a:r>
            <a:r>
              <a:rPr dirty="0"/>
              <a:t>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r>
              <a:rPr dirty="0"/>
              <a:t>Routers send queries/documents to suitable components.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pPr marL="0" indent="0">
              <a:buNone/>
            </a:pPr>
            <a:r>
              <a:rPr dirty="0" err="1"/>
              <a:t>ConditionalRouter</a:t>
            </a:r>
            <a:r>
              <a:rPr dirty="0"/>
              <a:t> – routes based on query length</a:t>
            </a:r>
          </a:p>
          <a:p>
            <a:pPr marL="0" indent="0">
              <a:buNone/>
            </a:pPr>
            <a:r>
              <a:rPr dirty="0" err="1"/>
              <a:t>FileTypeRouter</a:t>
            </a:r>
            <a:r>
              <a:rPr dirty="0"/>
              <a:t> – routes PDFs to PDF converter, images to OCR</a:t>
            </a:r>
          </a:p>
          <a:p>
            <a:pPr marL="0" indent="0">
              <a:buNone/>
            </a:pPr>
            <a:r>
              <a:rPr dirty="0" err="1"/>
              <a:t>MetadataRouter</a:t>
            </a:r>
            <a:r>
              <a:rPr dirty="0"/>
              <a:t> – routes documents by metadata (e.g., language)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“If a letter says language = English, put it in the English box.” → goes to </a:t>
            </a:r>
            <a:r>
              <a:rPr lang="en-US" dirty="0" err="1"/>
              <a:t>english</a:t>
            </a:r>
            <a:r>
              <a:rPr lang="en-US" dirty="0"/>
              <a:t> route</a:t>
            </a:r>
          </a:p>
          <a:p>
            <a:pPr marL="0" indent="0">
              <a:buNone/>
            </a:pPr>
            <a:r>
              <a:rPr lang="en-US" dirty="0"/>
              <a:t>“If it says language = German, put it in the German box.” → goes to </a:t>
            </a:r>
            <a:r>
              <a:rPr lang="en-US" dirty="0" err="1"/>
              <a:t>german</a:t>
            </a:r>
            <a:r>
              <a:rPr lang="en-US" dirty="0"/>
              <a:t> route</a:t>
            </a:r>
          </a:p>
          <a:p>
            <a:pPr marL="0" indent="0">
              <a:buNone/>
            </a:pPr>
            <a:r>
              <a:rPr lang="en-US" dirty="0"/>
              <a:t>“If it doesn’t say either, put it in the unmatched box.” → goes to unmatched route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Routes (outputs) 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english</a:t>
            </a:r>
            <a:r>
              <a:rPr lang="en-US" dirty="0"/>
              <a:t>, </a:t>
            </a:r>
            <a:r>
              <a:rPr lang="en-US" dirty="0" err="1"/>
              <a:t>german</a:t>
            </a:r>
            <a:r>
              <a:rPr lang="en-US" dirty="0"/>
              <a:t>, unmatched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TopP Sampler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rPr dirty="0" err="1"/>
              <a:t>Top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dirty="0"/>
              <a:t>Sampler filters documents based on cumulative probability scores.</a:t>
            </a:r>
          </a:p>
          <a:p>
            <a:endParaRPr dirty="0"/>
          </a:p>
          <a:p>
            <a:r>
              <a:rPr dirty="0"/>
              <a:t>It selects the top documents whose cumulative probability ≥ threshold (</a:t>
            </a:r>
            <a:r>
              <a:rPr dirty="0" err="1"/>
              <a:t>top_p</a:t>
            </a:r>
            <a:r>
              <a:rPr dirty="0"/>
              <a:t>).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 err="1"/>
              <a:t>Top_p</a:t>
            </a:r>
            <a:r>
              <a:rPr dirty="0"/>
              <a:t>=0.8 → keeps documents until total probability ≥ 0.8.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Haystack?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rPr dirty="0"/>
              <a:t>Haystack is an open-source framework for building production-ready LLM applications, RAG pipelines, and search systems that work intelligently over large document collections.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Core use cases:</a:t>
            </a:r>
          </a:p>
          <a:p>
            <a:r>
              <a:rPr dirty="0"/>
              <a:t>Retrieval-Augmented Generation (RAG)</a:t>
            </a:r>
          </a:p>
          <a:p>
            <a:r>
              <a:rPr dirty="0"/>
              <a:t>Question Answering</a:t>
            </a:r>
          </a:p>
          <a:p>
            <a:r>
              <a:rPr dirty="0"/>
              <a:t>Semantic Document 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Model-Based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rPr dirty="0"/>
              <a:t>Evaluates pipeline quality using models (LLMs or smaller encoders).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Metrics include:</a:t>
            </a:r>
          </a:p>
          <a:p>
            <a:r>
              <a:rPr dirty="0"/>
              <a:t>Faithfulness</a:t>
            </a:r>
          </a:p>
          <a:p>
            <a:r>
              <a:rPr dirty="0"/>
              <a:t>Relevance</a:t>
            </a:r>
          </a:p>
          <a:p>
            <a:r>
              <a:rPr dirty="0"/>
              <a:t>Answer correctness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Evaluators: </a:t>
            </a:r>
            <a:r>
              <a:rPr dirty="0" err="1"/>
              <a:t>RagasEvaluator</a:t>
            </a:r>
            <a:r>
              <a:rPr dirty="0"/>
              <a:t> , </a:t>
            </a:r>
            <a:r>
              <a:rPr dirty="0" err="1"/>
              <a:t>DeepEvalEvaluator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85A1-AE8F-54AB-C3C7-21007CA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86E09-53FD-D5B9-D471-678028605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4" y="274638"/>
            <a:ext cx="8735612" cy="59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7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HyDE (Hypothetical Document Expansion)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r>
              <a:rPr dirty="0" err="1"/>
              <a:t>HyDE</a:t>
            </a:r>
            <a:r>
              <a:rPr dirty="0"/>
              <a:t> generates a 'fake answer' to enrich a short query before retrieval.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lang="en-US" dirty="0"/>
              <a:t>1. Normal Search (without </a:t>
            </a:r>
            <a:r>
              <a:rPr lang="en-US" dirty="0" err="1"/>
              <a:t>HyDE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ask: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“How to fix a slow laptop?”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normal embedding retriever takes your query, converts it into a vector, and tries to match documents.</a:t>
            </a:r>
          </a:p>
          <a:p>
            <a:pPr marL="0" indent="0">
              <a:buNone/>
            </a:pPr>
            <a:r>
              <a:rPr lang="en-US" dirty="0"/>
              <a:t>But since your query is very short, it might miss good results. Maybe it only finds “Laptop troubleshooting” but not “Computer performance optimization.” </a:t>
            </a:r>
            <a:r>
              <a:rPr dirty="0"/>
              <a:t>RAM, use SSD.</a:t>
            </a:r>
          </a:p>
          <a:p>
            <a:endParaRPr dirty="0"/>
          </a:p>
          <a:p>
            <a:r>
              <a:rPr dirty="0"/>
              <a:t>Embedding that answer retrieves richer, more relevant results.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E8BC-366B-3440-DBC6-4C52A273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HyDE</a:t>
            </a:r>
            <a:r>
              <a:rPr lang="en-US" dirty="0"/>
              <a:t>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11F7-36C0-C87D-E981-E0BF5DF0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directly embedding your query, </a:t>
            </a:r>
            <a:r>
              <a:rPr lang="en-US" dirty="0" err="1"/>
              <a:t>HyDE</a:t>
            </a:r>
            <a:r>
              <a:rPr lang="en-US" dirty="0"/>
              <a:t> first asks an LLM to write a fake answer (a hypothetical document).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the LLM might generate:</a:t>
            </a:r>
          </a:p>
          <a:p>
            <a:endParaRPr lang="en-US" dirty="0"/>
          </a:p>
          <a:p>
            <a:r>
              <a:rPr lang="en-US" dirty="0"/>
              <a:t>“To fix a slow laptop, you can uninstall unused programs, check for malware, upgrade RAM, or replace the hard drive with an SSD.”</a:t>
            </a:r>
          </a:p>
          <a:p>
            <a:endParaRPr lang="en-US" dirty="0"/>
          </a:p>
          <a:p>
            <a:r>
              <a:rPr lang="en-US" dirty="0"/>
              <a:t>This text is not from your database — it’s just an imagined answer.</a:t>
            </a:r>
          </a:p>
        </p:txBody>
      </p:sp>
    </p:spTree>
    <p:extLst>
      <p:ext uri="{BB962C8B-B14F-4D97-AF65-F5344CB8AC3E}">
        <p14:creationId xmlns:p14="http://schemas.microsoft.com/office/powerpoint/2010/main" val="25943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err="1"/>
              <a:t>HyDE</a:t>
            </a:r>
            <a:r>
              <a:rPr lang="en-US" dirty="0"/>
              <a:t> = turn a short query into a long “fake answer” first → embed that → retrieve better real documents.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Haystack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dirty="0"/>
              <a:t>Typical RAG flow: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1. Document Input → Document Store</a:t>
            </a:r>
          </a:p>
          <a:p>
            <a:pPr marL="0" indent="0">
              <a:buNone/>
            </a:pPr>
            <a:r>
              <a:rPr dirty="0"/>
              <a:t>2. Retriever → fetches relevant docs</a:t>
            </a:r>
          </a:p>
          <a:p>
            <a:pPr marL="0" indent="0">
              <a:buNone/>
            </a:pPr>
            <a:r>
              <a:rPr dirty="0"/>
              <a:t>3. Ranker → orders by relevance</a:t>
            </a:r>
          </a:p>
          <a:p>
            <a:pPr marL="0" indent="0">
              <a:buNone/>
            </a:pPr>
            <a:r>
              <a:rPr dirty="0"/>
              <a:t>4. Reader/Generator → extracts or generates final answer</a:t>
            </a:r>
          </a:p>
          <a:p>
            <a:pPr marL="0" indent="0">
              <a:buNone/>
            </a:pPr>
            <a:r>
              <a:rPr dirty="0"/>
              <a:t>5. Evaluator → measures performance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r>
              <a:t>Haystack enables building intelligent, modular NLP pipelines:</a:t>
            </a:r>
          </a:p>
          <a:p>
            <a:r>
              <a:t>• Powerful retrievers, rankers, readers</a:t>
            </a:r>
          </a:p>
          <a:p>
            <a:r>
              <a:t>• Supports hybrid search and evaluation</a:t>
            </a:r>
          </a:p>
          <a:p>
            <a:r>
              <a:t>• Easy integration with OpenAI, Azure, Gemini, and Bedrock</a:t>
            </a:r>
          </a:p>
          <a:p>
            <a:endParaRPr/>
          </a:p>
          <a:p>
            <a:r>
              <a:t>Perfect for enterprise-scale RAG and LLM workflows.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dirty="0"/>
              <a:t>Install Haystack with: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pip install haystack-ai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Store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Document Store acts as a database for storing and managing documents.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Common operations:</a:t>
            </a:r>
          </a:p>
          <a:p>
            <a:r>
              <a:rPr dirty="0"/>
              <a:t>count() – Returns total documents</a:t>
            </a:r>
          </a:p>
          <a:p>
            <a:r>
              <a:rPr dirty="0"/>
              <a:t>filter() – Retrieves documents based on filters</a:t>
            </a:r>
          </a:p>
          <a:p>
            <a:r>
              <a:rPr dirty="0" err="1"/>
              <a:t>write_document</a:t>
            </a:r>
            <a:r>
              <a:rPr dirty="0"/>
              <a:t>() – Adds/overwrites documents</a:t>
            </a:r>
          </a:p>
          <a:p>
            <a:r>
              <a:rPr dirty="0" err="1"/>
              <a:t>delete_document</a:t>
            </a:r>
            <a:r>
              <a:rPr dirty="0"/>
              <a:t>() – Removes documents by ID</a:t>
            </a:r>
          </a:p>
          <a:p>
            <a:endParaRPr dirty="0"/>
          </a:p>
          <a:p>
            <a:r>
              <a:rPr dirty="0"/>
              <a:t>If no ID is provided, Haystack generates one automatically.</a:t>
            </a:r>
            <a:endParaRPr lang="en-US" dirty="0"/>
          </a:p>
          <a:p>
            <a:r>
              <a:rPr lang="en-US" dirty="0" err="1"/>
              <a:t>InMemoryDocumentStore</a:t>
            </a:r>
            <a:r>
              <a:rPr lang="en-US" dirty="0"/>
              <a:t> stores data temporarily in memory (not persistent).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0" indent="0">
              <a:buNone/>
            </a:pPr>
            <a:r>
              <a:rPr dirty="0"/>
              <a:t>Duplicate handling modes:</a:t>
            </a:r>
          </a:p>
          <a:p>
            <a:r>
              <a:rPr dirty="0"/>
              <a:t>overwrite – Replaces existing document</a:t>
            </a:r>
          </a:p>
          <a:p>
            <a:r>
              <a:rPr dirty="0"/>
              <a:t>skip – Skips adding duplicate</a:t>
            </a:r>
          </a:p>
          <a:p>
            <a:r>
              <a:rPr dirty="0"/>
              <a:t>fail – Raises error on duplicate ID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BM25 Algorithm &amp;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r>
              <a:rPr dirty="0"/>
              <a:t>BM25 tokenization decides how text is split into tokens.</a:t>
            </a:r>
          </a:p>
          <a:p>
            <a:r>
              <a:rPr dirty="0"/>
              <a:t>Example: 'cats are cute animals' → ['</a:t>
            </a:r>
            <a:r>
              <a:rPr dirty="0" err="1"/>
              <a:t>cats','are','cute','animals</a:t>
            </a:r>
            <a:r>
              <a:rPr dirty="0"/>
              <a:t>']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Variants:</a:t>
            </a:r>
          </a:p>
          <a:p>
            <a:r>
              <a:rPr dirty="0"/>
              <a:t>BM25Okapi – Standard version</a:t>
            </a:r>
          </a:p>
          <a:p>
            <a:r>
              <a:rPr dirty="0"/>
              <a:t>BM25L – Prevents long documents from dominating</a:t>
            </a:r>
          </a:p>
          <a:p>
            <a:r>
              <a:rPr dirty="0"/>
              <a:t>BM25Plus – Handles repeated words better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 Similarity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dirty="0"/>
              <a:t>Used for comparing vector representations of documents.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Options:</a:t>
            </a:r>
          </a:p>
          <a:p>
            <a:r>
              <a:rPr dirty="0" err="1"/>
              <a:t>dot_product</a:t>
            </a:r>
            <a:r>
              <a:rPr dirty="0"/>
              <a:t> – Default; considers direction + magnitude</a:t>
            </a:r>
          </a:p>
          <a:p>
            <a:r>
              <a:rPr lang="en-US" dirty="0" err="1"/>
              <a:t>C</a:t>
            </a:r>
            <a:r>
              <a:rPr dirty="0" err="1"/>
              <a:t>osine_similarity</a:t>
            </a:r>
            <a:r>
              <a:rPr dirty="0"/>
              <a:t> – Considers only direction</a:t>
            </a:r>
            <a:r>
              <a:rPr lang="en-US" dirty="0"/>
              <a:t> of </a:t>
            </a:r>
            <a:r>
              <a:rPr lang="en-US" dirty="0" err="1"/>
              <a:t>vectore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InMemoryDocumentStore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dirty="0" err="1"/>
              <a:t>count_documents</a:t>
            </a:r>
            <a:r>
              <a:rPr dirty="0"/>
              <a:t>() – Returns total documents stored.</a:t>
            </a:r>
          </a:p>
          <a:p>
            <a:endParaRPr dirty="0"/>
          </a:p>
          <a:p>
            <a:r>
              <a:rPr dirty="0" err="1"/>
              <a:t>delete_document</a:t>
            </a:r>
            <a:r>
              <a:rPr dirty="0"/>
              <a:t>(</a:t>
            </a:r>
            <a:r>
              <a:rPr dirty="0" err="1"/>
              <a:t>document_id</a:t>
            </a:r>
            <a:r>
              <a:rPr dirty="0"/>
              <a:t>) – Deletes document by ID.</a:t>
            </a:r>
          </a:p>
          <a:p>
            <a:endParaRPr dirty="0"/>
          </a:p>
          <a:p>
            <a:r>
              <a:rPr dirty="0"/>
              <a:t>bm25_retrieval(query, </a:t>
            </a:r>
            <a:r>
              <a:rPr dirty="0" err="1"/>
              <a:t>top_k</a:t>
            </a:r>
            <a:r>
              <a:rPr dirty="0"/>
              <a:t>=10) – Retrieves top documents by keyword similarity.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Embeddings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r>
              <a:rPr dirty="0"/>
              <a:t>Embeddings convert text into vectors for semantic similarity.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Popular embedders:</a:t>
            </a:r>
          </a:p>
          <a:p>
            <a:r>
              <a:rPr dirty="0" err="1"/>
              <a:t>AzureOpenAIDocumentEmbedder</a:t>
            </a:r>
            <a:endParaRPr dirty="0"/>
          </a:p>
          <a:p>
            <a:r>
              <a:rPr dirty="0"/>
              <a:t>Hugging Face Embedder</a:t>
            </a:r>
          </a:p>
          <a:p>
            <a:r>
              <a:rPr dirty="0"/>
              <a:t>OpenAI Embedder</a:t>
            </a:r>
          </a:p>
          <a:p>
            <a:r>
              <a:rPr dirty="0" err="1"/>
              <a:t>SentenceTransformer</a:t>
            </a:r>
            <a:r>
              <a:rPr dirty="0"/>
              <a:t> Embedder</a:t>
            </a:r>
          </a:p>
          <a:p>
            <a:endParaRPr dirty="0"/>
          </a:p>
          <a:p>
            <a:r>
              <a:rPr dirty="0"/>
              <a:t>Each supports both document and text embeddings.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1398</Words>
  <Application>Microsoft Office PowerPoint</Application>
  <PresentationFormat>On-screen Show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My Haystack Learning Summary</vt:lpstr>
      <vt:lpstr>What is Haystack?</vt:lpstr>
      <vt:lpstr>Installation</vt:lpstr>
      <vt:lpstr>Document Store Overview</vt:lpstr>
      <vt:lpstr>Duplicate Policy</vt:lpstr>
      <vt:lpstr>BM25 Algorithm &amp; Tokenization</vt:lpstr>
      <vt:lpstr>Embedding Similarity Functions</vt:lpstr>
      <vt:lpstr>InMemoryDocumentStore Functions</vt:lpstr>
      <vt:lpstr>Embeddings and Models</vt:lpstr>
      <vt:lpstr>Extractor Components</vt:lpstr>
      <vt:lpstr>Generator Components</vt:lpstr>
      <vt:lpstr>Document Joiner</vt:lpstr>
      <vt:lpstr>Document Cleaner &amp; Splitter</vt:lpstr>
      <vt:lpstr>Text Cleaner</vt:lpstr>
      <vt:lpstr>Rankers</vt:lpstr>
      <vt:lpstr>Extractive Reader</vt:lpstr>
      <vt:lpstr>Retrievers Overview</vt:lpstr>
      <vt:lpstr>Routers</vt:lpstr>
      <vt:lpstr>TopP Sampler</vt:lpstr>
      <vt:lpstr>Model-Based Evaluation</vt:lpstr>
      <vt:lpstr>PowerPoint Presentation</vt:lpstr>
      <vt:lpstr>HyDE (Hypothetical Document Expansion)</vt:lpstr>
      <vt:lpstr>HyDE Search </vt:lpstr>
      <vt:lpstr>Key Takeaway</vt:lpstr>
      <vt:lpstr>End-to-End Haystack Pipeline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kathir M</cp:lastModifiedBy>
  <cp:revision>3</cp:revision>
  <dcterms:created xsi:type="dcterms:W3CDTF">2013-01-27T09:14:16Z</dcterms:created>
  <dcterms:modified xsi:type="dcterms:W3CDTF">2025-10-09T04:10:10Z</dcterms:modified>
  <cp:category/>
</cp:coreProperties>
</file>