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3" r:id="rId3"/>
    <p:sldId id="264" r:id="rId4"/>
    <p:sldId id="266" r:id="rId5"/>
    <p:sldId id="267" r:id="rId6"/>
    <p:sldId id="265" r:id="rId7"/>
    <p:sldId id="273" r:id="rId8"/>
    <p:sldId id="272" r:id="rId9"/>
    <p:sldId id="274" r:id="rId10"/>
    <p:sldId id="268" r:id="rId11"/>
    <p:sldId id="275" r:id="rId12"/>
    <p:sldId id="276" r:id="rId13"/>
    <p:sldId id="278" r:id="rId14"/>
    <p:sldId id="277" r:id="rId15"/>
    <p:sldId id="279" r:id="rId16"/>
    <p:sldId id="286" r:id="rId17"/>
    <p:sldId id="280" r:id="rId18"/>
    <p:sldId id="281" r:id="rId19"/>
    <p:sldId id="282" r:id="rId20"/>
    <p:sldId id="284" r:id="rId21"/>
    <p:sldId id="285" r:id="rId22"/>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3"/>
    <p:restoredTop sz="94718"/>
  </p:normalViewPr>
  <p:slideViewPr>
    <p:cSldViewPr snapToGrid="0">
      <p:cViewPr varScale="1">
        <p:scale>
          <a:sx n="121" d="100"/>
          <a:sy n="121" d="100"/>
        </p:scale>
        <p:origin x="42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F7031-AE1C-4BBA-92CB-D9B1A5198B87}" type="doc">
      <dgm:prSet loTypeId="urn:microsoft.com/office/officeart/2016/7/layout/BasicLinearProcessNumbered" loCatId="process" qsTypeId="urn:microsoft.com/office/officeart/2005/8/quickstyle/simple4" qsCatId="simple" csTypeId="urn:microsoft.com/office/officeart/2005/8/colors/colorful5" csCatId="colorful"/>
      <dgm:spPr/>
      <dgm:t>
        <a:bodyPr/>
        <a:lstStyle/>
        <a:p>
          <a:endParaRPr lang="en-US"/>
        </a:p>
      </dgm:t>
    </dgm:pt>
    <dgm:pt modelId="{081D134C-57EC-49A1-AFDF-1FE2F0760EB2}">
      <dgm:prSet/>
      <dgm:spPr/>
      <dgm:t>
        <a:bodyPr/>
        <a:lstStyle/>
        <a:p>
          <a:pPr algn="ctr"/>
          <a:r>
            <a:rPr lang="en-GB" b="1"/>
            <a:t>1. Identify Automation’s Impact Across Industries and Regions</a:t>
          </a:r>
          <a:endParaRPr lang="en-US"/>
        </a:p>
      </dgm:t>
    </dgm:pt>
    <dgm:pt modelId="{B8457FEC-F22D-4AEA-B313-6CB5E9B61736}" type="parTrans" cxnId="{1B2268F0-B974-4F37-83EA-FEAAE1AF0D73}">
      <dgm:prSet/>
      <dgm:spPr/>
      <dgm:t>
        <a:bodyPr/>
        <a:lstStyle/>
        <a:p>
          <a:endParaRPr lang="en-US"/>
        </a:p>
      </dgm:t>
    </dgm:pt>
    <dgm:pt modelId="{C18C5AE3-67B4-4379-840A-D3B94275AD44}" type="sibTrans" cxnId="{1B2268F0-B974-4F37-83EA-FEAAE1AF0D73}">
      <dgm:prSet phldrT="1" phldr="0"/>
      <dgm:spPr/>
      <dgm:t>
        <a:bodyPr/>
        <a:lstStyle/>
        <a:p>
          <a:r>
            <a:rPr lang="en-US"/>
            <a:t>1</a:t>
          </a:r>
        </a:p>
      </dgm:t>
    </dgm:pt>
    <dgm:pt modelId="{02A16048-0E21-4AAD-A140-76CF7BD35507}">
      <dgm:prSet/>
      <dgm:spPr/>
      <dgm:t>
        <a:bodyPr/>
        <a:lstStyle/>
        <a:p>
          <a:pPr algn="ctr"/>
          <a:r>
            <a:rPr lang="en-GB" b="1"/>
            <a:t>2. Understand Key Drivers of Automation</a:t>
          </a:r>
          <a:r>
            <a:rPr lang="en-GB"/>
            <a:t>  </a:t>
          </a:r>
          <a:endParaRPr lang="en-US"/>
        </a:p>
      </dgm:t>
    </dgm:pt>
    <dgm:pt modelId="{9C03EC7F-0A0E-47B5-BAAA-0BE16A33F9C5}" type="parTrans" cxnId="{16615F36-CFF7-4C79-A4AC-E772A7035F27}">
      <dgm:prSet/>
      <dgm:spPr/>
      <dgm:t>
        <a:bodyPr/>
        <a:lstStyle/>
        <a:p>
          <a:endParaRPr lang="en-US"/>
        </a:p>
      </dgm:t>
    </dgm:pt>
    <dgm:pt modelId="{609C207A-8393-4C4B-9503-C5FE182E1643}" type="sibTrans" cxnId="{16615F36-CFF7-4C79-A4AC-E772A7035F27}">
      <dgm:prSet phldrT="2" phldr="0"/>
      <dgm:spPr/>
      <dgm:t>
        <a:bodyPr/>
        <a:lstStyle/>
        <a:p>
          <a:r>
            <a:rPr lang="en-US"/>
            <a:t>2</a:t>
          </a:r>
        </a:p>
      </dgm:t>
    </dgm:pt>
    <dgm:pt modelId="{AB91ADBC-B780-4DDD-B9B4-A006D47D0C62}">
      <dgm:prSet/>
      <dgm:spPr/>
      <dgm:t>
        <a:bodyPr/>
        <a:lstStyle/>
        <a:p>
          <a:pPr algn="ctr"/>
          <a:r>
            <a:rPr lang="en-GB" b="1"/>
            <a:t>3. Predict Automation Levels to Monitor Progress</a:t>
          </a:r>
          <a:r>
            <a:rPr lang="en-GB"/>
            <a:t> </a:t>
          </a:r>
          <a:endParaRPr lang="en-US"/>
        </a:p>
      </dgm:t>
    </dgm:pt>
    <dgm:pt modelId="{9F284A2E-91D4-4901-AAF2-2566AEBB3A8E}" type="parTrans" cxnId="{53852FF9-468E-41C4-AD01-6B06EE2947B7}">
      <dgm:prSet/>
      <dgm:spPr/>
      <dgm:t>
        <a:bodyPr/>
        <a:lstStyle/>
        <a:p>
          <a:endParaRPr lang="en-US"/>
        </a:p>
      </dgm:t>
    </dgm:pt>
    <dgm:pt modelId="{6FEF9FAE-2592-4A72-AA95-F62D1BB75A57}" type="sibTrans" cxnId="{53852FF9-468E-41C4-AD01-6B06EE2947B7}">
      <dgm:prSet phldrT="3" phldr="0"/>
      <dgm:spPr/>
      <dgm:t>
        <a:bodyPr/>
        <a:lstStyle/>
        <a:p>
          <a:r>
            <a:rPr lang="en-US"/>
            <a:t>3</a:t>
          </a:r>
        </a:p>
      </dgm:t>
    </dgm:pt>
    <dgm:pt modelId="{091F7FF1-FA78-4D11-B0E5-2415527DBF54}">
      <dgm:prSet/>
      <dgm:spPr/>
      <dgm:t>
        <a:bodyPr/>
        <a:lstStyle/>
        <a:p>
          <a:pPr algn="ctr"/>
          <a:r>
            <a:rPr lang="en-GB" b="1" dirty="0"/>
            <a:t>4. Bridge the Global Automation Gap</a:t>
          </a:r>
          <a:r>
            <a:rPr lang="en-GB" dirty="0"/>
            <a:t> </a:t>
          </a:r>
          <a:endParaRPr lang="en-US" dirty="0"/>
        </a:p>
      </dgm:t>
    </dgm:pt>
    <dgm:pt modelId="{99A8B3FB-0558-4085-9FA0-26C0E41E2809}" type="parTrans" cxnId="{1DF3471A-301D-4285-B0B6-D0B341E88AC0}">
      <dgm:prSet/>
      <dgm:spPr/>
      <dgm:t>
        <a:bodyPr/>
        <a:lstStyle/>
        <a:p>
          <a:endParaRPr lang="en-US"/>
        </a:p>
      </dgm:t>
    </dgm:pt>
    <dgm:pt modelId="{BFD95FE0-BF1D-4F9B-B584-32936D7B7F82}" type="sibTrans" cxnId="{1DF3471A-301D-4285-B0B6-D0B341E88AC0}">
      <dgm:prSet phldrT="4" phldr="0"/>
      <dgm:spPr/>
      <dgm:t>
        <a:bodyPr/>
        <a:lstStyle/>
        <a:p>
          <a:r>
            <a:rPr lang="en-US"/>
            <a:t>4</a:t>
          </a:r>
        </a:p>
      </dgm:t>
    </dgm:pt>
    <dgm:pt modelId="{9C0B5484-E8A6-5049-A849-D97CAA3FEFCF}" type="pres">
      <dgm:prSet presAssocID="{CD1F7031-AE1C-4BBA-92CB-D9B1A5198B87}" presName="Name0" presStyleCnt="0">
        <dgm:presLayoutVars>
          <dgm:animLvl val="lvl"/>
          <dgm:resizeHandles val="exact"/>
        </dgm:presLayoutVars>
      </dgm:prSet>
      <dgm:spPr/>
    </dgm:pt>
    <dgm:pt modelId="{EDC4E823-9965-2446-9C17-EF8EB5C8C687}" type="pres">
      <dgm:prSet presAssocID="{081D134C-57EC-49A1-AFDF-1FE2F0760EB2}" presName="compositeNode" presStyleCnt="0">
        <dgm:presLayoutVars>
          <dgm:bulletEnabled val="1"/>
        </dgm:presLayoutVars>
      </dgm:prSet>
      <dgm:spPr/>
    </dgm:pt>
    <dgm:pt modelId="{8C34B55E-56DB-C344-ADDE-31599A26195E}" type="pres">
      <dgm:prSet presAssocID="{081D134C-57EC-49A1-AFDF-1FE2F0760EB2}" presName="bgRect" presStyleLbl="bgAccFollowNode1" presStyleIdx="0" presStyleCnt="4"/>
      <dgm:spPr/>
    </dgm:pt>
    <dgm:pt modelId="{46AEE0A9-9B46-A440-AC8B-D1B958053F73}" type="pres">
      <dgm:prSet presAssocID="{C18C5AE3-67B4-4379-840A-D3B94275AD44}" presName="sibTransNodeCircle" presStyleLbl="alignNode1" presStyleIdx="0" presStyleCnt="8">
        <dgm:presLayoutVars>
          <dgm:chMax val="0"/>
          <dgm:bulletEnabled/>
        </dgm:presLayoutVars>
      </dgm:prSet>
      <dgm:spPr/>
    </dgm:pt>
    <dgm:pt modelId="{0F3CC980-7D29-4340-8759-ADC61F47E28F}" type="pres">
      <dgm:prSet presAssocID="{081D134C-57EC-49A1-AFDF-1FE2F0760EB2}" presName="bottomLine" presStyleLbl="alignNode1" presStyleIdx="1" presStyleCnt="8">
        <dgm:presLayoutVars/>
      </dgm:prSet>
      <dgm:spPr/>
    </dgm:pt>
    <dgm:pt modelId="{10A64DF6-989D-7B48-8D09-CC0856D42E9B}" type="pres">
      <dgm:prSet presAssocID="{081D134C-57EC-49A1-AFDF-1FE2F0760EB2}" presName="nodeText" presStyleLbl="bgAccFollowNode1" presStyleIdx="0" presStyleCnt="4">
        <dgm:presLayoutVars>
          <dgm:bulletEnabled val="1"/>
        </dgm:presLayoutVars>
      </dgm:prSet>
      <dgm:spPr/>
    </dgm:pt>
    <dgm:pt modelId="{F9CBFB99-9F6E-A449-A8E3-00AB36CBCB0B}" type="pres">
      <dgm:prSet presAssocID="{C18C5AE3-67B4-4379-840A-D3B94275AD44}" presName="sibTrans" presStyleCnt="0"/>
      <dgm:spPr/>
    </dgm:pt>
    <dgm:pt modelId="{2F3B603A-24CB-2D42-B28C-9F05FFB75561}" type="pres">
      <dgm:prSet presAssocID="{02A16048-0E21-4AAD-A140-76CF7BD35507}" presName="compositeNode" presStyleCnt="0">
        <dgm:presLayoutVars>
          <dgm:bulletEnabled val="1"/>
        </dgm:presLayoutVars>
      </dgm:prSet>
      <dgm:spPr/>
    </dgm:pt>
    <dgm:pt modelId="{A246770C-951A-C343-9939-1FB485511386}" type="pres">
      <dgm:prSet presAssocID="{02A16048-0E21-4AAD-A140-76CF7BD35507}" presName="bgRect" presStyleLbl="bgAccFollowNode1" presStyleIdx="1" presStyleCnt="4"/>
      <dgm:spPr/>
    </dgm:pt>
    <dgm:pt modelId="{F9F07079-FE77-4943-B5CF-037C27ECFCB1}" type="pres">
      <dgm:prSet presAssocID="{609C207A-8393-4C4B-9503-C5FE182E1643}" presName="sibTransNodeCircle" presStyleLbl="alignNode1" presStyleIdx="2" presStyleCnt="8">
        <dgm:presLayoutVars>
          <dgm:chMax val="0"/>
          <dgm:bulletEnabled/>
        </dgm:presLayoutVars>
      </dgm:prSet>
      <dgm:spPr/>
    </dgm:pt>
    <dgm:pt modelId="{EA9E4F00-58AB-E84F-BB33-F63F710EF431}" type="pres">
      <dgm:prSet presAssocID="{02A16048-0E21-4AAD-A140-76CF7BD35507}" presName="bottomLine" presStyleLbl="alignNode1" presStyleIdx="3" presStyleCnt="8">
        <dgm:presLayoutVars/>
      </dgm:prSet>
      <dgm:spPr/>
    </dgm:pt>
    <dgm:pt modelId="{CC847F8A-F734-E845-A0B3-D20AE7AF843D}" type="pres">
      <dgm:prSet presAssocID="{02A16048-0E21-4AAD-A140-76CF7BD35507}" presName="nodeText" presStyleLbl="bgAccFollowNode1" presStyleIdx="1" presStyleCnt="4">
        <dgm:presLayoutVars>
          <dgm:bulletEnabled val="1"/>
        </dgm:presLayoutVars>
      </dgm:prSet>
      <dgm:spPr/>
    </dgm:pt>
    <dgm:pt modelId="{36769CC2-7122-DF44-901F-51FB85573BDD}" type="pres">
      <dgm:prSet presAssocID="{609C207A-8393-4C4B-9503-C5FE182E1643}" presName="sibTrans" presStyleCnt="0"/>
      <dgm:spPr/>
    </dgm:pt>
    <dgm:pt modelId="{494E1A1C-A493-534F-8C52-B11B2C02FCA9}" type="pres">
      <dgm:prSet presAssocID="{AB91ADBC-B780-4DDD-B9B4-A006D47D0C62}" presName="compositeNode" presStyleCnt="0">
        <dgm:presLayoutVars>
          <dgm:bulletEnabled val="1"/>
        </dgm:presLayoutVars>
      </dgm:prSet>
      <dgm:spPr/>
    </dgm:pt>
    <dgm:pt modelId="{55FD5320-4B16-184E-8A62-8E6AC357175F}" type="pres">
      <dgm:prSet presAssocID="{AB91ADBC-B780-4DDD-B9B4-A006D47D0C62}" presName="bgRect" presStyleLbl="bgAccFollowNode1" presStyleIdx="2" presStyleCnt="4"/>
      <dgm:spPr/>
    </dgm:pt>
    <dgm:pt modelId="{E7958660-F844-8E48-9222-7774AD94101C}" type="pres">
      <dgm:prSet presAssocID="{6FEF9FAE-2592-4A72-AA95-F62D1BB75A57}" presName="sibTransNodeCircle" presStyleLbl="alignNode1" presStyleIdx="4" presStyleCnt="8">
        <dgm:presLayoutVars>
          <dgm:chMax val="0"/>
          <dgm:bulletEnabled/>
        </dgm:presLayoutVars>
      </dgm:prSet>
      <dgm:spPr/>
    </dgm:pt>
    <dgm:pt modelId="{FE7D3286-AF44-5541-A616-5894FCD9EE33}" type="pres">
      <dgm:prSet presAssocID="{AB91ADBC-B780-4DDD-B9B4-A006D47D0C62}" presName="bottomLine" presStyleLbl="alignNode1" presStyleIdx="5" presStyleCnt="8">
        <dgm:presLayoutVars/>
      </dgm:prSet>
      <dgm:spPr/>
    </dgm:pt>
    <dgm:pt modelId="{B9BA0C06-F83B-FA42-9397-1914F9ED573A}" type="pres">
      <dgm:prSet presAssocID="{AB91ADBC-B780-4DDD-B9B4-A006D47D0C62}" presName="nodeText" presStyleLbl="bgAccFollowNode1" presStyleIdx="2" presStyleCnt="4">
        <dgm:presLayoutVars>
          <dgm:bulletEnabled val="1"/>
        </dgm:presLayoutVars>
      </dgm:prSet>
      <dgm:spPr/>
    </dgm:pt>
    <dgm:pt modelId="{FD79927B-1826-3C45-A59F-D5966BD8FB6E}" type="pres">
      <dgm:prSet presAssocID="{6FEF9FAE-2592-4A72-AA95-F62D1BB75A57}" presName="sibTrans" presStyleCnt="0"/>
      <dgm:spPr/>
    </dgm:pt>
    <dgm:pt modelId="{E742376A-8C36-C543-A58B-B0192E59AE87}" type="pres">
      <dgm:prSet presAssocID="{091F7FF1-FA78-4D11-B0E5-2415527DBF54}" presName="compositeNode" presStyleCnt="0">
        <dgm:presLayoutVars>
          <dgm:bulletEnabled val="1"/>
        </dgm:presLayoutVars>
      </dgm:prSet>
      <dgm:spPr/>
    </dgm:pt>
    <dgm:pt modelId="{5F701F1B-78AF-AC4F-982C-4B264C620625}" type="pres">
      <dgm:prSet presAssocID="{091F7FF1-FA78-4D11-B0E5-2415527DBF54}" presName="bgRect" presStyleLbl="bgAccFollowNode1" presStyleIdx="3" presStyleCnt="4"/>
      <dgm:spPr/>
    </dgm:pt>
    <dgm:pt modelId="{D40DDBB8-CCC6-5144-B0F7-F87A17D89DAB}" type="pres">
      <dgm:prSet presAssocID="{BFD95FE0-BF1D-4F9B-B584-32936D7B7F82}" presName="sibTransNodeCircle" presStyleLbl="alignNode1" presStyleIdx="6" presStyleCnt="8">
        <dgm:presLayoutVars>
          <dgm:chMax val="0"/>
          <dgm:bulletEnabled/>
        </dgm:presLayoutVars>
      </dgm:prSet>
      <dgm:spPr/>
    </dgm:pt>
    <dgm:pt modelId="{E969B736-26B7-FB43-A03F-C45EAE92B1A7}" type="pres">
      <dgm:prSet presAssocID="{091F7FF1-FA78-4D11-B0E5-2415527DBF54}" presName="bottomLine" presStyleLbl="alignNode1" presStyleIdx="7" presStyleCnt="8">
        <dgm:presLayoutVars/>
      </dgm:prSet>
      <dgm:spPr/>
    </dgm:pt>
    <dgm:pt modelId="{E126A814-2C50-FE45-B844-CB7E23411BE3}" type="pres">
      <dgm:prSet presAssocID="{091F7FF1-FA78-4D11-B0E5-2415527DBF54}" presName="nodeText" presStyleLbl="bgAccFollowNode1" presStyleIdx="3" presStyleCnt="4">
        <dgm:presLayoutVars>
          <dgm:bulletEnabled val="1"/>
        </dgm:presLayoutVars>
      </dgm:prSet>
      <dgm:spPr/>
    </dgm:pt>
  </dgm:ptLst>
  <dgm:cxnLst>
    <dgm:cxn modelId="{1DF3471A-301D-4285-B0B6-D0B341E88AC0}" srcId="{CD1F7031-AE1C-4BBA-92CB-D9B1A5198B87}" destId="{091F7FF1-FA78-4D11-B0E5-2415527DBF54}" srcOrd="3" destOrd="0" parTransId="{99A8B3FB-0558-4085-9FA0-26C0E41E2809}" sibTransId="{BFD95FE0-BF1D-4F9B-B584-32936D7B7F82}"/>
    <dgm:cxn modelId="{6D9AAE22-8BF3-C34F-BC1B-834597959367}" type="presOf" srcId="{609C207A-8393-4C4B-9503-C5FE182E1643}" destId="{F9F07079-FE77-4943-B5CF-037C27ECFCB1}" srcOrd="0" destOrd="0" presId="urn:microsoft.com/office/officeart/2016/7/layout/BasicLinearProcessNumbered"/>
    <dgm:cxn modelId="{16615F36-CFF7-4C79-A4AC-E772A7035F27}" srcId="{CD1F7031-AE1C-4BBA-92CB-D9B1A5198B87}" destId="{02A16048-0E21-4AAD-A140-76CF7BD35507}" srcOrd="1" destOrd="0" parTransId="{9C03EC7F-0A0E-47B5-BAAA-0BE16A33F9C5}" sibTransId="{609C207A-8393-4C4B-9503-C5FE182E1643}"/>
    <dgm:cxn modelId="{150BEF6D-CCCA-3B44-A0B8-7B5D1ABF8FB6}" type="presOf" srcId="{081D134C-57EC-49A1-AFDF-1FE2F0760EB2}" destId="{8C34B55E-56DB-C344-ADDE-31599A26195E}" srcOrd="0" destOrd="0" presId="urn:microsoft.com/office/officeart/2016/7/layout/BasicLinearProcessNumbered"/>
    <dgm:cxn modelId="{1C44B56E-240F-C440-871A-3FECB649357B}" type="presOf" srcId="{BFD95FE0-BF1D-4F9B-B584-32936D7B7F82}" destId="{D40DDBB8-CCC6-5144-B0F7-F87A17D89DAB}" srcOrd="0" destOrd="0" presId="urn:microsoft.com/office/officeart/2016/7/layout/BasicLinearProcessNumbered"/>
    <dgm:cxn modelId="{2F2D0C7A-0504-7641-821E-36213EFD19CE}" type="presOf" srcId="{CD1F7031-AE1C-4BBA-92CB-D9B1A5198B87}" destId="{9C0B5484-E8A6-5049-A849-D97CAA3FEFCF}" srcOrd="0" destOrd="0" presId="urn:microsoft.com/office/officeart/2016/7/layout/BasicLinearProcessNumbered"/>
    <dgm:cxn modelId="{C4497E86-AF8A-3640-B0C8-507BE9C8F2FC}" type="presOf" srcId="{C18C5AE3-67B4-4379-840A-D3B94275AD44}" destId="{46AEE0A9-9B46-A440-AC8B-D1B958053F73}" srcOrd="0" destOrd="0" presId="urn:microsoft.com/office/officeart/2016/7/layout/BasicLinearProcessNumbered"/>
    <dgm:cxn modelId="{462CC18E-2BE5-DF47-94C2-448A5AC352AE}" type="presOf" srcId="{091F7FF1-FA78-4D11-B0E5-2415527DBF54}" destId="{E126A814-2C50-FE45-B844-CB7E23411BE3}" srcOrd="1" destOrd="0" presId="urn:microsoft.com/office/officeart/2016/7/layout/BasicLinearProcessNumbered"/>
    <dgm:cxn modelId="{332544A6-45A7-F547-BCAC-0CE1AEC6A4B4}" type="presOf" srcId="{091F7FF1-FA78-4D11-B0E5-2415527DBF54}" destId="{5F701F1B-78AF-AC4F-982C-4B264C620625}" srcOrd="0" destOrd="0" presId="urn:microsoft.com/office/officeart/2016/7/layout/BasicLinearProcessNumbered"/>
    <dgm:cxn modelId="{284ECCB2-89BF-6D4F-AE50-F76DC87252E0}" type="presOf" srcId="{AB91ADBC-B780-4DDD-B9B4-A006D47D0C62}" destId="{B9BA0C06-F83B-FA42-9397-1914F9ED573A}" srcOrd="1" destOrd="0" presId="urn:microsoft.com/office/officeart/2016/7/layout/BasicLinearProcessNumbered"/>
    <dgm:cxn modelId="{308132C7-87A2-324D-BD7D-B03D496BBE5D}" type="presOf" srcId="{02A16048-0E21-4AAD-A140-76CF7BD35507}" destId="{A246770C-951A-C343-9939-1FB485511386}" srcOrd="0" destOrd="0" presId="urn:microsoft.com/office/officeart/2016/7/layout/BasicLinearProcessNumbered"/>
    <dgm:cxn modelId="{197854CB-21CF-0B49-817D-7904ED14BE71}" type="presOf" srcId="{081D134C-57EC-49A1-AFDF-1FE2F0760EB2}" destId="{10A64DF6-989D-7B48-8D09-CC0856D42E9B}" srcOrd="1" destOrd="0" presId="urn:microsoft.com/office/officeart/2016/7/layout/BasicLinearProcessNumbered"/>
    <dgm:cxn modelId="{4CEFD8D0-AECC-6E4E-B0F2-9A61AB2C86D0}" type="presOf" srcId="{AB91ADBC-B780-4DDD-B9B4-A006D47D0C62}" destId="{55FD5320-4B16-184E-8A62-8E6AC357175F}" srcOrd="0" destOrd="0" presId="urn:microsoft.com/office/officeart/2016/7/layout/BasicLinearProcessNumbered"/>
    <dgm:cxn modelId="{42574FDD-CAAF-B648-A2DE-C732579253C7}" type="presOf" srcId="{02A16048-0E21-4AAD-A140-76CF7BD35507}" destId="{CC847F8A-F734-E845-A0B3-D20AE7AF843D}" srcOrd="1" destOrd="0" presId="urn:microsoft.com/office/officeart/2016/7/layout/BasicLinearProcessNumbered"/>
    <dgm:cxn modelId="{B1969BEA-A9AD-6D4B-99B5-31359D2BEBC1}" type="presOf" srcId="{6FEF9FAE-2592-4A72-AA95-F62D1BB75A57}" destId="{E7958660-F844-8E48-9222-7774AD94101C}" srcOrd="0" destOrd="0" presId="urn:microsoft.com/office/officeart/2016/7/layout/BasicLinearProcessNumbered"/>
    <dgm:cxn modelId="{1B2268F0-B974-4F37-83EA-FEAAE1AF0D73}" srcId="{CD1F7031-AE1C-4BBA-92CB-D9B1A5198B87}" destId="{081D134C-57EC-49A1-AFDF-1FE2F0760EB2}" srcOrd="0" destOrd="0" parTransId="{B8457FEC-F22D-4AEA-B313-6CB5E9B61736}" sibTransId="{C18C5AE3-67B4-4379-840A-D3B94275AD44}"/>
    <dgm:cxn modelId="{53852FF9-468E-41C4-AD01-6B06EE2947B7}" srcId="{CD1F7031-AE1C-4BBA-92CB-D9B1A5198B87}" destId="{AB91ADBC-B780-4DDD-B9B4-A006D47D0C62}" srcOrd="2" destOrd="0" parTransId="{9F284A2E-91D4-4901-AAF2-2566AEBB3A8E}" sibTransId="{6FEF9FAE-2592-4A72-AA95-F62D1BB75A57}"/>
    <dgm:cxn modelId="{9FB7B514-5566-B744-8423-E9C32F82A6D0}" type="presParOf" srcId="{9C0B5484-E8A6-5049-A849-D97CAA3FEFCF}" destId="{EDC4E823-9965-2446-9C17-EF8EB5C8C687}" srcOrd="0" destOrd="0" presId="urn:microsoft.com/office/officeart/2016/7/layout/BasicLinearProcessNumbered"/>
    <dgm:cxn modelId="{8D2EF1BA-5FA1-634B-AF3F-2F4BDFB5AA4A}" type="presParOf" srcId="{EDC4E823-9965-2446-9C17-EF8EB5C8C687}" destId="{8C34B55E-56DB-C344-ADDE-31599A26195E}" srcOrd="0" destOrd="0" presId="urn:microsoft.com/office/officeart/2016/7/layout/BasicLinearProcessNumbered"/>
    <dgm:cxn modelId="{7013AF5C-068D-504D-A1F0-AFB9F6B7DAFD}" type="presParOf" srcId="{EDC4E823-9965-2446-9C17-EF8EB5C8C687}" destId="{46AEE0A9-9B46-A440-AC8B-D1B958053F73}" srcOrd="1" destOrd="0" presId="urn:microsoft.com/office/officeart/2016/7/layout/BasicLinearProcessNumbered"/>
    <dgm:cxn modelId="{D3E7E39B-DA5D-3C48-B404-0EB0AB03D0AD}" type="presParOf" srcId="{EDC4E823-9965-2446-9C17-EF8EB5C8C687}" destId="{0F3CC980-7D29-4340-8759-ADC61F47E28F}" srcOrd="2" destOrd="0" presId="urn:microsoft.com/office/officeart/2016/7/layout/BasicLinearProcessNumbered"/>
    <dgm:cxn modelId="{A84AA7B2-0088-DB40-ADF4-7C038CABB9BB}" type="presParOf" srcId="{EDC4E823-9965-2446-9C17-EF8EB5C8C687}" destId="{10A64DF6-989D-7B48-8D09-CC0856D42E9B}" srcOrd="3" destOrd="0" presId="urn:microsoft.com/office/officeart/2016/7/layout/BasicLinearProcessNumbered"/>
    <dgm:cxn modelId="{B8B12837-FBA8-C444-A3D2-644D6C315481}" type="presParOf" srcId="{9C0B5484-E8A6-5049-A849-D97CAA3FEFCF}" destId="{F9CBFB99-9F6E-A449-A8E3-00AB36CBCB0B}" srcOrd="1" destOrd="0" presId="urn:microsoft.com/office/officeart/2016/7/layout/BasicLinearProcessNumbered"/>
    <dgm:cxn modelId="{50630D82-3462-BB44-8FF4-CD9C4D2D8E75}" type="presParOf" srcId="{9C0B5484-E8A6-5049-A849-D97CAA3FEFCF}" destId="{2F3B603A-24CB-2D42-B28C-9F05FFB75561}" srcOrd="2" destOrd="0" presId="urn:microsoft.com/office/officeart/2016/7/layout/BasicLinearProcessNumbered"/>
    <dgm:cxn modelId="{F47CDFA7-2682-7E4B-8C42-F4BA08C089A6}" type="presParOf" srcId="{2F3B603A-24CB-2D42-B28C-9F05FFB75561}" destId="{A246770C-951A-C343-9939-1FB485511386}" srcOrd="0" destOrd="0" presId="urn:microsoft.com/office/officeart/2016/7/layout/BasicLinearProcessNumbered"/>
    <dgm:cxn modelId="{C3DA19FF-7A76-6649-AA29-9E12C43C7737}" type="presParOf" srcId="{2F3B603A-24CB-2D42-B28C-9F05FFB75561}" destId="{F9F07079-FE77-4943-B5CF-037C27ECFCB1}" srcOrd="1" destOrd="0" presId="urn:microsoft.com/office/officeart/2016/7/layout/BasicLinearProcessNumbered"/>
    <dgm:cxn modelId="{9238580A-AC64-3C42-9560-721B937EDAA1}" type="presParOf" srcId="{2F3B603A-24CB-2D42-B28C-9F05FFB75561}" destId="{EA9E4F00-58AB-E84F-BB33-F63F710EF431}" srcOrd="2" destOrd="0" presId="urn:microsoft.com/office/officeart/2016/7/layout/BasicLinearProcessNumbered"/>
    <dgm:cxn modelId="{DF8925B4-5A68-404A-9C7B-CA47977B916E}" type="presParOf" srcId="{2F3B603A-24CB-2D42-B28C-9F05FFB75561}" destId="{CC847F8A-F734-E845-A0B3-D20AE7AF843D}" srcOrd="3" destOrd="0" presId="urn:microsoft.com/office/officeart/2016/7/layout/BasicLinearProcessNumbered"/>
    <dgm:cxn modelId="{1F987FB7-0D06-344F-BEEC-59E759623A22}" type="presParOf" srcId="{9C0B5484-E8A6-5049-A849-D97CAA3FEFCF}" destId="{36769CC2-7122-DF44-901F-51FB85573BDD}" srcOrd="3" destOrd="0" presId="urn:microsoft.com/office/officeart/2016/7/layout/BasicLinearProcessNumbered"/>
    <dgm:cxn modelId="{0D6F784A-F2F0-E942-A303-C0CEFB0CE9BA}" type="presParOf" srcId="{9C0B5484-E8A6-5049-A849-D97CAA3FEFCF}" destId="{494E1A1C-A493-534F-8C52-B11B2C02FCA9}" srcOrd="4" destOrd="0" presId="urn:microsoft.com/office/officeart/2016/7/layout/BasicLinearProcessNumbered"/>
    <dgm:cxn modelId="{323DC3CD-64B8-0745-A3D4-E3460B7BC41C}" type="presParOf" srcId="{494E1A1C-A493-534F-8C52-B11B2C02FCA9}" destId="{55FD5320-4B16-184E-8A62-8E6AC357175F}" srcOrd="0" destOrd="0" presId="urn:microsoft.com/office/officeart/2016/7/layout/BasicLinearProcessNumbered"/>
    <dgm:cxn modelId="{F246C4C1-4478-3143-AE07-BABD5CB97C65}" type="presParOf" srcId="{494E1A1C-A493-534F-8C52-B11B2C02FCA9}" destId="{E7958660-F844-8E48-9222-7774AD94101C}" srcOrd="1" destOrd="0" presId="urn:microsoft.com/office/officeart/2016/7/layout/BasicLinearProcessNumbered"/>
    <dgm:cxn modelId="{25808EA3-2B5A-6048-B9A9-2CB93CAC5F3F}" type="presParOf" srcId="{494E1A1C-A493-534F-8C52-B11B2C02FCA9}" destId="{FE7D3286-AF44-5541-A616-5894FCD9EE33}" srcOrd="2" destOrd="0" presId="urn:microsoft.com/office/officeart/2016/7/layout/BasicLinearProcessNumbered"/>
    <dgm:cxn modelId="{CFF9A862-6563-604C-BCC2-23BE110C3B69}" type="presParOf" srcId="{494E1A1C-A493-534F-8C52-B11B2C02FCA9}" destId="{B9BA0C06-F83B-FA42-9397-1914F9ED573A}" srcOrd="3" destOrd="0" presId="urn:microsoft.com/office/officeart/2016/7/layout/BasicLinearProcessNumbered"/>
    <dgm:cxn modelId="{55A5906A-11CE-C945-AADD-364985905C9C}" type="presParOf" srcId="{9C0B5484-E8A6-5049-A849-D97CAA3FEFCF}" destId="{FD79927B-1826-3C45-A59F-D5966BD8FB6E}" srcOrd="5" destOrd="0" presId="urn:microsoft.com/office/officeart/2016/7/layout/BasicLinearProcessNumbered"/>
    <dgm:cxn modelId="{D44130A7-396A-2E44-988E-DDF72EA072D1}" type="presParOf" srcId="{9C0B5484-E8A6-5049-A849-D97CAA3FEFCF}" destId="{E742376A-8C36-C543-A58B-B0192E59AE87}" srcOrd="6" destOrd="0" presId="urn:microsoft.com/office/officeart/2016/7/layout/BasicLinearProcessNumbered"/>
    <dgm:cxn modelId="{543BF40C-2907-004F-B412-D0788C67898C}" type="presParOf" srcId="{E742376A-8C36-C543-A58B-B0192E59AE87}" destId="{5F701F1B-78AF-AC4F-982C-4B264C620625}" srcOrd="0" destOrd="0" presId="urn:microsoft.com/office/officeart/2016/7/layout/BasicLinearProcessNumbered"/>
    <dgm:cxn modelId="{FF9E9CD6-532F-954D-90C4-0035A7F22728}" type="presParOf" srcId="{E742376A-8C36-C543-A58B-B0192E59AE87}" destId="{D40DDBB8-CCC6-5144-B0F7-F87A17D89DAB}" srcOrd="1" destOrd="0" presId="urn:microsoft.com/office/officeart/2016/7/layout/BasicLinearProcessNumbered"/>
    <dgm:cxn modelId="{6F39E5BF-CCA5-F14F-9BB0-33ABC11D3419}" type="presParOf" srcId="{E742376A-8C36-C543-A58B-B0192E59AE87}" destId="{E969B736-26B7-FB43-A03F-C45EAE92B1A7}" srcOrd="2" destOrd="0" presId="urn:microsoft.com/office/officeart/2016/7/layout/BasicLinearProcessNumbered"/>
    <dgm:cxn modelId="{FFBCF45F-29DC-6D4A-B642-CD60B255F38E}" type="presParOf" srcId="{E742376A-8C36-C543-A58B-B0192E59AE87}" destId="{E126A814-2C50-FE45-B844-CB7E23411BE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E12E72-CBFB-4238-94C3-644F01288FB2}"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0E7B14F-0C43-4F6F-88AD-49A8B1FA1A4B}">
      <dgm:prSet/>
      <dgm:spPr/>
      <dgm:t>
        <a:bodyPr/>
        <a:lstStyle/>
        <a:p>
          <a:pPr>
            <a:lnSpc>
              <a:spcPct val="100000"/>
            </a:lnSpc>
            <a:defRPr cap="all"/>
          </a:pPr>
          <a:r>
            <a:rPr lang="en-GB" b="1" dirty="0" err="1"/>
            <a:t>EconomIC</a:t>
          </a:r>
          <a:r>
            <a:rPr lang="en-GB" b="1" dirty="0"/>
            <a:t> Indicators: </a:t>
          </a:r>
          <a:r>
            <a:rPr lang="en-GB" dirty="0"/>
            <a:t>GDP per capita, investment in technology, education spending, and other economic health indicators.</a:t>
          </a:r>
          <a:endParaRPr lang="en-US" dirty="0"/>
        </a:p>
      </dgm:t>
    </dgm:pt>
    <dgm:pt modelId="{F0A203CD-8F57-4D04-AE19-418F8B2A0401}" type="parTrans" cxnId="{ECC953CA-C5ED-417B-A725-629BB9413C5B}">
      <dgm:prSet/>
      <dgm:spPr/>
      <dgm:t>
        <a:bodyPr/>
        <a:lstStyle/>
        <a:p>
          <a:endParaRPr lang="en-US"/>
        </a:p>
      </dgm:t>
    </dgm:pt>
    <dgm:pt modelId="{8C6EDD0B-CBAB-45C4-8050-29F403451F4F}" type="sibTrans" cxnId="{ECC953CA-C5ED-417B-A725-629BB9413C5B}">
      <dgm:prSet/>
      <dgm:spPr/>
      <dgm:t>
        <a:bodyPr/>
        <a:lstStyle/>
        <a:p>
          <a:endParaRPr lang="en-US"/>
        </a:p>
      </dgm:t>
    </dgm:pt>
    <dgm:pt modelId="{7C6DB01D-7DB7-405D-9EC9-0F01376F9061}">
      <dgm:prSet/>
      <dgm:spPr/>
      <dgm:t>
        <a:bodyPr/>
        <a:lstStyle/>
        <a:p>
          <a:pPr>
            <a:lnSpc>
              <a:spcPct val="100000"/>
            </a:lnSpc>
            <a:defRPr cap="all"/>
          </a:pPr>
          <a:r>
            <a:rPr lang="en-GB" b="1" dirty="0"/>
            <a:t>Labor Market Characteristics: </a:t>
          </a:r>
          <a:r>
            <a:rPr lang="en-GB" dirty="0"/>
            <a:t>Employment rates by sector, skill levels, wages, and workforce composition.</a:t>
          </a:r>
          <a:endParaRPr lang="en-US" dirty="0"/>
        </a:p>
      </dgm:t>
    </dgm:pt>
    <dgm:pt modelId="{1810C1C0-D133-4944-BBFF-01C994648C2E}" type="parTrans" cxnId="{84780B60-2D22-4F6E-8B0D-5FC96AEB041A}">
      <dgm:prSet/>
      <dgm:spPr/>
      <dgm:t>
        <a:bodyPr/>
        <a:lstStyle/>
        <a:p>
          <a:endParaRPr lang="en-US"/>
        </a:p>
      </dgm:t>
    </dgm:pt>
    <dgm:pt modelId="{F27364FE-541D-4386-AF37-E65419D2D267}" type="sibTrans" cxnId="{84780B60-2D22-4F6E-8B0D-5FC96AEB041A}">
      <dgm:prSet/>
      <dgm:spPr/>
      <dgm:t>
        <a:bodyPr/>
        <a:lstStyle/>
        <a:p>
          <a:endParaRPr lang="en-US"/>
        </a:p>
      </dgm:t>
    </dgm:pt>
    <dgm:pt modelId="{041CDDD3-2182-4FD3-A0E5-23C6D88C56AA}">
      <dgm:prSet/>
      <dgm:spPr/>
      <dgm:t>
        <a:bodyPr/>
        <a:lstStyle/>
        <a:p>
          <a:pPr>
            <a:lnSpc>
              <a:spcPct val="100000"/>
            </a:lnSpc>
            <a:defRPr cap="all"/>
          </a:pPr>
          <a:r>
            <a:rPr lang="en-GB" b="1" dirty="0"/>
            <a:t>Infrastructure</a:t>
          </a:r>
          <a:r>
            <a:rPr lang="en-GB" dirty="0"/>
            <a:t> &amp; </a:t>
          </a:r>
          <a:r>
            <a:rPr lang="en-GB" b="1" dirty="0"/>
            <a:t>Technological</a:t>
          </a:r>
          <a:r>
            <a:rPr lang="en-GB" dirty="0"/>
            <a:t> </a:t>
          </a:r>
          <a:r>
            <a:rPr lang="en-GB" b="1" dirty="0"/>
            <a:t>Readiness: </a:t>
          </a:r>
          <a:br>
            <a:rPr lang="en-GB" b="1" dirty="0"/>
          </a:br>
          <a:r>
            <a:rPr lang="en-GB" dirty="0"/>
            <a:t>Availability of digital infrastructure, AI and automation investments, internet penetration, and R&amp;D activity.</a:t>
          </a:r>
          <a:endParaRPr lang="en-US" dirty="0"/>
        </a:p>
      </dgm:t>
    </dgm:pt>
    <dgm:pt modelId="{6740C8CA-21FA-40B6-9FDF-D16F276AC028}" type="parTrans" cxnId="{CB1D072D-C39E-42C0-82CE-A4E1F3028512}">
      <dgm:prSet/>
      <dgm:spPr/>
      <dgm:t>
        <a:bodyPr/>
        <a:lstStyle/>
        <a:p>
          <a:endParaRPr lang="en-US"/>
        </a:p>
      </dgm:t>
    </dgm:pt>
    <dgm:pt modelId="{0BD240AB-D82C-422D-BC76-BC47AF49ED22}" type="sibTrans" cxnId="{CB1D072D-C39E-42C0-82CE-A4E1F3028512}">
      <dgm:prSet/>
      <dgm:spPr/>
      <dgm:t>
        <a:bodyPr/>
        <a:lstStyle/>
        <a:p>
          <a:endParaRPr lang="en-US"/>
        </a:p>
      </dgm:t>
    </dgm:pt>
    <dgm:pt modelId="{201AF806-D645-4B66-86B0-3D4B79A10D34}">
      <dgm:prSet/>
      <dgm:spPr/>
      <dgm:t>
        <a:bodyPr/>
        <a:lstStyle/>
        <a:p>
          <a:pPr>
            <a:lnSpc>
              <a:spcPct val="100000"/>
            </a:lnSpc>
            <a:defRPr cap="all"/>
          </a:pPr>
          <a:r>
            <a:rPr lang="en-GB" b="1" dirty="0"/>
            <a:t>Policy</a:t>
          </a:r>
          <a:r>
            <a:rPr lang="en-GB" dirty="0"/>
            <a:t> </a:t>
          </a:r>
          <a:r>
            <a:rPr lang="en-GB" b="1" dirty="0"/>
            <a:t>and</a:t>
          </a:r>
          <a:r>
            <a:rPr lang="en-GB" dirty="0"/>
            <a:t> </a:t>
          </a:r>
          <a:r>
            <a:rPr lang="en-GB" b="1" dirty="0"/>
            <a:t>Regulatory</a:t>
          </a:r>
          <a:r>
            <a:rPr lang="en-GB" dirty="0"/>
            <a:t> </a:t>
          </a:r>
          <a:r>
            <a:rPr lang="en-GB" b="1" dirty="0"/>
            <a:t>Environment: </a:t>
          </a:r>
          <a:r>
            <a:rPr lang="en-GB" dirty="0"/>
            <a:t>Government support for automation, </a:t>
          </a:r>
          <a:r>
            <a:rPr lang="en-GB" dirty="0" err="1"/>
            <a:t>labor</a:t>
          </a:r>
          <a:r>
            <a:rPr lang="en-GB" dirty="0"/>
            <a:t> market regulations, trade policies, and automation incentives.</a:t>
          </a:r>
          <a:endParaRPr lang="en-US" dirty="0"/>
        </a:p>
      </dgm:t>
    </dgm:pt>
    <dgm:pt modelId="{3A12A934-FE31-43A3-8871-378147F0A8EE}" type="parTrans" cxnId="{F5B18711-47C4-40BF-BD5A-4DA39BAF9ED1}">
      <dgm:prSet/>
      <dgm:spPr/>
      <dgm:t>
        <a:bodyPr/>
        <a:lstStyle/>
        <a:p>
          <a:endParaRPr lang="en-US"/>
        </a:p>
      </dgm:t>
    </dgm:pt>
    <dgm:pt modelId="{0BF5E098-52A8-433C-8CAF-059E0CD907C5}" type="sibTrans" cxnId="{F5B18711-47C4-40BF-BD5A-4DA39BAF9ED1}">
      <dgm:prSet/>
      <dgm:spPr/>
      <dgm:t>
        <a:bodyPr/>
        <a:lstStyle/>
        <a:p>
          <a:endParaRPr lang="en-US"/>
        </a:p>
      </dgm:t>
    </dgm:pt>
    <dgm:pt modelId="{D460D48C-6380-4791-8272-65A318DF4DA9}">
      <dgm:prSet/>
      <dgm:spPr/>
      <dgm:t>
        <a:bodyPr/>
        <a:lstStyle/>
        <a:p>
          <a:pPr>
            <a:lnSpc>
              <a:spcPct val="100000"/>
            </a:lnSpc>
            <a:defRPr cap="all"/>
          </a:pPr>
          <a:r>
            <a:rPr lang="en-GB" b="1" dirty="0"/>
            <a:t>Human Capital: </a:t>
          </a:r>
          <a:r>
            <a:rPr lang="en-GB" dirty="0"/>
            <a:t>Education levels, skill distribution, training programs, and adaptability of the workforce.</a:t>
          </a:r>
          <a:endParaRPr lang="en-US" dirty="0"/>
        </a:p>
      </dgm:t>
    </dgm:pt>
    <dgm:pt modelId="{DCE84CE4-5291-4AD2-A5A1-93E63AF26BF9}" type="parTrans" cxnId="{09AE2323-B5C5-4A0E-94E9-5B4EA4316700}">
      <dgm:prSet/>
      <dgm:spPr/>
      <dgm:t>
        <a:bodyPr/>
        <a:lstStyle/>
        <a:p>
          <a:endParaRPr lang="en-US"/>
        </a:p>
      </dgm:t>
    </dgm:pt>
    <dgm:pt modelId="{EC489CD0-5346-4628-B844-BCC73D901FD1}" type="sibTrans" cxnId="{09AE2323-B5C5-4A0E-94E9-5B4EA4316700}">
      <dgm:prSet/>
      <dgm:spPr/>
      <dgm:t>
        <a:bodyPr/>
        <a:lstStyle/>
        <a:p>
          <a:endParaRPr lang="en-US"/>
        </a:p>
      </dgm:t>
    </dgm:pt>
    <dgm:pt modelId="{D8D73C1E-8013-4696-883C-E00A35C2D179}" type="pres">
      <dgm:prSet presAssocID="{C9E12E72-CBFB-4238-94C3-644F01288FB2}" presName="root" presStyleCnt="0">
        <dgm:presLayoutVars>
          <dgm:dir/>
          <dgm:resizeHandles val="exact"/>
        </dgm:presLayoutVars>
      </dgm:prSet>
      <dgm:spPr/>
    </dgm:pt>
    <dgm:pt modelId="{CAAE3387-330B-43EE-96C4-A5AFEB014A2D}" type="pres">
      <dgm:prSet presAssocID="{20E7B14F-0C43-4F6F-88AD-49A8B1FA1A4B}" presName="compNode" presStyleCnt="0"/>
      <dgm:spPr/>
    </dgm:pt>
    <dgm:pt modelId="{E021E584-1651-4511-97E9-170E3969AFB4}" type="pres">
      <dgm:prSet presAssocID="{20E7B14F-0C43-4F6F-88AD-49A8B1FA1A4B}" presName="iconBgRect" presStyleLbl="bgShp" presStyleIdx="0" presStyleCnt="5"/>
      <dgm:spPr>
        <a:prstGeom prst="round2DiagRect">
          <a:avLst>
            <a:gd name="adj1" fmla="val 29727"/>
            <a:gd name="adj2" fmla="val 0"/>
          </a:avLst>
        </a:prstGeom>
      </dgm:spPr>
    </dgm:pt>
    <dgm:pt modelId="{B6EF2DD8-F5DC-465C-94D5-B063C84A2E56}" type="pres">
      <dgm:prSet presAssocID="{20E7B14F-0C43-4F6F-88AD-49A8B1FA1A4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387D83BF-D800-4108-A715-49B53B891A14}" type="pres">
      <dgm:prSet presAssocID="{20E7B14F-0C43-4F6F-88AD-49A8B1FA1A4B}" presName="spaceRect" presStyleCnt="0"/>
      <dgm:spPr/>
    </dgm:pt>
    <dgm:pt modelId="{30695F04-B930-4C45-A176-7B79B0948914}" type="pres">
      <dgm:prSet presAssocID="{20E7B14F-0C43-4F6F-88AD-49A8B1FA1A4B}" presName="textRect" presStyleLbl="revTx" presStyleIdx="0" presStyleCnt="5">
        <dgm:presLayoutVars>
          <dgm:chMax val="1"/>
          <dgm:chPref val="1"/>
        </dgm:presLayoutVars>
      </dgm:prSet>
      <dgm:spPr/>
    </dgm:pt>
    <dgm:pt modelId="{091E387B-67A2-485C-A141-DC97E346F424}" type="pres">
      <dgm:prSet presAssocID="{8C6EDD0B-CBAB-45C4-8050-29F403451F4F}" presName="sibTrans" presStyleCnt="0"/>
      <dgm:spPr/>
    </dgm:pt>
    <dgm:pt modelId="{BEE92B82-3874-477B-A911-2A0246FF324B}" type="pres">
      <dgm:prSet presAssocID="{7C6DB01D-7DB7-405D-9EC9-0F01376F9061}" presName="compNode" presStyleCnt="0"/>
      <dgm:spPr/>
    </dgm:pt>
    <dgm:pt modelId="{4C867195-592F-4DCF-8DB6-8A48E5013E54}" type="pres">
      <dgm:prSet presAssocID="{7C6DB01D-7DB7-405D-9EC9-0F01376F9061}" presName="iconBgRect" presStyleLbl="bgShp" presStyleIdx="1" presStyleCnt="5"/>
      <dgm:spPr>
        <a:prstGeom prst="round2DiagRect">
          <a:avLst>
            <a:gd name="adj1" fmla="val 29727"/>
            <a:gd name="adj2" fmla="val 0"/>
          </a:avLst>
        </a:prstGeom>
      </dgm:spPr>
    </dgm:pt>
    <dgm:pt modelId="{0DAF63DD-BE87-4AD8-9C27-FD9002BECD60}" type="pres">
      <dgm:prSet presAssocID="{7C6DB01D-7DB7-405D-9EC9-0F01376F90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2EDB069D-E2EE-40A3-B392-902AB717D752}" type="pres">
      <dgm:prSet presAssocID="{7C6DB01D-7DB7-405D-9EC9-0F01376F9061}" presName="spaceRect" presStyleCnt="0"/>
      <dgm:spPr/>
    </dgm:pt>
    <dgm:pt modelId="{036A1956-D360-4861-9E24-3FD5CD8C49D8}" type="pres">
      <dgm:prSet presAssocID="{7C6DB01D-7DB7-405D-9EC9-0F01376F9061}" presName="textRect" presStyleLbl="revTx" presStyleIdx="1" presStyleCnt="5">
        <dgm:presLayoutVars>
          <dgm:chMax val="1"/>
          <dgm:chPref val="1"/>
        </dgm:presLayoutVars>
      </dgm:prSet>
      <dgm:spPr/>
    </dgm:pt>
    <dgm:pt modelId="{869C3B17-E941-4B0B-81F8-004C08F08995}" type="pres">
      <dgm:prSet presAssocID="{F27364FE-541D-4386-AF37-E65419D2D267}" presName="sibTrans" presStyleCnt="0"/>
      <dgm:spPr/>
    </dgm:pt>
    <dgm:pt modelId="{C46CC59F-0D9F-4CF8-9A3E-338AE63A19E1}" type="pres">
      <dgm:prSet presAssocID="{041CDDD3-2182-4FD3-A0E5-23C6D88C56AA}" presName="compNode" presStyleCnt="0"/>
      <dgm:spPr/>
    </dgm:pt>
    <dgm:pt modelId="{6817D55F-A0FF-4DCA-8EED-1FD1022C3A6D}" type="pres">
      <dgm:prSet presAssocID="{041CDDD3-2182-4FD3-A0E5-23C6D88C56AA}" presName="iconBgRect" presStyleLbl="bgShp" presStyleIdx="2" presStyleCnt="5"/>
      <dgm:spPr>
        <a:prstGeom prst="round2DiagRect">
          <a:avLst>
            <a:gd name="adj1" fmla="val 29727"/>
            <a:gd name="adj2" fmla="val 0"/>
          </a:avLst>
        </a:prstGeom>
      </dgm:spPr>
    </dgm:pt>
    <dgm:pt modelId="{F5CA2CC7-B43C-47BD-8DC9-0EFF5FFBE3CD}" type="pres">
      <dgm:prSet presAssocID="{041CDDD3-2182-4FD3-A0E5-23C6D88C56A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9871E948-117A-4AC9-B0BA-3ACA0D4AB705}" type="pres">
      <dgm:prSet presAssocID="{041CDDD3-2182-4FD3-A0E5-23C6D88C56AA}" presName="spaceRect" presStyleCnt="0"/>
      <dgm:spPr/>
    </dgm:pt>
    <dgm:pt modelId="{2705430F-E885-4D60-BE4F-E1415C2D7D08}" type="pres">
      <dgm:prSet presAssocID="{041CDDD3-2182-4FD3-A0E5-23C6D88C56AA}" presName="textRect" presStyleLbl="revTx" presStyleIdx="2" presStyleCnt="5">
        <dgm:presLayoutVars>
          <dgm:chMax val="1"/>
          <dgm:chPref val="1"/>
        </dgm:presLayoutVars>
      </dgm:prSet>
      <dgm:spPr/>
    </dgm:pt>
    <dgm:pt modelId="{DC6CED86-1272-4B13-9F42-8C6792595311}" type="pres">
      <dgm:prSet presAssocID="{0BD240AB-D82C-422D-BC76-BC47AF49ED22}" presName="sibTrans" presStyleCnt="0"/>
      <dgm:spPr/>
    </dgm:pt>
    <dgm:pt modelId="{2D57094B-C524-4E22-929D-49EA43D0B62B}" type="pres">
      <dgm:prSet presAssocID="{201AF806-D645-4B66-86B0-3D4B79A10D34}" presName="compNode" presStyleCnt="0"/>
      <dgm:spPr/>
    </dgm:pt>
    <dgm:pt modelId="{8C093C14-FD9D-4D45-84A4-AEB736BD309E}" type="pres">
      <dgm:prSet presAssocID="{201AF806-D645-4B66-86B0-3D4B79A10D34}" presName="iconBgRect" presStyleLbl="bgShp" presStyleIdx="3" presStyleCnt="5"/>
      <dgm:spPr>
        <a:prstGeom prst="round2DiagRect">
          <a:avLst>
            <a:gd name="adj1" fmla="val 29727"/>
            <a:gd name="adj2" fmla="val 0"/>
          </a:avLst>
        </a:prstGeom>
      </dgm:spPr>
    </dgm:pt>
    <dgm:pt modelId="{E479E88E-5335-4309-999D-6D000E2F31B3}" type="pres">
      <dgm:prSet presAssocID="{201AF806-D645-4B66-86B0-3D4B79A10D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ctory"/>
        </a:ext>
      </dgm:extLst>
    </dgm:pt>
    <dgm:pt modelId="{04AADD74-0886-4450-9DC6-A3C0927C9BEB}" type="pres">
      <dgm:prSet presAssocID="{201AF806-D645-4B66-86B0-3D4B79A10D34}" presName="spaceRect" presStyleCnt="0"/>
      <dgm:spPr/>
    </dgm:pt>
    <dgm:pt modelId="{B0C69D5A-1B37-4C1E-AB49-D3BC78869C0D}" type="pres">
      <dgm:prSet presAssocID="{201AF806-D645-4B66-86B0-3D4B79A10D34}" presName="textRect" presStyleLbl="revTx" presStyleIdx="3" presStyleCnt="5">
        <dgm:presLayoutVars>
          <dgm:chMax val="1"/>
          <dgm:chPref val="1"/>
        </dgm:presLayoutVars>
      </dgm:prSet>
      <dgm:spPr/>
    </dgm:pt>
    <dgm:pt modelId="{13A53C5B-87E3-4415-BCED-A71D3BAB15C6}" type="pres">
      <dgm:prSet presAssocID="{0BF5E098-52A8-433C-8CAF-059E0CD907C5}" presName="sibTrans" presStyleCnt="0"/>
      <dgm:spPr/>
    </dgm:pt>
    <dgm:pt modelId="{A76DCA21-4D15-4638-A279-34AD78894704}" type="pres">
      <dgm:prSet presAssocID="{D460D48C-6380-4791-8272-65A318DF4DA9}" presName="compNode" presStyleCnt="0"/>
      <dgm:spPr/>
    </dgm:pt>
    <dgm:pt modelId="{2DAFFBF2-C8E5-4656-B1AF-9DA4C3578803}" type="pres">
      <dgm:prSet presAssocID="{D460D48C-6380-4791-8272-65A318DF4DA9}" presName="iconBgRect" presStyleLbl="bgShp" presStyleIdx="4" presStyleCnt="5"/>
      <dgm:spPr>
        <a:prstGeom prst="round2DiagRect">
          <a:avLst>
            <a:gd name="adj1" fmla="val 29727"/>
            <a:gd name="adj2" fmla="val 0"/>
          </a:avLst>
        </a:prstGeom>
      </dgm:spPr>
    </dgm:pt>
    <dgm:pt modelId="{B45DFF11-6344-41ED-A1FD-7C3714182C92}" type="pres">
      <dgm:prSet presAssocID="{D460D48C-6380-4791-8272-65A318DF4DA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ploma Roll"/>
        </a:ext>
      </dgm:extLst>
    </dgm:pt>
    <dgm:pt modelId="{B6059332-4C2A-4928-804D-73DCA37C51C1}" type="pres">
      <dgm:prSet presAssocID="{D460D48C-6380-4791-8272-65A318DF4DA9}" presName="spaceRect" presStyleCnt="0"/>
      <dgm:spPr/>
    </dgm:pt>
    <dgm:pt modelId="{EF148E9E-8659-4BB3-B75A-4B50BA4FEE4F}" type="pres">
      <dgm:prSet presAssocID="{D460D48C-6380-4791-8272-65A318DF4DA9}" presName="textRect" presStyleLbl="revTx" presStyleIdx="4" presStyleCnt="5">
        <dgm:presLayoutVars>
          <dgm:chMax val="1"/>
          <dgm:chPref val="1"/>
        </dgm:presLayoutVars>
      </dgm:prSet>
      <dgm:spPr/>
    </dgm:pt>
  </dgm:ptLst>
  <dgm:cxnLst>
    <dgm:cxn modelId="{F5B18711-47C4-40BF-BD5A-4DA39BAF9ED1}" srcId="{C9E12E72-CBFB-4238-94C3-644F01288FB2}" destId="{201AF806-D645-4B66-86B0-3D4B79A10D34}" srcOrd="3" destOrd="0" parTransId="{3A12A934-FE31-43A3-8871-378147F0A8EE}" sibTransId="{0BF5E098-52A8-433C-8CAF-059E0CD907C5}"/>
    <dgm:cxn modelId="{09AE2323-B5C5-4A0E-94E9-5B4EA4316700}" srcId="{C9E12E72-CBFB-4238-94C3-644F01288FB2}" destId="{D460D48C-6380-4791-8272-65A318DF4DA9}" srcOrd="4" destOrd="0" parTransId="{DCE84CE4-5291-4AD2-A5A1-93E63AF26BF9}" sibTransId="{EC489CD0-5346-4628-B844-BCC73D901FD1}"/>
    <dgm:cxn modelId="{CB1D072D-C39E-42C0-82CE-A4E1F3028512}" srcId="{C9E12E72-CBFB-4238-94C3-644F01288FB2}" destId="{041CDDD3-2182-4FD3-A0E5-23C6D88C56AA}" srcOrd="2" destOrd="0" parTransId="{6740C8CA-21FA-40B6-9FDF-D16F276AC028}" sibTransId="{0BD240AB-D82C-422D-BC76-BC47AF49ED22}"/>
    <dgm:cxn modelId="{84780B60-2D22-4F6E-8B0D-5FC96AEB041A}" srcId="{C9E12E72-CBFB-4238-94C3-644F01288FB2}" destId="{7C6DB01D-7DB7-405D-9EC9-0F01376F9061}" srcOrd="1" destOrd="0" parTransId="{1810C1C0-D133-4944-BBFF-01C994648C2E}" sibTransId="{F27364FE-541D-4386-AF37-E65419D2D267}"/>
    <dgm:cxn modelId="{8D0B266B-7EFC-4442-AC1B-463CCA625959}" type="presOf" srcId="{041CDDD3-2182-4FD3-A0E5-23C6D88C56AA}" destId="{2705430F-E885-4D60-BE4F-E1415C2D7D08}" srcOrd="0" destOrd="0" presId="urn:microsoft.com/office/officeart/2018/5/layout/IconLeafLabelList"/>
    <dgm:cxn modelId="{B0BF326D-28B2-B64F-8778-140AC824A6D6}" type="presOf" srcId="{20E7B14F-0C43-4F6F-88AD-49A8B1FA1A4B}" destId="{30695F04-B930-4C45-A176-7B79B0948914}" srcOrd="0" destOrd="0" presId="urn:microsoft.com/office/officeart/2018/5/layout/IconLeafLabelList"/>
    <dgm:cxn modelId="{74676277-DB54-CC42-9D41-E2921D1D8B67}" type="presOf" srcId="{201AF806-D645-4B66-86B0-3D4B79A10D34}" destId="{B0C69D5A-1B37-4C1E-AB49-D3BC78869C0D}" srcOrd="0" destOrd="0" presId="urn:microsoft.com/office/officeart/2018/5/layout/IconLeafLabelList"/>
    <dgm:cxn modelId="{E4944785-11EA-644C-B089-167FA83CD723}" type="presOf" srcId="{7C6DB01D-7DB7-405D-9EC9-0F01376F9061}" destId="{036A1956-D360-4861-9E24-3FD5CD8C49D8}" srcOrd="0" destOrd="0" presId="urn:microsoft.com/office/officeart/2018/5/layout/IconLeafLabelList"/>
    <dgm:cxn modelId="{84794387-E2E2-E44D-9143-A06D6C29842E}" type="presOf" srcId="{C9E12E72-CBFB-4238-94C3-644F01288FB2}" destId="{D8D73C1E-8013-4696-883C-E00A35C2D179}" srcOrd="0" destOrd="0" presId="urn:microsoft.com/office/officeart/2018/5/layout/IconLeafLabelList"/>
    <dgm:cxn modelId="{ECC953CA-C5ED-417B-A725-629BB9413C5B}" srcId="{C9E12E72-CBFB-4238-94C3-644F01288FB2}" destId="{20E7B14F-0C43-4F6F-88AD-49A8B1FA1A4B}" srcOrd="0" destOrd="0" parTransId="{F0A203CD-8F57-4D04-AE19-418F8B2A0401}" sibTransId="{8C6EDD0B-CBAB-45C4-8050-29F403451F4F}"/>
    <dgm:cxn modelId="{CAF738F0-9C01-7142-A2A5-355A1EB3CA2A}" type="presOf" srcId="{D460D48C-6380-4791-8272-65A318DF4DA9}" destId="{EF148E9E-8659-4BB3-B75A-4B50BA4FEE4F}" srcOrd="0" destOrd="0" presId="urn:microsoft.com/office/officeart/2018/5/layout/IconLeafLabelList"/>
    <dgm:cxn modelId="{2797BA4A-E05C-BA4A-BF3F-9EA9DFB5CA72}" type="presParOf" srcId="{D8D73C1E-8013-4696-883C-E00A35C2D179}" destId="{CAAE3387-330B-43EE-96C4-A5AFEB014A2D}" srcOrd="0" destOrd="0" presId="urn:microsoft.com/office/officeart/2018/5/layout/IconLeafLabelList"/>
    <dgm:cxn modelId="{7EDC6904-5599-3242-943D-F900B0C494BF}" type="presParOf" srcId="{CAAE3387-330B-43EE-96C4-A5AFEB014A2D}" destId="{E021E584-1651-4511-97E9-170E3969AFB4}" srcOrd="0" destOrd="0" presId="urn:microsoft.com/office/officeart/2018/5/layout/IconLeafLabelList"/>
    <dgm:cxn modelId="{638ACD58-8A98-D848-9FFA-0C8F2A73BECC}" type="presParOf" srcId="{CAAE3387-330B-43EE-96C4-A5AFEB014A2D}" destId="{B6EF2DD8-F5DC-465C-94D5-B063C84A2E56}" srcOrd="1" destOrd="0" presId="urn:microsoft.com/office/officeart/2018/5/layout/IconLeafLabelList"/>
    <dgm:cxn modelId="{4762F29D-776C-2E40-921C-693E5EBD1D90}" type="presParOf" srcId="{CAAE3387-330B-43EE-96C4-A5AFEB014A2D}" destId="{387D83BF-D800-4108-A715-49B53B891A14}" srcOrd="2" destOrd="0" presId="urn:microsoft.com/office/officeart/2018/5/layout/IconLeafLabelList"/>
    <dgm:cxn modelId="{064B2C0D-4D6B-CB40-887B-DF113932545E}" type="presParOf" srcId="{CAAE3387-330B-43EE-96C4-A5AFEB014A2D}" destId="{30695F04-B930-4C45-A176-7B79B0948914}" srcOrd="3" destOrd="0" presId="urn:microsoft.com/office/officeart/2018/5/layout/IconLeafLabelList"/>
    <dgm:cxn modelId="{3A98F6AC-CF0F-F843-ADFB-D0957465D29F}" type="presParOf" srcId="{D8D73C1E-8013-4696-883C-E00A35C2D179}" destId="{091E387B-67A2-485C-A141-DC97E346F424}" srcOrd="1" destOrd="0" presId="urn:microsoft.com/office/officeart/2018/5/layout/IconLeafLabelList"/>
    <dgm:cxn modelId="{F028D4D9-DA9C-F641-A2A6-38B6A359F26A}" type="presParOf" srcId="{D8D73C1E-8013-4696-883C-E00A35C2D179}" destId="{BEE92B82-3874-477B-A911-2A0246FF324B}" srcOrd="2" destOrd="0" presId="urn:microsoft.com/office/officeart/2018/5/layout/IconLeafLabelList"/>
    <dgm:cxn modelId="{8243E506-9610-9B4A-B707-C8A9AF577489}" type="presParOf" srcId="{BEE92B82-3874-477B-A911-2A0246FF324B}" destId="{4C867195-592F-4DCF-8DB6-8A48E5013E54}" srcOrd="0" destOrd="0" presId="urn:microsoft.com/office/officeart/2018/5/layout/IconLeafLabelList"/>
    <dgm:cxn modelId="{D4BBC9E5-01EC-AA4F-94FD-3A6013260994}" type="presParOf" srcId="{BEE92B82-3874-477B-A911-2A0246FF324B}" destId="{0DAF63DD-BE87-4AD8-9C27-FD9002BECD60}" srcOrd="1" destOrd="0" presId="urn:microsoft.com/office/officeart/2018/5/layout/IconLeafLabelList"/>
    <dgm:cxn modelId="{31956C90-6418-3B4A-91AB-455397FBF0F8}" type="presParOf" srcId="{BEE92B82-3874-477B-A911-2A0246FF324B}" destId="{2EDB069D-E2EE-40A3-B392-902AB717D752}" srcOrd="2" destOrd="0" presId="urn:microsoft.com/office/officeart/2018/5/layout/IconLeafLabelList"/>
    <dgm:cxn modelId="{005C7824-653A-F14C-B0E2-B2A2A16C4752}" type="presParOf" srcId="{BEE92B82-3874-477B-A911-2A0246FF324B}" destId="{036A1956-D360-4861-9E24-3FD5CD8C49D8}" srcOrd="3" destOrd="0" presId="urn:microsoft.com/office/officeart/2018/5/layout/IconLeafLabelList"/>
    <dgm:cxn modelId="{7B7D0A58-89B6-3F45-B1BB-181B170B2C3F}" type="presParOf" srcId="{D8D73C1E-8013-4696-883C-E00A35C2D179}" destId="{869C3B17-E941-4B0B-81F8-004C08F08995}" srcOrd="3" destOrd="0" presId="urn:microsoft.com/office/officeart/2018/5/layout/IconLeafLabelList"/>
    <dgm:cxn modelId="{CA89B9C6-214F-AB4C-ADFC-9EA60578793B}" type="presParOf" srcId="{D8D73C1E-8013-4696-883C-E00A35C2D179}" destId="{C46CC59F-0D9F-4CF8-9A3E-338AE63A19E1}" srcOrd="4" destOrd="0" presId="urn:microsoft.com/office/officeart/2018/5/layout/IconLeafLabelList"/>
    <dgm:cxn modelId="{F896408A-8BC8-8F4A-AEA6-6B27A09CDEFB}" type="presParOf" srcId="{C46CC59F-0D9F-4CF8-9A3E-338AE63A19E1}" destId="{6817D55F-A0FF-4DCA-8EED-1FD1022C3A6D}" srcOrd="0" destOrd="0" presId="urn:microsoft.com/office/officeart/2018/5/layout/IconLeafLabelList"/>
    <dgm:cxn modelId="{941DE858-00B5-364D-BA5B-258490865D12}" type="presParOf" srcId="{C46CC59F-0D9F-4CF8-9A3E-338AE63A19E1}" destId="{F5CA2CC7-B43C-47BD-8DC9-0EFF5FFBE3CD}" srcOrd="1" destOrd="0" presId="urn:microsoft.com/office/officeart/2018/5/layout/IconLeafLabelList"/>
    <dgm:cxn modelId="{B4E53F91-C74C-DC4E-AEA1-62433C4FA95D}" type="presParOf" srcId="{C46CC59F-0D9F-4CF8-9A3E-338AE63A19E1}" destId="{9871E948-117A-4AC9-B0BA-3ACA0D4AB705}" srcOrd="2" destOrd="0" presId="urn:microsoft.com/office/officeart/2018/5/layout/IconLeafLabelList"/>
    <dgm:cxn modelId="{F34126A2-0595-8B4E-99C9-D997D1C3585A}" type="presParOf" srcId="{C46CC59F-0D9F-4CF8-9A3E-338AE63A19E1}" destId="{2705430F-E885-4D60-BE4F-E1415C2D7D08}" srcOrd="3" destOrd="0" presId="urn:microsoft.com/office/officeart/2018/5/layout/IconLeafLabelList"/>
    <dgm:cxn modelId="{6B2DB1ED-E775-104E-A004-F4CDB109BCCB}" type="presParOf" srcId="{D8D73C1E-8013-4696-883C-E00A35C2D179}" destId="{DC6CED86-1272-4B13-9F42-8C6792595311}" srcOrd="5" destOrd="0" presId="urn:microsoft.com/office/officeart/2018/5/layout/IconLeafLabelList"/>
    <dgm:cxn modelId="{F3344F92-E412-054E-AF8A-6218BABA6C98}" type="presParOf" srcId="{D8D73C1E-8013-4696-883C-E00A35C2D179}" destId="{2D57094B-C524-4E22-929D-49EA43D0B62B}" srcOrd="6" destOrd="0" presId="urn:microsoft.com/office/officeart/2018/5/layout/IconLeafLabelList"/>
    <dgm:cxn modelId="{CF3BB7E8-9AF3-B74F-B581-D3C0AD3E4AA5}" type="presParOf" srcId="{2D57094B-C524-4E22-929D-49EA43D0B62B}" destId="{8C093C14-FD9D-4D45-84A4-AEB736BD309E}" srcOrd="0" destOrd="0" presId="urn:microsoft.com/office/officeart/2018/5/layout/IconLeafLabelList"/>
    <dgm:cxn modelId="{68C61B10-A87D-5E40-8E0C-6C7178318E9B}" type="presParOf" srcId="{2D57094B-C524-4E22-929D-49EA43D0B62B}" destId="{E479E88E-5335-4309-999D-6D000E2F31B3}" srcOrd="1" destOrd="0" presId="urn:microsoft.com/office/officeart/2018/5/layout/IconLeafLabelList"/>
    <dgm:cxn modelId="{5EB82D05-5087-6345-9E32-82398FDB3BC5}" type="presParOf" srcId="{2D57094B-C524-4E22-929D-49EA43D0B62B}" destId="{04AADD74-0886-4450-9DC6-A3C0927C9BEB}" srcOrd="2" destOrd="0" presId="urn:microsoft.com/office/officeart/2018/5/layout/IconLeafLabelList"/>
    <dgm:cxn modelId="{8B1BAF7B-81DB-AE43-9503-35D6BCC9CC84}" type="presParOf" srcId="{2D57094B-C524-4E22-929D-49EA43D0B62B}" destId="{B0C69D5A-1B37-4C1E-AB49-D3BC78869C0D}" srcOrd="3" destOrd="0" presId="urn:microsoft.com/office/officeart/2018/5/layout/IconLeafLabelList"/>
    <dgm:cxn modelId="{CE487C3F-C461-F44A-8045-8AF81C4FF8F7}" type="presParOf" srcId="{D8D73C1E-8013-4696-883C-E00A35C2D179}" destId="{13A53C5B-87E3-4415-BCED-A71D3BAB15C6}" srcOrd="7" destOrd="0" presId="urn:microsoft.com/office/officeart/2018/5/layout/IconLeafLabelList"/>
    <dgm:cxn modelId="{1379D9BA-CBAC-0B43-82F4-1A13C05E6F93}" type="presParOf" srcId="{D8D73C1E-8013-4696-883C-E00A35C2D179}" destId="{A76DCA21-4D15-4638-A279-34AD78894704}" srcOrd="8" destOrd="0" presId="urn:microsoft.com/office/officeart/2018/5/layout/IconLeafLabelList"/>
    <dgm:cxn modelId="{D06E915C-D589-6646-9925-7540C265B88F}" type="presParOf" srcId="{A76DCA21-4D15-4638-A279-34AD78894704}" destId="{2DAFFBF2-C8E5-4656-B1AF-9DA4C3578803}" srcOrd="0" destOrd="0" presId="urn:microsoft.com/office/officeart/2018/5/layout/IconLeafLabelList"/>
    <dgm:cxn modelId="{8EEE9A3F-80BC-BD4F-B54D-48A927E9A308}" type="presParOf" srcId="{A76DCA21-4D15-4638-A279-34AD78894704}" destId="{B45DFF11-6344-41ED-A1FD-7C3714182C92}" srcOrd="1" destOrd="0" presId="urn:microsoft.com/office/officeart/2018/5/layout/IconLeafLabelList"/>
    <dgm:cxn modelId="{17631114-3218-C548-9D82-8BEA4DBDDDD4}" type="presParOf" srcId="{A76DCA21-4D15-4638-A279-34AD78894704}" destId="{B6059332-4C2A-4928-804D-73DCA37C51C1}" srcOrd="2" destOrd="0" presId="urn:microsoft.com/office/officeart/2018/5/layout/IconLeafLabelList"/>
    <dgm:cxn modelId="{C100F0AC-0D52-F54E-AF59-563AD7D2335F}" type="presParOf" srcId="{A76DCA21-4D15-4638-A279-34AD78894704}" destId="{EF148E9E-8659-4BB3-B75A-4B50BA4FEE4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4B55E-56DB-C344-ADDE-31599A26195E}">
      <dsp:nvSpPr>
        <dsp:cNvPr id="0" name=""/>
        <dsp:cNvSpPr/>
      </dsp:nvSpPr>
      <dsp:spPr>
        <a:xfrm>
          <a:off x="1953" y="1642297"/>
          <a:ext cx="1549517" cy="216932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806" tIns="330200" rIns="120806" bIns="330200" numCol="1" spcCol="1270" anchor="t" anchorCtr="0">
          <a:noAutofit/>
        </a:bodyPr>
        <a:lstStyle/>
        <a:p>
          <a:pPr marL="0" lvl="0" indent="0" algn="ctr" defTabSz="488950">
            <a:lnSpc>
              <a:spcPct val="90000"/>
            </a:lnSpc>
            <a:spcBef>
              <a:spcPct val="0"/>
            </a:spcBef>
            <a:spcAft>
              <a:spcPct val="35000"/>
            </a:spcAft>
            <a:buNone/>
          </a:pPr>
          <a:r>
            <a:rPr lang="en-GB" sz="1100" b="1" kern="1200"/>
            <a:t>1. Identify Automation’s Impact Across Industries and Regions</a:t>
          </a:r>
          <a:endParaRPr lang="en-US" sz="1100" kern="1200"/>
        </a:p>
      </dsp:txBody>
      <dsp:txXfrm>
        <a:off x="1953" y="2466641"/>
        <a:ext cx="1549517" cy="1301594"/>
      </dsp:txXfrm>
    </dsp:sp>
    <dsp:sp modelId="{46AEE0A9-9B46-A440-AC8B-D1B958053F73}">
      <dsp:nvSpPr>
        <dsp:cNvPr id="0" name=""/>
        <dsp:cNvSpPr/>
      </dsp:nvSpPr>
      <dsp:spPr>
        <a:xfrm>
          <a:off x="451313" y="1859230"/>
          <a:ext cx="650797" cy="65079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0739" tIns="12700" rIns="50739" bIns="12700"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46620" y="1954537"/>
        <a:ext cx="460183" cy="460183"/>
      </dsp:txXfrm>
    </dsp:sp>
    <dsp:sp modelId="{0F3CC980-7D29-4340-8759-ADC61F47E28F}">
      <dsp:nvSpPr>
        <dsp:cNvPr id="0" name=""/>
        <dsp:cNvSpPr/>
      </dsp:nvSpPr>
      <dsp:spPr>
        <a:xfrm>
          <a:off x="1953" y="3811550"/>
          <a:ext cx="1549517" cy="72"/>
        </a:xfrm>
        <a:prstGeom prst="rect">
          <a:avLst/>
        </a:prstGeom>
        <a:gradFill rotWithShape="0">
          <a:gsLst>
            <a:gs pos="0">
              <a:schemeClr val="accent5">
                <a:hueOff val="-1736021"/>
                <a:satOff val="-118"/>
                <a:lumOff val="280"/>
                <a:alphaOff val="0"/>
                <a:satMod val="103000"/>
                <a:lumMod val="102000"/>
                <a:tint val="94000"/>
              </a:schemeClr>
            </a:gs>
            <a:gs pos="50000">
              <a:schemeClr val="accent5">
                <a:hueOff val="-1736021"/>
                <a:satOff val="-118"/>
                <a:lumOff val="280"/>
                <a:alphaOff val="0"/>
                <a:satMod val="110000"/>
                <a:lumMod val="100000"/>
                <a:shade val="100000"/>
              </a:schemeClr>
            </a:gs>
            <a:gs pos="100000">
              <a:schemeClr val="accent5">
                <a:hueOff val="-1736021"/>
                <a:satOff val="-118"/>
                <a:lumOff val="280"/>
                <a:alphaOff val="0"/>
                <a:lumMod val="99000"/>
                <a:satMod val="120000"/>
                <a:shade val="78000"/>
              </a:schemeClr>
            </a:gs>
          </a:gsLst>
          <a:lin ang="5400000" scaled="0"/>
        </a:gradFill>
        <a:ln w="12700" cap="flat" cmpd="sng" algn="ctr">
          <a:solidFill>
            <a:schemeClr val="accent5">
              <a:hueOff val="-1736021"/>
              <a:satOff val="-118"/>
              <a:lumOff val="28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246770C-951A-C343-9939-1FB485511386}">
      <dsp:nvSpPr>
        <dsp:cNvPr id="0" name=""/>
        <dsp:cNvSpPr/>
      </dsp:nvSpPr>
      <dsp:spPr>
        <a:xfrm>
          <a:off x="1706422" y="1642297"/>
          <a:ext cx="1549517" cy="2169324"/>
        </a:xfrm>
        <a:prstGeom prst="rect">
          <a:avLst/>
        </a:prstGeom>
        <a:solidFill>
          <a:schemeClr val="accent5">
            <a:tint val="40000"/>
            <a:alpha val="90000"/>
            <a:hueOff val="-3981555"/>
            <a:satOff val="889"/>
            <a:lumOff val="134"/>
            <a:alphaOff val="0"/>
          </a:schemeClr>
        </a:solidFill>
        <a:ln w="12700" cap="flat" cmpd="sng" algn="ctr">
          <a:solidFill>
            <a:schemeClr val="accent5">
              <a:tint val="40000"/>
              <a:alpha val="90000"/>
              <a:hueOff val="-3981555"/>
              <a:satOff val="889"/>
              <a:lumOff val="13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806" tIns="330200" rIns="120806" bIns="330200" numCol="1" spcCol="1270" anchor="t" anchorCtr="0">
          <a:noAutofit/>
        </a:bodyPr>
        <a:lstStyle/>
        <a:p>
          <a:pPr marL="0" lvl="0" indent="0" algn="ctr" defTabSz="488950">
            <a:lnSpc>
              <a:spcPct val="90000"/>
            </a:lnSpc>
            <a:spcBef>
              <a:spcPct val="0"/>
            </a:spcBef>
            <a:spcAft>
              <a:spcPct val="35000"/>
            </a:spcAft>
            <a:buNone/>
          </a:pPr>
          <a:r>
            <a:rPr lang="en-GB" sz="1100" b="1" kern="1200"/>
            <a:t>2. Understand Key Drivers of Automation</a:t>
          </a:r>
          <a:r>
            <a:rPr lang="en-GB" sz="1100" kern="1200"/>
            <a:t>  </a:t>
          </a:r>
          <a:endParaRPr lang="en-US" sz="1100" kern="1200"/>
        </a:p>
      </dsp:txBody>
      <dsp:txXfrm>
        <a:off x="1706422" y="2466641"/>
        <a:ext cx="1549517" cy="1301594"/>
      </dsp:txXfrm>
    </dsp:sp>
    <dsp:sp modelId="{F9F07079-FE77-4943-B5CF-037C27ECFCB1}">
      <dsp:nvSpPr>
        <dsp:cNvPr id="0" name=""/>
        <dsp:cNvSpPr/>
      </dsp:nvSpPr>
      <dsp:spPr>
        <a:xfrm>
          <a:off x="2155782" y="1859230"/>
          <a:ext cx="650797" cy="650797"/>
        </a:xfrm>
        <a:prstGeom prst="ellipse">
          <a:avLst/>
        </a:prstGeom>
        <a:gradFill rotWithShape="0">
          <a:gsLst>
            <a:gs pos="0">
              <a:schemeClr val="accent5">
                <a:hueOff val="-3472043"/>
                <a:satOff val="-236"/>
                <a:lumOff val="560"/>
                <a:alphaOff val="0"/>
                <a:satMod val="103000"/>
                <a:lumMod val="102000"/>
                <a:tint val="94000"/>
              </a:schemeClr>
            </a:gs>
            <a:gs pos="50000">
              <a:schemeClr val="accent5">
                <a:hueOff val="-3472043"/>
                <a:satOff val="-236"/>
                <a:lumOff val="560"/>
                <a:alphaOff val="0"/>
                <a:satMod val="110000"/>
                <a:lumMod val="100000"/>
                <a:shade val="100000"/>
              </a:schemeClr>
            </a:gs>
            <a:gs pos="100000">
              <a:schemeClr val="accent5">
                <a:hueOff val="-3472043"/>
                <a:satOff val="-236"/>
                <a:lumOff val="560"/>
                <a:alphaOff val="0"/>
                <a:lumMod val="99000"/>
                <a:satMod val="120000"/>
                <a:shade val="78000"/>
              </a:schemeClr>
            </a:gs>
          </a:gsLst>
          <a:lin ang="5400000" scaled="0"/>
        </a:gradFill>
        <a:ln w="12700" cap="flat" cmpd="sng" algn="ctr">
          <a:solidFill>
            <a:schemeClr val="accent5">
              <a:hueOff val="-3472043"/>
              <a:satOff val="-236"/>
              <a:lumOff val="56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0739" tIns="12700" rIns="50739" bIns="12700"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251089" y="1954537"/>
        <a:ext cx="460183" cy="460183"/>
      </dsp:txXfrm>
    </dsp:sp>
    <dsp:sp modelId="{EA9E4F00-58AB-E84F-BB33-F63F710EF431}">
      <dsp:nvSpPr>
        <dsp:cNvPr id="0" name=""/>
        <dsp:cNvSpPr/>
      </dsp:nvSpPr>
      <dsp:spPr>
        <a:xfrm>
          <a:off x="1706422" y="3811550"/>
          <a:ext cx="1549517" cy="72"/>
        </a:xfrm>
        <a:prstGeom prst="rect">
          <a:avLst/>
        </a:prstGeom>
        <a:gradFill rotWithShape="0">
          <a:gsLst>
            <a:gs pos="0">
              <a:schemeClr val="accent5">
                <a:hueOff val="-5208064"/>
                <a:satOff val="-354"/>
                <a:lumOff val="840"/>
                <a:alphaOff val="0"/>
                <a:satMod val="103000"/>
                <a:lumMod val="102000"/>
                <a:tint val="94000"/>
              </a:schemeClr>
            </a:gs>
            <a:gs pos="50000">
              <a:schemeClr val="accent5">
                <a:hueOff val="-5208064"/>
                <a:satOff val="-354"/>
                <a:lumOff val="840"/>
                <a:alphaOff val="0"/>
                <a:satMod val="110000"/>
                <a:lumMod val="100000"/>
                <a:shade val="100000"/>
              </a:schemeClr>
            </a:gs>
            <a:gs pos="100000">
              <a:schemeClr val="accent5">
                <a:hueOff val="-5208064"/>
                <a:satOff val="-354"/>
                <a:lumOff val="840"/>
                <a:alphaOff val="0"/>
                <a:lumMod val="99000"/>
                <a:satMod val="120000"/>
                <a:shade val="78000"/>
              </a:schemeClr>
            </a:gs>
          </a:gsLst>
          <a:lin ang="5400000" scaled="0"/>
        </a:gradFill>
        <a:ln w="12700" cap="flat" cmpd="sng" algn="ctr">
          <a:solidFill>
            <a:schemeClr val="accent5">
              <a:hueOff val="-5208064"/>
              <a:satOff val="-354"/>
              <a:lumOff val="84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5FD5320-4B16-184E-8A62-8E6AC357175F}">
      <dsp:nvSpPr>
        <dsp:cNvPr id="0" name=""/>
        <dsp:cNvSpPr/>
      </dsp:nvSpPr>
      <dsp:spPr>
        <a:xfrm>
          <a:off x="3410892" y="1642297"/>
          <a:ext cx="1549517" cy="2169324"/>
        </a:xfrm>
        <a:prstGeom prst="rect">
          <a:avLst/>
        </a:prstGeom>
        <a:solidFill>
          <a:schemeClr val="accent5">
            <a:tint val="40000"/>
            <a:alpha val="90000"/>
            <a:hueOff val="-7963110"/>
            <a:satOff val="1778"/>
            <a:lumOff val="267"/>
            <a:alphaOff val="0"/>
          </a:schemeClr>
        </a:solidFill>
        <a:ln w="12700" cap="flat" cmpd="sng" algn="ctr">
          <a:solidFill>
            <a:schemeClr val="accent5">
              <a:tint val="40000"/>
              <a:alpha val="90000"/>
              <a:hueOff val="-7963110"/>
              <a:satOff val="1778"/>
              <a:lumOff val="26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806" tIns="330200" rIns="120806" bIns="330200" numCol="1" spcCol="1270" anchor="t" anchorCtr="0">
          <a:noAutofit/>
        </a:bodyPr>
        <a:lstStyle/>
        <a:p>
          <a:pPr marL="0" lvl="0" indent="0" algn="ctr" defTabSz="488950">
            <a:lnSpc>
              <a:spcPct val="90000"/>
            </a:lnSpc>
            <a:spcBef>
              <a:spcPct val="0"/>
            </a:spcBef>
            <a:spcAft>
              <a:spcPct val="35000"/>
            </a:spcAft>
            <a:buNone/>
          </a:pPr>
          <a:r>
            <a:rPr lang="en-GB" sz="1100" b="1" kern="1200"/>
            <a:t>3. Predict Automation Levels to Monitor Progress</a:t>
          </a:r>
          <a:r>
            <a:rPr lang="en-GB" sz="1100" kern="1200"/>
            <a:t> </a:t>
          </a:r>
          <a:endParaRPr lang="en-US" sz="1100" kern="1200"/>
        </a:p>
      </dsp:txBody>
      <dsp:txXfrm>
        <a:off x="3410892" y="2466641"/>
        <a:ext cx="1549517" cy="1301594"/>
      </dsp:txXfrm>
    </dsp:sp>
    <dsp:sp modelId="{E7958660-F844-8E48-9222-7774AD94101C}">
      <dsp:nvSpPr>
        <dsp:cNvPr id="0" name=""/>
        <dsp:cNvSpPr/>
      </dsp:nvSpPr>
      <dsp:spPr>
        <a:xfrm>
          <a:off x="3860252" y="1859230"/>
          <a:ext cx="650797" cy="650797"/>
        </a:xfrm>
        <a:prstGeom prst="ellipse">
          <a:avLst/>
        </a:prstGeom>
        <a:gradFill rotWithShape="0">
          <a:gsLst>
            <a:gs pos="0">
              <a:schemeClr val="accent5">
                <a:hueOff val="-6944086"/>
                <a:satOff val="-472"/>
                <a:lumOff val="1121"/>
                <a:alphaOff val="0"/>
                <a:satMod val="103000"/>
                <a:lumMod val="102000"/>
                <a:tint val="94000"/>
              </a:schemeClr>
            </a:gs>
            <a:gs pos="50000">
              <a:schemeClr val="accent5">
                <a:hueOff val="-6944086"/>
                <a:satOff val="-472"/>
                <a:lumOff val="1121"/>
                <a:alphaOff val="0"/>
                <a:satMod val="110000"/>
                <a:lumMod val="100000"/>
                <a:shade val="100000"/>
              </a:schemeClr>
            </a:gs>
            <a:gs pos="100000">
              <a:schemeClr val="accent5">
                <a:hueOff val="-6944086"/>
                <a:satOff val="-472"/>
                <a:lumOff val="1121"/>
                <a:alphaOff val="0"/>
                <a:lumMod val="99000"/>
                <a:satMod val="120000"/>
                <a:shade val="78000"/>
              </a:schemeClr>
            </a:gs>
          </a:gsLst>
          <a:lin ang="5400000" scaled="0"/>
        </a:gradFill>
        <a:ln w="12700" cap="flat" cmpd="sng" algn="ctr">
          <a:solidFill>
            <a:schemeClr val="accent5">
              <a:hueOff val="-6944086"/>
              <a:satOff val="-472"/>
              <a:lumOff val="112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0739" tIns="12700" rIns="50739" bIns="12700"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3955559" y="1954537"/>
        <a:ext cx="460183" cy="460183"/>
      </dsp:txXfrm>
    </dsp:sp>
    <dsp:sp modelId="{FE7D3286-AF44-5541-A616-5894FCD9EE33}">
      <dsp:nvSpPr>
        <dsp:cNvPr id="0" name=""/>
        <dsp:cNvSpPr/>
      </dsp:nvSpPr>
      <dsp:spPr>
        <a:xfrm>
          <a:off x="3410892" y="3811550"/>
          <a:ext cx="1549517" cy="72"/>
        </a:xfrm>
        <a:prstGeom prst="rect">
          <a:avLst/>
        </a:prstGeom>
        <a:gradFill rotWithShape="0">
          <a:gsLst>
            <a:gs pos="0">
              <a:schemeClr val="accent5">
                <a:hueOff val="-8680107"/>
                <a:satOff val="-590"/>
                <a:lumOff val="1401"/>
                <a:alphaOff val="0"/>
                <a:satMod val="103000"/>
                <a:lumMod val="102000"/>
                <a:tint val="94000"/>
              </a:schemeClr>
            </a:gs>
            <a:gs pos="50000">
              <a:schemeClr val="accent5">
                <a:hueOff val="-8680107"/>
                <a:satOff val="-590"/>
                <a:lumOff val="1401"/>
                <a:alphaOff val="0"/>
                <a:satMod val="110000"/>
                <a:lumMod val="100000"/>
                <a:shade val="100000"/>
              </a:schemeClr>
            </a:gs>
            <a:gs pos="100000">
              <a:schemeClr val="accent5">
                <a:hueOff val="-8680107"/>
                <a:satOff val="-590"/>
                <a:lumOff val="1401"/>
                <a:alphaOff val="0"/>
                <a:lumMod val="99000"/>
                <a:satMod val="120000"/>
                <a:shade val="78000"/>
              </a:schemeClr>
            </a:gs>
          </a:gsLst>
          <a:lin ang="5400000" scaled="0"/>
        </a:gradFill>
        <a:ln w="12700" cap="flat" cmpd="sng" algn="ctr">
          <a:solidFill>
            <a:schemeClr val="accent5">
              <a:hueOff val="-8680107"/>
              <a:satOff val="-590"/>
              <a:lumOff val="140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F701F1B-78AF-AC4F-982C-4B264C620625}">
      <dsp:nvSpPr>
        <dsp:cNvPr id="0" name=""/>
        <dsp:cNvSpPr/>
      </dsp:nvSpPr>
      <dsp:spPr>
        <a:xfrm>
          <a:off x="5115362" y="1642297"/>
          <a:ext cx="1549517" cy="2169324"/>
        </a:xfrm>
        <a:prstGeom prst="rect">
          <a:avLst/>
        </a:prstGeom>
        <a:solidFill>
          <a:schemeClr val="accent5">
            <a:tint val="40000"/>
            <a:alpha val="90000"/>
            <a:hueOff val="-11944666"/>
            <a:satOff val="2667"/>
            <a:lumOff val="401"/>
            <a:alphaOff val="0"/>
          </a:schemeClr>
        </a:solidFill>
        <a:ln w="12700" cap="flat" cmpd="sng" algn="ctr">
          <a:solidFill>
            <a:schemeClr val="accent5">
              <a:tint val="40000"/>
              <a:alpha val="90000"/>
              <a:hueOff val="-11944666"/>
              <a:satOff val="2667"/>
              <a:lumOff val="40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806" tIns="330200" rIns="120806" bIns="330200" numCol="1" spcCol="1270" anchor="t" anchorCtr="0">
          <a:noAutofit/>
        </a:bodyPr>
        <a:lstStyle/>
        <a:p>
          <a:pPr marL="0" lvl="0" indent="0" algn="ctr" defTabSz="488950">
            <a:lnSpc>
              <a:spcPct val="90000"/>
            </a:lnSpc>
            <a:spcBef>
              <a:spcPct val="0"/>
            </a:spcBef>
            <a:spcAft>
              <a:spcPct val="35000"/>
            </a:spcAft>
            <a:buNone/>
          </a:pPr>
          <a:r>
            <a:rPr lang="en-GB" sz="1100" b="1" kern="1200" dirty="0"/>
            <a:t>4. Bridge the Global Automation Gap</a:t>
          </a:r>
          <a:r>
            <a:rPr lang="en-GB" sz="1100" kern="1200" dirty="0"/>
            <a:t> </a:t>
          </a:r>
          <a:endParaRPr lang="en-US" sz="1100" kern="1200" dirty="0"/>
        </a:p>
      </dsp:txBody>
      <dsp:txXfrm>
        <a:off x="5115362" y="2466641"/>
        <a:ext cx="1549517" cy="1301594"/>
      </dsp:txXfrm>
    </dsp:sp>
    <dsp:sp modelId="{D40DDBB8-CCC6-5144-B0F7-F87A17D89DAB}">
      <dsp:nvSpPr>
        <dsp:cNvPr id="0" name=""/>
        <dsp:cNvSpPr/>
      </dsp:nvSpPr>
      <dsp:spPr>
        <a:xfrm>
          <a:off x="5564722" y="1859230"/>
          <a:ext cx="650797" cy="650797"/>
        </a:xfrm>
        <a:prstGeom prst="ellipse">
          <a:avLst/>
        </a:prstGeom>
        <a:gradFill rotWithShape="0">
          <a:gsLst>
            <a:gs pos="0">
              <a:schemeClr val="accent5">
                <a:hueOff val="-10416129"/>
                <a:satOff val="-708"/>
                <a:lumOff val="1681"/>
                <a:alphaOff val="0"/>
                <a:satMod val="103000"/>
                <a:lumMod val="102000"/>
                <a:tint val="94000"/>
              </a:schemeClr>
            </a:gs>
            <a:gs pos="50000">
              <a:schemeClr val="accent5">
                <a:hueOff val="-10416129"/>
                <a:satOff val="-708"/>
                <a:lumOff val="1681"/>
                <a:alphaOff val="0"/>
                <a:satMod val="110000"/>
                <a:lumMod val="100000"/>
                <a:shade val="100000"/>
              </a:schemeClr>
            </a:gs>
            <a:gs pos="100000">
              <a:schemeClr val="accent5">
                <a:hueOff val="-10416129"/>
                <a:satOff val="-708"/>
                <a:lumOff val="1681"/>
                <a:alphaOff val="0"/>
                <a:lumMod val="99000"/>
                <a:satMod val="120000"/>
                <a:shade val="78000"/>
              </a:schemeClr>
            </a:gs>
          </a:gsLst>
          <a:lin ang="5400000" scaled="0"/>
        </a:gradFill>
        <a:ln w="12700" cap="flat" cmpd="sng" algn="ctr">
          <a:solidFill>
            <a:schemeClr val="accent5">
              <a:hueOff val="-10416129"/>
              <a:satOff val="-708"/>
              <a:lumOff val="168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0739" tIns="12700" rIns="50739" bIns="12700"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660029" y="1954537"/>
        <a:ext cx="460183" cy="460183"/>
      </dsp:txXfrm>
    </dsp:sp>
    <dsp:sp modelId="{E969B736-26B7-FB43-A03F-C45EAE92B1A7}">
      <dsp:nvSpPr>
        <dsp:cNvPr id="0" name=""/>
        <dsp:cNvSpPr/>
      </dsp:nvSpPr>
      <dsp:spPr>
        <a:xfrm>
          <a:off x="5115362" y="3811550"/>
          <a:ext cx="1549517" cy="72"/>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1E584-1651-4511-97E9-170E3969AFB4}">
      <dsp:nvSpPr>
        <dsp:cNvPr id="0" name=""/>
        <dsp:cNvSpPr/>
      </dsp:nvSpPr>
      <dsp:spPr>
        <a:xfrm>
          <a:off x="684914" y="692964"/>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F2DD8-F5DC-465C-94D5-B063C84A2E56}">
      <dsp:nvSpPr>
        <dsp:cNvPr id="0" name=""/>
        <dsp:cNvSpPr/>
      </dsp:nvSpPr>
      <dsp:spPr>
        <a:xfrm>
          <a:off x="918914" y="92696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695F04-B930-4C45-A176-7B79B0948914}">
      <dsp:nvSpPr>
        <dsp:cNvPr id="0" name=""/>
        <dsp:cNvSpPr/>
      </dsp:nvSpPr>
      <dsp:spPr>
        <a:xfrm>
          <a:off x="333914" y="2132965"/>
          <a:ext cx="180000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b="1" kern="1200" dirty="0" err="1"/>
            <a:t>EconomIC</a:t>
          </a:r>
          <a:r>
            <a:rPr lang="en-GB" sz="1100" b="1" kern="1200" dirty="0"/>
            <a:t> Indicators: </a:t>
          </a:r>
          <a:r>
            <a:rPr lang="en-GB" sz="1100" kern="1200" dirty="0"/>
            <a:t>GDP per capita, investment in technology, education spending, and other economic health indicators.</a:t>
          </a:r>
          <a:endParaRPr lang="en-US" sz="1100" kern="1200" dirty="0"/>
        </a:p>
      </dsp:txBody>
      <dsp:txXfrm>
        <a:off x="333914" y="2132965"/>
        <a:ext cx="1800000" cy="1366875"/>
      </dsp:txXfrm>
    </dsp:sp>
    <dsp:sp modelId="{4C867195-592F-4DCF-8DB6-8A48E5013E54}">
      <dsp:nvSpPr>
        <dsp:cNvPr id="0" name=""/>
        <dsp:cNvSpPr/>
      </dsp:nvSpPr>
      <dsp:spPr>
        <a:xfrm>
          <a:off x="2799914" y="692964"/>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F63DD-BE87-4AD8-9C27-FD9002BECD60}">
      <dsp:nvSpPr>
        <dsp:cNvPr id="0" name=""/>
        <dsp:cNvSpPr/>
      </dsp:nvSpPr>
      <dsp:spPr>
        <a:xfrm>
          <a:off x="3033914" y="92696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A1956-D360-4861-9E24-3FD5CD8C49D8}">
      <dsp:nvSpPr>
        <dsp:cNvPr id="0" name=""/>
        <dsp:cNvSpPr/>
      </dsp:nvSpPr>
      <dsp:spPr>
        <a:xfrm>
          <a:off x="2448914" y="2132965"/>
          <a:ext cx="180000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b="1" kern="1200" dirty="0"/>
            <a:t>Labor Market Characteristics: </a:t>
          </a:r>
          <a:r>
            <a:rPr lang="en-GB" sz="1100" kern="1200" dirty="0"/>
            <a:t>Employment rates by sector, skill levels, wages, and workforce composition.</a:t>
          </a:r>
          <a:endParaRPr lang="en-US" sz="1100" kern="1200" dirty="0"/>
        </a:p>
      </dsp:txBody>
      <dsp:txXfrm>
        <a:off x="2448914" y="2132965"/>
        <a:ext cx="1800000" cy="1366875"/>
      </dsp:txXfrm>
    </dsp:sp>
    <dsp:sp modelId="{6817D55F-A0FF-4DCA-8EED-1FD1022C3A6D}">
      <dsp:nvSpPr>
        <dsp:cNvPr id="0" name=""/>
        <dsp:cNvSpPr/>
      </dsp:nvSpPr>
      <dsp:spPr>
        <a:xfrm>
          <a:off x="4914914" y="692964"/>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A2CC7-B43C-47BD-8DC9-0EFF5FFBE3CD}">
      <dsp:nvSpPr>
        <dsp:cNvPr id="0" name=""/>
        <dsp:cNvSpPr/>
      </dsp:nvSpPr>
      <dsp:spPr>
        <a:xfrm>
          <a:off x="5148914" y="92696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05430F-E885-4D60-BE4F-E1415C2D7D08}">
      <dsp:nvSpPr>
        <dsp:cNvPr id="0" name=""/>
        <dsp:cNvSpPr/>
      </dsp:nvSpPr>
      <dsp:spPr>
        <a:xfrm>
          <a:off x="4563914" y="2132965"/>
          <a:ext cx="180000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b="1" kern="1200" dirty="0"/>
            <a:t>Infrastructure</a:t>
          </a:r>
          <a:r>
            <a:rPr lang="en-GB" sz="1100" kern="1200" dirty="0"/>
            <a:t> &amp; </a:t>
          </a:r>
          <a:r>
            <a:rPr lang="en-GB" sz="1100" b="1" kern="1200" dirty="0"/>
            <a:t>Technological</a:t>
          </a:r>
          <a:r>
            <a:rPr lang="en-GB" sz="1100" kern="1200" dirty="0"/>
            <a:t> </a:t>
          </a:r>
          <a:r>
            <a:rPr lang="en-GB" sz="1100" b="1" kern="1200" dirty="0"/>
            <a:t>Readiness: </a:t>
          </a:r>
          <a:br>
            <a:rPr lang="en-GB" sz="1100" b="1" kern="1200" dirty="0"/>
          </a:br>
          <a:r>
            <a:rPr lang="en-GB" sz="1100" kern="1200" dirty="0"/>
            <a:t>Availability of digital infrastructure, AI and automation investments, internet penetration, and R&amp;D activity.</a:t>
          </a:r>
          <a:endParaRPr lang="en-US" sz="1100" kern="1200" dirty="0"/>
        </a:p>
      </dsp:txBody>
      <dsp:txXfrm>
        <a:off x="4563914" y="2132965"/>
        <a:ext cx="1800000" cy="1366875"/>
      </dsp:txXfrm>
    </dsp:sp>
    <dsp:sp modelId="{8C093C14-FD9D-4D45-84A4-AEB736BD309E}">
      <dsp:nvSpPr>
        <dsp:cNvPr id="0" name=""/>
        <dsp:cNvSpPr/>
      </dsp:nvSpPr>
      <dsp:spPr>
        <a:xfrm>
          <a:off x="7029914" y="692964"/>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9E88E-5335-4309-999D-6D000E2F31B3}">
      <dsp:nvSpPr>
        <dsp:cNvPr id="0" name=""/>
        <dsp:cNvSpPr/>
      </dsp:nvSpPr>
      <dsp:spPr>
        <a:xfrm>
          <a:off x="7263914" y="92696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C69D5A-1B37-4C1E-AB49-D3BC78869C0D}">
      <dsp:nvSpPr>
        <dsp:cNvPr id="0" name=""/>
        <dsp:cNvSpPr/>
      </dsp:nvSpPr>
      <dsp:spPr>
        <a:xfrm>
          <a:off x="6678914" y="2132965"/>
          <a:ext cx="180000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b="1" kern="1200" dirty="0"/>
            <a:t>Policy</a:t>
          </a:r>
          <a:r>
            <a:rPr lang="en-GB" sz="1100" kern="1200" dirty="0"/>
            <a:t> </a:t>
          </a:r>
          <a:r>
            <a:rPr lang="en-GB" sz="1100" b="1" kern="1200" dirty="0"/>
            <a:t>and</a:t>
          </a:r>
          <a:r>
            <a:rPr lang="en-GB" sz="1100" kern="1200" dirty="0"/>
            <a:t> </a:t>
          </a:r>
          <a:r>
            <a:rPr lang="en-GB" sz="1100" b="1" kern="1200" dirty="0"/>
            <a:t>Regulatory</a:t>
          </a:r>
          <a:r>
            <a:rPr lang="en-GB" sz="1100" kern="1200" dirty="0"/>
            <a:t> </a:t>
          </a:r>
          <a:r>
            <a:rPr lang="en-GB" sz="1100" b="1" kern="1200" dirty="0"/>
            <a:t>Environment: </a:t>
          </a:r>
          <a:r>
            <a:rPr lang="en-GB" sz="1100" kern="1200" dirty="0"/>
            <a:t>Government support for automation, </a:t>
          </a:r>
          <a:r>
            <a:rPr lang="en-GB" sz="1100" kern="1200" dirty="0" err="1"/>
            <a:t>labor</a:t>
          </a:r>
          <a:r>
            <a:rPr lang="en-GB" sz="1100" kern="1200" dirty="0"/>
            <a:t> market regulations, trade policies, and automation incentives.</a:t>
          </a:r>
          <a:endParaRPr lang="en-US" sz="1100" kern="1200" dirty="0"/>
        </a:p>
      </dsp:txBody>
      <dsp:txXfrm>
        <a:off x="6678914" y="2132965"/>
        <a:ext cx="1800000" cy="1366875"/>
      </dsp:txXfrm>
    </dsp:sp>
    <dsp:sp modelId="{2DAFFBF2-C8E5-4656-B1AF-9DA4C3578803}">
      <dsp:nvSpPr>
        <dsp:cNvPr id="0" name=""/>
        <dsp:cNvSpPr/>
      </dsp:nvSpPr>
      <dsp:spPr>
        <a:xfrm>
          <a:off x="9144914" y="692964"/>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5DFF11-6344-41ED-A1FD-7C3714182C92}">
      <dsp:nvSpPr>
        <dsp:cNvPr id="0" name=""/>
        <dsp:cNvSpPr/>
      </dsp:nvSpPr>
      <dsp:spPr>
        <a:xfrm>
          <a:off x="9378914" y="926965"/>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148E9E-8659-4BB3-B75A-4B50BA4FEE4F}">
      <dsp:nvSpPr>
        <dsp:cNvPr id="0" name=""/>
        <dsp:cNvSpPr/>
      </dsp:nvSpPr>
      <dsp:spPr>
        <a:xfrm>
          <a:off x="8793914" y="2132965"/>
          <a:ext cx="180000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b="1" kern="1200" dirty="0"/>
            <a:t>Human Capital: </a:t>
          </a:r>
          <a:r>
            <a:rPr lang="en-GB" sz="1100" kern="1200" dirty="0"/>
            <a:t>Education levels, skill distribution, training programs, and adaptability of the workforce.</a:t>
          </a:r>
          <a:endParaRPr lang="en-US" sz="1100" kern="1200" dirty="0"/>
        </a:p>
      </dsp:txBody>
      <dsp:txXfrm>
        <a:off x="8793914" y="2132965"/>
        <a:ext cx="1800000" cy="136687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32D4D-CAA3-8E4B-B30A-A809D68B0415}" type="datetimeFigureOut">
              <a:rPr lang="en-FR" smtClean="0"/>
              <a:t>08/11/2024</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3406A-2A59-8E44-A3D4-92A084F1BAAE}" type="slidenum">
              <a:rPr lang="en-FR" smtClean="0"/>
              <a:t>‹#›</a:t>
            </a:fld>
            <a:endParaRPr lang="en-FR"/>
          </a:p>
        </p:txBody>
      </p:sp>
    </p:spTree>
    <p:extLst>
      <p:ext uri="{BB962C8B-B14F-4D97-AF65-F5344CB8AC3E}">
        <p14:creationId xmlns:p14="http://schemas.microsoft.com/office/powerpoint/2010/main" val="2062958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“Automation is transforming industries and economies around the world, promising massive gains in productivity, efficiency, and </a:t>
            </a:r>
            <a:r>
              <a:rPr lang="en-GB" dirty="0" err="1">
                <a:effectLst/>
                <a:latin typeface="Helvetica Neue" panose="02000503000000020004" pitchFamily="2" charset="0"/>
              </a:rPr>
              <a:t>innovation.”“However</a:t>
            </a:r>
            <a:r>
              <a:rPr lang="en-GB" dirty="0">
                <a:effectLst/>
                <a:latin typeface="Helvetica Neue" panose="02000503000000020004" pitchFamily="2" charset="0"/>
              </a:rPr>
              <a:t>, not all regions and economies are equally prepared to leverage these benefits, leading to a growing gap in automation adoption.”</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“High-income countries are surging ahead, while low-income regions face challenges that hinder their ability to keep pace. This ‘automation divide’ has implications for global economic equality.”</a:t>
            </a:r>
          </a:p>
          <a:p>
            <a:r>
              <a:rPr lang="en-GB" dirty="0">
                <a:effectLst/>
                <a:latin typeface="Helvetica Neue" panose="02000503000000020004" pitchFamily="2" charset="0"/>
              </a:rPr>
              <a:t>“Our research explores this divide, examining how economic and technological readiness influence automation levels across different countries.</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“Our goal is to predict future automation levels across regions and countries, identifying the key factors driving automation adoption.”</a:t>
            </a:r>
          </a:p>
          <a:p>
            <a:r>
              <a:rPr lang="en-GB" dirty="0">
                <a:effectLst/>
                <a:latin typeface="Helvetica Neue" panose="02000503000000020004" pitchFamily="2" charset="0"/>
              </a:rPr>
              <a:t>“By understanding these drivers, we can help guide strategies to close the gap, ensuring that automation benefits aren’t limited to certain parts of the world.”</a:t>
            </a:r>
          </a:p>
        </p:txBody>
      </p:sp>
      <p:sp>
        <p:nvSpPr>
          <p:cNvPr id="4" name="Slide Number Placeholder 3"/>
          <p:cNvSpPr>
            <a:spLocks noGrp="1"/>
          </p:cNvSpPr>
          <p:nvPr>
            <p:ph type="sldNum" sz="quarter" idx="5"/>
          </p:nvPr>
        </p:nvSpPr>
        <p:spPr/>
        <p:txBody>
          <a:bodyPr/>
          <a:lstStyle/>
          <a:p>
            <a:fld id="{BD93406A-2A59-8E44-A3D4-92A084F1BAAE}" type="slidenum">
              <a:rPr lang="en-FR" smtClean="0"/>
              <a:t>1</a:t>
            </a:fld>
            <a:endParaRPr lang="en-FR"/>
          </a:p>
        </p:txBody>
      </p:sp>
    </p:spTree>
    <p:extLst>
      <p:ext uri="{BB962C8B-B14F-4D97-AF65-F5344CB8AC3E}">
        <p14:creationId xmlns:p14="http://schemas.microsoft.com/office/powerpoint/2010/main" val="3929459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effectLst/>
                <a:latin typeface="Helvetica Neue" panose="02000503000000020004" pitchFamily="2" charset="0"/>
              </a:rPr>
              <a:t>To see the data more granularly, here we have the top 10 and bottom 10 countries with </a:t>
            </a:r>
            <a:r>
              <a:rPr lang="en-GB" b="1" dirty="0" err="1">
                <a:effectLst/>
                <a:latin typeface="Helvetica Neue" panose="02000503000000020004" pitchFamily="2" charset="0"/>
              </a:rPr>
              <a:t>automatiton</a:t>
            </a:r>
            <a:r>
              <a:rPr lang="en-GB" b="1" dirty="0">
                <a:effectLst/>
                <a:latin typeface="Helvetica Neue" panose="02000503000000020004" pitchFamily="2" charset="0"/>
              </a:rPr>
              <a:t> potential and automation adoption </a:t>
            </a:r>
            <a:endParaRPr lang="en-GB" dirty="0">
              <a:effectLst/>
              <a:latin typeface="Helvetica Neue" panose="02000503000000020004" pitchFamily="2" charset="0"/>
            </a:endParaRPr>
          </a:p>
          <a:p>
            <a:r>
              <a:rPr lang="en-GB" dirty="0">
                <a:effectLst/>
                <a:latin typeface="Helvetica Neue" panose="02000503000000020004" pitchFamily="2" charset="0"/>
              </a:rPr>
              <a:t>•Countries like </a:t>
            </a:r>
            <a:r>
              <a:rPr lang="en-GB" b="1" dirty="0">
                <a:effectLst/>
                <a:latin typeface="Helvetica Neue" panose="02000503000000020004" pitchFamily="2" charset="0"/>
              </a:rPr>
              <a:t>Niger, Chad, and Cambodia</a:t>
            </a:r>
            <a:r>
              <a:rPr lang="en-GB" dirty="0">
                <a:effectLst/>
                <a:latin typeface="Helvetica Neue" panose="02000503000000020004" pitchFamily="2" charset="0"/>
              </a:rPr>
              <a:t> have high automation potential due to the types of tasks present in their economies, but their actual automation levels are low.</a:t>
            </a:r>
          </a:p>
          <a:p>
            <a:r>
              <a:rPr lang="en-GB" dirty="0">
                <a:effectLst/>
                <a:latin typeface="Helvetica Neue" panose="02000503000000020004" pitchFamily="2" charset="0"/>
              </a:rPr>
              <a:t>•</a:t>
            </a:r>
            <a:r>
              <a:rPr lang="en-GB" b="1" dirty="0">
                <a:effectLst/>
                <a:latin typeface="Helvetica Neue" panose="02000503000000020004" pitchFamily="2" charset="0"/>
              </a:rPr>
              <a:t>South Korea, Singapore, and Ireland</a:t>
            </a:r>
            <a:r>
              <a:rPr lang="en-GB" dirty="0">
                <a:effectLst/>
                <a:latin typeface="Helvetica Neue" panose="02000503000000020004" pitchFamily="2" charset="0"/>
              </a:rPr>
              <a:t> are leading in actual automation levels, closely aligning their high potential with strong adoption rates.</a:t>
            </a:r>
          </a:p>
          <a:p>
            <a:r>
              <a:rPr lang="en-GB" dirty="0">
                <a:effectLst/>
                <a:latin typeface="Helvetica Neue" panose="02000503000000020004" pitchFamily="2" charset="0"/>
              </a:rPr>
              <a:t>•These countries benefit from advanced infrastructure, significant investments in technology, and a skilled workforce, allowing them to fully capitalize on automation benefits.</a:t>
            </a:r>
          </a:p>
        </p:txBody>
      </p:sp>
      <p:sp>
        <p:nvSpPr>
          <p:cNvPr id="4" name="Slide Number Placeholder 3"/>
          <p:cNvSpPr>
            <a:spLocks noGrp="1"/>
          </p:cNvSpPr>
          <p:nvPr>
            <p:ph type="sldNum" sz="quarter" idx="5"/>
          </p:nvPr>
        </p:nvSpPr>
        <p:spPr/>
        <p:txBody>
          <a:bodyPr/>
          <a:lstStyle/>
          <a:p>
            <a:fld id="{BD93406A-2A59-8E44-A3D4-92A084F1BAAE}" type="slidenum">
              <a:rPr lang="en-FR" smtClean="0"/>
              <a:t>10</a:t>
            </a:fld>
            <a:endParaRPr lang="en-FR"/>
          </a:p>
        </p:txBody>
      </p:sp>
    </p:spTree>
    <p:extLst>
      <p:ext uri="{BB962C8B-B14F-4D97-AF65-F5344CB8AC3E}">
        <p14:creationId xmlns:p14="http://schemas.microsoft.com/office/powerpoint/2010/main" val="286429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   - “The primary goal of our project is to understand and bridge the gap between a region’s automation potential and its actual level of automation adoption.”</a:t>
            </a:r>
          </a:p>
          <a:p>
            <a:r>
              <a:rPr lang="en-GB" dirty="0">
                <a:effectLst/>
                <a:latin typeface="Helvetica Neue" panose="02000503000000020004" pitchFamily="2" charset="0"/>
              </a:rPr>
              <a:t>   - “To achieve this, we developed a machine learning model that forecasts future automation levels, helping us see where automation is likely to grow and where it may lag.”</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   - “This forecast is more than just a prediction. By identifying the key drivers of automation, we gain insights into what regions need to enhance their automation adoption.”</a:t>
            </a:r>
          </a:p>
          <a:p>
            <a:r>
              <a:rPr lang="en-GB" dirty="0">
                <a:effectLst/>
                <a:latin typeface="Helvetica Neue" panose="02000503000000020004" pitchFamily="2" charset="0"/>
              </a:rPr>
              <a:t>   - “This understanding enables targeted interventions, particularly for regions at risk</a:t>
            </a:r>
          </a:p>
        </p:txBody>
      </p:sp>
      <p:sp>
        <p:nvSpPr>
          <p:cNvPr id="4" name="Slide Number Placeholder 3"/>
          <p:cNvSpPr>
            <a:spLocks noGrp="1"/>
          </p:cNvSpPr>
          <p:nvPr>
            <p:ph type="sldNum" sz="quarter" idx="5"/>
          </p:nvPr>
        </p:nvSpPr>
        <p:spPr/>
        <p:txBody>
          <a:bodyPr/>
          <a:lstStyle/>
          <a:p>
            <a:fld id="{BD93406A-2A59-8E44-A3D4-92A084F1BAAE}" type="slidenum">
              <a:rPr lang="en-FR" smtClean="0"/>
              <a:t>11</a:t>
            </a:fld>
            <a:endParaRPr lang="en-FR"/>
          </a:p>
        </p:txBody>
      </p:sp>
    </p:spTree>
    <p:extLst>
      <p:ext uri="{BB962C8B-B14F-4D97-AF65-F5344CB8AC3E}">
        <p14:creationId xmlns:p14="http://schemas.microsoft.com/office/powerpoint/2010/main" val="2581235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We looked at a lot of research that could point us in the right direction here are some categories of variables we have looked at</a:t>
            </a:r>
          </a:p>
          <a:p>
            <a:r>
              <a:rPr lang="en-GB" dirty="0">
                <a:effectLst/>
                <a:latin typeface="Helvetica Neue" panose="02000503000000020004" pitchFamily="2" charset="0"/>
              </a:rPr>
              <a:t>1.</a:t>
            </a:r>
            <a:r>
              <a:rPr lang="en-GB" b="1" dirty="0">
                <a:effectLst/>
                <a:latin typeface="Helvetica Neue" panose="02000503000000020004" pitchFamily="2" charset="0"/>
              </a:rPr>
              <a:t>Economic Indicators</a:t>
            </a:r>
            <a:r>
              <a:rPr lang="en-GB" dirty="0">
                <a:effectLst/>
                <a:latin typeface="Helvetica Neue" panose="02000503000000020004" pitchFamily="2" charset="0"/>
              </a:rPr>
              <a:t>:</a:t>
            </a:r>
          </a:p>
          <a:p>
            <a:r>
              <a:rPr lang="en-GB" dirty="0">
                <a:effectLst/>
                <a:latin typeface="Helvetica Neue" panose="02000503000000020004" pitchFamily="2" charset="0"/>
              </a:rPr>
              <a:t> provide a baseline for a country’s economic health and capacity to support automation, including metrics like GDP per capita, technology investment, and education spending.</a:t>
            </a:r>
          </a:p>
          <a:p>
            <a:r>
              <a:rPr lang="en-GB" dirty="0">
                <a:effectLst/>
                <a:latin typeface="Helvetica Neue" panose="02000503000000020004" pitchFamily="2" charset="0"/>
              </a:rPr>
              <a:t>2.</a:t>
            </a:r>
            <a:r>
              <a:rPr lang="en-GB" b="1" dirty="0">
                <a:effectLst/>
                <a:latin typeface="Helvetica Neue" panose="02000503000000020004" pitchFamily="2" charset="0"/>
              </a:rPr>
              <a:t>Labor Market Characteristics</a:t>
            </a:r>
            <a:r>
              <a:rPr lang="en-GB" dirty="0">
                <a:effectLst/>
                <a:latin typeface="Helvetica Neue" panose="02000503000000020004" pitchFamily="2" charset="0"/>
              </a:rPr>
              <a:t>:</a:t>
            </a:r>
          </a:p>
          <a:p>
            <a:r>
              <a:rPr lang="en-GB" dirty="0">
                <a:effectLst/>
                <a:latin typeface="Helvetica Neue" panose="02000503000000020004" pitchFamily="2" charset="0"/>
              </a:rPr>
              <a:t>captures the makeup of the workforce, including sector-specific employment rates, skill levels, and wage data, which are crucial for understanding how ready the workforce is for automation.</a:t>
            </a:r>
          </a:p>
          <a:p>
            <a:r>
              <a:rPr lang="en-GB" dirty="0">
                <a:effectLst/>
                <a:latin typeface="Helvetica Neue" panose="02000503000000020004" pitchFamily="2" charset="0"/>
              </a:rPr>
              <a:t>3.</a:t>
            </a:r>
            <a:r>
              <a:rPr lang="en-GB" b="1" dirty="0">
                <a:effectLst/>
                <a:latin typeface="Helvetica Neue" panose="02000503000000020004" pitchFamily="2" charset="0"/>
              </a:rPr>
              <a:t>Infrastructure &amp; Technological Readiness</a:t>
            </a:r>
            <a:r>
              <a:rPr lang="en-GB" dirty="0">
                <a:effectLst/>
                <a:latin typeface="Helvetica Neue" panose="02000503000000020004" pitchFamily="2" charset="0"/>
              </a:rPr>
              <a:t>:</a:t>
            </a:r>
          </a:p>
          <a:p>
            <a:r>
              <a:rPr lang="en-GB" dirty="0">
                <a:effectLst/>
                <a:latin typeface="Helvetica Neue" panose="02000503000000020004" pitchFamily="2" charset="0"/>
              </a:rPr>
              <a:t>1.Covers the foundational technologies needed for automation, such as digital infrastructure, internet penetration, and AI investment,</a:t>
            </a:r>
          </a:p>
          <a:p>
            <a:r>
              <a:rPr lang="en-GB" dirty="0">
                <a:effectLst/>
                <a:latin typeface="Helvetica Neue" panose="02000503000000020004" pitchFamily="2" charset="0"/>
              </a:rPr>
              <a:t>4.</a:t>
            </a:r>
            <a:r>
              <a:rPr lang="en-GB" b="1" dirty="0">
                <a:effectLst/>
                <a:latin typeface="Helvetica Neue" panose="02000503000000020004" pitchFamily="2" charset="0"/>
              </a:rPr>
              <a:t>Policy and Regulatory Environment</a:t>
            </a:r>
            <a:r>
              <a:rPr lang="en-GB" dirty="0">
                <a:effectLst/>
                <a:latin typeface="Helvetica Neue" panose="02000503000000020004" pitchFamily="2" charset="0"/>
              </a:rPr>
              <a:t>:</a:t>
            </a:r>
          </a:p>
          <a:p>
            <a:r>
              <a:rPr lang="en-GB" dirty="0">
                <a:effectLst/>
                <a:latin typeface="Helvetica Neue" panose="02000503000000020004" pitchFamily="2" charset="0"/>
              </a:rPr>
              <a:t>1. includes government policies and incentives that either support or hinder automation, along with </a:t>
            </a:r>
            <a:r>
              <a:rPr lang="en-GB" dirty="0" err="1">
                <a:effectLst/>
                <a:latin typeface="Helvetica Neue" panose="02000503000000020004" pitchFamily="2" charset="0"/>
              </a:rPr>
              <a:t>labor</a:t>
            </a:r>
            <a:r>
              <a:rPr lang="en-GB" dirty="0">
                <a:effectLst/>
                <a:latin typeface="Helvetica Neue" panose="02000503000000020004" pitchFamily="2" charset="0"/>
              </a:rPr>
              <a:t> regulations and trade policies </a:t>
            </a:r>
          </a:p>
          <a:p>
            <a:r>
              <a:rPr lang="en-GB" dirty="0">
                <a:effectLst/>
                <a:latin typeface="Helvetica Neue" panose="02000503000000020004" pitchFamily="2" charset="0"/>
              </a:rPr>
              <a:t>5.</a:t>
            </a:r>
            <a:r>
              <a:rPr lang="en-GB" b="1" dirty="0">
                <a:effectLst/>
                <a:latin typeface="Helvetica Neue" panose="02000503000000020004" pitchFamily="2" charset="0"/>
              </a:rPr>
              <a:t>Human Capital</a:t>
            </a:r>
            <a:r>
              <a:rPr lang="en-GB" dirty="0">
                <a:effectLst/>
                <a:latin typeface="Helvetica Neue" panose="02000503000000020004" pitchFamily="2" charset="0"/>
              </a:rPr>
              <a:t>:</a:t>
            </a:r>
          </a:p>
          <a:p>
            <a:r>
              <a:rPr lang="en-GB" dirty="0">
                <a:effectLst/>
                <a:latin typeface="Helvetica Neue" panose="02000503000000020004" pitchFamily="2" charset="0"/>
              </a:rPr>
              <a:t>1.Measures workforce skills, education levels, and access to training programs</a:t>
            </a:r>
          </a:p>
        </p:txBody>
      </p:sp>
      <p:sp>
        <p:nvSpPr>
          <p:cNvPr id="4" name="Slide Number Placeholder 3"/>
          <p:cNvSpPr>
            <a:spLocks noGrp="1"/>
          </p:cNvSpPr>
          <p:nvPr>
            <p:ph type="sldNum" sz="quarter" idx="5"/>
          </p:nvPr>
        </p:nvSpPr>
        <p:spPr/>
        <p:txBody>
          <a:bodyPr/>
          <a:lstStyle/>
          <a:p>
            <a:fld id="{BD93406A-2A59-8E44-A3D4-92A084F1BAAE}" type="slidenum">
              <a:rPr lang="en-FR" smtClean="0"/>
              <a:t>12</a:t>
            </a:fld>
            <a:endParaRPr lang="en-FR"/>
          </a:p>
        </p:txBody>
      </p:sp>
    </p:spTree>
    <p:extLst>
      <p:ext uri="{BB962C8B-B14F-4D97-AF65-F5344CB8AC3E}">
        <p14:creationId xmlns:p14="http://schemas.microsoft.com/office/powerpoint/2010/main" val="1242603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effectLst/>
                <a:latin typeface="Helvetica Neue" panose="02000503000000020004" pitchFamily="2" charset="0"/>
              </a:rPr>
              <a:t>We ended up using more than 13 explanatory variables here is a sample </a:t>
            </a:r>
            <a:endParaRPr lang="en-GB" dirty="0">
              <a:effectLst/>
              <a:latin typeface="Helvetica Neue" panose="02000503000000020004" pitchFamily="2" charset="0"/>
            </a:endParaRP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why </a:t>
            </a:r>
            <a:r>
              <a:rPr lang="en-GB" dirty="0" err="1">
                <a:effectLst/>
                <a:latin typeface="Helvetica Neue" panose="02000503000000020004" pitchFamily="2" charset="0"/>
              </a:rPr>
              <a:t>im</a:t>
            </a:r>
            <a:r>
              <a:rPr lang="en-GB" dirty="0">
                <a:effectLst/>
                <a:latin typeface="Helvetica Neue" panose="02000503000000020004" pitchFamily="2" charset="0"/>
              </a:rPr>
              <a:t> showing this is to elude to the complex methodology of retrieving, cleaning, and merging the data.</a:t>
            </a:r>
          </a:p>
          <a:p>
            <a:r>
              <a:rPr lang="en-GB" dirty="0">
                <a:effectLst/>
                <a:latin typeface="Helvetica Neue" panose="02000503000000020004" pitchFamily="2" charset="0"/>
              </a:rPr>
              <a:t>   - We sourced data from multiple international databases to ensure a comprehensive view of the factors influencing automation adoption </a:t>
            </a:r>
          </a:p>
        </p:txBody>
      </p:sp>
      <p:sp>
        <p:nvSpPr>
          <p:cNvPr id="4" name="Slide Number Placeholder 3"/>
          <p:cNvSpPr>
            <a:spLocks noGrp="1"/>
          </p:cNvSpPr>
          <p:nvPr>
            <p:ph type="sldNum" sz="quarter" idx="5"/>
          </p:nvPr>
        </p:nvSpPr>
        <p:spPr/>
        <p:txBody>
          <a:bodyPr/>
          <a:lstStyle/>
          <a:p>
            <a:fld id="{BD93406A-2A59-8E44-A3D4-92A084F1BAAE}" type="slidenum">
              <a:rPr lang="en-FR" smtClean="0"/>
              <a:t>13</a:t>
            </a:fld>
            <a:endParaRPr lang="en-FR"/>
          </a:p>
        </p:txBody>
      </p:sp>
    </p:spTree>
    <p:extLst>
      <p:ext uri="{BB962C8B-B14F-4D97-AF65-F5344CB8AC3E}">
        <p14:creationId xmlns:p14="http://schemas.microsoft.com/office/powerpoint/2010/main" val="926711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a:effectLst/>
                <a:latin typeface="Helvetica Neue" panose="02000503000000020004" pitchFamily="2" charset="0"/>
              </a:rPr>
              <a:t>Datapreprocessing</a:t>
            </a:r>
            <a:r>
              <a:rPr lang="en-GB" b="1" dirty="0">
                <a:effectLst/>
                <a:latin typeface="Helvetica Neue" panose="02000503000000020004" pitchFamily="2" charset="0"/>
              </a:rPr>
              <a:t> some of the things we have done: </a:t>
            </a:r>
            <a:endParaRPr lang="en-GB" dirty="0">
              <a:effectLst/>
              <a:latin typeface="Helvetica Neue" panose="02000503000000020004" pitchFamily="2" charset="0"/>
            </a:endParaRPr>
          </a:p>
          <a:p>
            <a:r>
              <a:rPr lang="en-GB" dirty="0">
                <a:effectLst/>
                <a:latin typeface="Helvetica Neue" panose="02000503000000020004" pitchFamily="2" charset="0"/>
              </a:rPr>
              <a:t>1.</a:t>
            </a:r>
            <a:r>
              <a:rPr lang="en-GB" b="1" dirty="0">
                <a:effectLst/>
                <a:latin typeface="Helvetica Neue" panose="02000503000000020004" pitchFamily="2" charset="0"/>
              </a:rPr>
              <a:t>Standardization</a:t>
            </a:r>
            <a:r>
              <a:rPr lang="en-GB" dirty="0">
                <a:effectLst/>
                <a:latin typeface="Helvetica Neue" panose="02000503000000020004" pitchFamily="2" charset="0"/>
              </a:rPr>
              <a:t>:</a:t>
            </a:r>
          </a:p>
          <a:p>
            <a:r>
              <a:rPr lang="en-GB" dirty="0">
                <a:effectLst/>
                <a:latin typeface="Helvetica Neue" panose="02000503000000020004" pitchFamily="2" charset="0"/>
              </a:rPr>
              <a:t>1.Standardizing the data means converting each variable to a similar scale, often with a mean of 0 and a standard deviation of 1.</a:t>
            </a:r>
          </a:p>
          <a:p>
            <a:r>
              <a:rPr lang="en-GB" dirty="0">
                <a:effectLst/>
                <a:latin typeface="Helvetica Neue" panose="02000503000000020004" pitchFamily="2" charset="0"/>
              </a:rPr>
              <a:t>2.This step is essential here because our dataset includes variables with vastly different units </a:t>
            </a:r>
          </a:p>
          <a:p>
            <a:r>
              <a:rPr lang="en-GB" dirty="0">
                <a:effectLst/>
                <a:latin typeface="Helvetica Neue" panose="02000503000000020004" pitchFamily="2" charset="0"/>
              </a:rPr>
              <a:t>3.Standardization helps ensure that no single variable dominates due to scale differences </a:t>
            </a:r>
          </a:p>
          <a:p>
            <a:r>
              <a:rPr lang="en-GB" dirty="0">
                <a:effectLst/>
                <a:latin typeface="Helvetica Neue" panose="02000503000000020004" pitchFamily="2" charset="0"/>
              </a:rPr>
              <a:t>2.</a:t>
            </a:r>
            <a:r>
              <a:rPr lang="en-GB" b="1" dirty="0">
                <a:effectLst/>
                <a:latin typeface="Helvetica Neue" panose="02000503000000020004" pitchFamily="2" charset="0"/>
              </a:rPr>
              <a:t>Handling Missing Values with KNN</a:t>
            </a:r>
            <a:r>
              <a:rPr lang="en-GB" dirty="0">
                <a:effectLst/>
                <a:latin typeface="Helvetica Neue" panose="02000503000000020004" pitchFamily="2" charset="0"/>
              </a:rPr>
              <a:t>: (there were quite a few missing values because as much as we tried to get data for everything we cant)</a:t>
            </a:r>
          </a:p>
          <a:p>
            <a:r>
              <a:rPr lang="en-GB" dirty="0">
                <a:effectLst/>
                <a:latin typeface="Helvetica Neue" panose="02000503000000020004" pitchFamily="2" charset="0"/>
              </a:rPr>
              <a:t>1.We used the K-Nearest </a:t>
            </a:r>
            <a:r>
              <a:rPr lang="en-GB" dirty="0" err="1">
                <a:effectLst/>
                <a:latin typeface="Helvetica Neue" panose="02000503000000020004" pitchFamily="2" charset="0"/>
              </a:rPr>
              <a:t>Neighbors</a:t>
            </a:r>
            <a:r>
              <a:rPr lang="en-GB" dirty="0">
                <a:effectLst/>
                <a:latin typeface="Helvetica Neue" panose="02000503000000020004" pitchFamily="2" charset="0"/>
              </a:rPr>
              <a:t> (KNN) method to fill in missing values. This approach identifies countries with similar profiles (in terms of economic indicators, technology levels, etc.) to estimate missing data points.</a:t>
            </a:r>
          </a:p>
          <a:p>
            <a:r>
              <a:rPr lang="en-GB" dirty="0">
                <a:effectLst/>
                <a:latin typeface="Helvetica Neue" panose="02000503000000020004" pitchFamily="2" charset="0"/>
              </a:rPr>
              <a:t>3.</a:t>
            </a:r>
            <a:r>
              <a:rPr lang="en-GB" b="1" dirty="0">
                <a:effectLst/>
                <a:latin typeface="Helvetica Neue" panose="02000503000000020004" pitchFamily="2" charset="0"/>
              </a:rPr>
              <a:t>Transformatied our distribution of our variables. </a:t>
            </a:r>
            <a:endParaRPr lang="en-GB" dirty="0">
              <a:effectLst/>
              <a:latin typeface="Helvetica Neue" panose="02000503000000020004" pitchFamily="2" charset="0"/>
            </a:endParaRPr>
          </a:p>
          <a:p>
            <a:r>
              <a:rPr lang="en-GB" dirty="0">
                <a:effectLst/>
                <a:latin typeface="Helvetica Neue" panose="02000503000000020004" pitchFamily="2" charset="0"/>
              </a:rPr>
              <a:t>1.Many variables in the dataset were highly skewed or had outliers, which can distort the model’s predictions.</a:t>
            </a:r>
          </a:p>
          <a:p>
            <a:r>
              <a:rPr lang="en-GB" dirty="0">
                <a:effectLst/>
                <a:latin typeface="Helvetica Neue" panose="02000503000000020004" pitchFamily="2" charset="0"/>
              </a:rPr>
              <a:t>2.We applied transformations (like log or square root transformations) to normalize these distributions, helping the model process the data more effectively.</a:t>
            </a:r>
          </a:p>
          <a:p>
            <a:r>
              <a:rPr lang="en-GB" dirty="0">
                <a:effectLst/>
                <a:latin typeface="Helvetica Neue" panose="02000503000000020004" pitchFamily="2" charset="0"/>
              </a:rPr>
              <a:t>and reduces the influence of extreme values </a:t>
            </a:r>
          </a:p>
        </p:txBody>
      </p:sp>
      <p:sp>
        <p:nvSpPr>
          <p:cNvPr id="4" name="Slide Number Placeholder 3"/>
          <p:cNvSpPr>
            <a:spLocks noGrp="1"/>
          </p:cNvSpPr>
          <p:nvPr>
            <p:ph type="sldNum" sz="quarter" idx="5"/>
          </p:nvPr>
        </p:nvSpPr>
        <p:spPr/>
        <p:txBody>
          <a:bodyPr/>
          <a:lstStyle/>
          <a:p>
            <a:fld id="{BD93406A-2A59-8E44-A3D4-92A084F1BAAE}" type="slidenum">
              <a:rPr lang="en-FR" smtClean="0"/>
              <a:t>14</a:t>
            </a:fld>
            <a:endParaRPr lang="en-FR"/>
          </a:p>
        </p:txBody>
      </p:sp>
    </p:spTree>
    <p:extLst>
      <p:ext uri="{BB962C8B-B14F-4D97-AF65-F5344CB8AC3E}">
        <p14:creationId xmlns:p14="http://schemas.microsoft.com/office/powerpoint/2010/main" val="4104350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1.</a:t>
            </a:r>
            <a:r>
              <a:rPr lang="en-GB" b="1" dirty="0">
                <a:effectLst/>
                <a:latin typeface="Helvetica Neue" panose="02000503000000020004" pitchFamily="2" charset="0"/>
              </a:rPr>
              <a:t>Purpose of Feature Engineering</a:t>
            </a:r>
            <a:r>
              <a:rPr lang="en-GB" dirty="0">
                <a:effectLst/>
                <a:latin typeface="Helvetica Neue" panose="02000503000000020004" pitchFamily="2" charset="0"/>
              </a:rPr>
              <a:t>:</a:t>
            </a:r>
          </a:p>
          <a:p>
            <a:r>
              <a:rPr lang="en-GB" dirty="0">
                <a:effectLst/>
                <a:latin typeface="Helvetica Neue" panose="02000503000000020004" pitchFamily="2" charset="0"/>
              </a:rPr>
              <a:t>1.Feature engineering refines our dataset by selecting the most relevant features, reducing noise, and focusing on variables that add the most predictive power for our model.</a:t>
            </a:r>
          </a:p>
          <a:p>
            <a:r>
              <a:rPr lang="en-GB" dirty="0">
                <a:effectLst/>
                <a:latin typeface="Helvetica Neue" panose="02000503000000020004" pitchFamily="2" charset="0"/>
              </a:rPr>
              <a:t>1.The correlation matrix provides a clear view of relationships among variables, helping us identify features that are strongly associated with the target variable (Automation Index).</a:t>
            </a:r>
          </a:p>
          <a:p>
            <a:r>
              <a:rPr lang="en-GB" dirty="0">
                <a:effectLst/>
                <a:latin typeface="Helvetica Neue" panose="02000503000000020004" pitchFamily="2" charset="0"/>
              </a:rPr>
              <a:t>2.By examining both the strength and direction of correlations, we could make informed choices on which variables to retain or exclude.</a:t>
            </a:r>
          </a:p>
          <a:p>
            <a:r>
              <a:rPr lang="en-GB" dirty="0">
                <a:effectLst/>
                <a:latin typeface="Helvetica Neue" panose="02000503000000020004" pitchFamily="2" charset="0"/>
              </a:rPr>
              <a:t>1.Variables like </a:t>
            </a:r>
            <a:r>
              <a:rPr lang="en-GB" b="1" dirty="0">
                <a:effectLst/>
                <a:latin typeface="Helvetica Neue" panose="02000503000000020004" pitchFamily="2" charset="0"/>
              </a:rPr>
              <a:t>GDP per capita, Internet Penetration Rate, and R&amp;D Expenditure</a:t>
            </a:r>
            <a:r>
              <a:rPr lang="en-GB" dirty="0">
                <a:effectLst/>
                <a:latin typeface="Helvetica Neue" panose="02000503000000020004" pitchFamily="2" charset="0"/>
              </a:rPr>
              <a:t> showed strong positive correlations with the Automation Index, indicating they are key drivers of automation adoption.</a:t>
            </a:r>
          </a:p>
          <a:p>
            <a:r>
              <a:rPr lang="en-GB" dirty="0">
                <a:effectLst/>
                <a:latin typeface="Helvetica Neue" panose="02000503000000020004" pitchFamily="2" charset="0"/>
              </a:rPr>
              <a:t>4.</a:t>
            </a:r>
            <a:r>
              <a:rPr lang="en-GB" b="1" dirty="0">
                <a:effectLst/>
                <a:latin typeface="Helvetica Neue" panose="02000503000000020004" pitchFamily="2" charset="0"/>
              </a:rPr>
              <a:t>Minimizing Multicollinearity</a:t>
            </a:r>
            <a:r>
              <a:rPr lang="en-GB" dirty="0">
                <a:effectLst/>
                <a:latin typeface="Helvetica Neue" panose="02000503000000020004" pitchFamily="2" charset="0"/>
              </a:rPr>
              <a:t>:</a:t>
            </a:r>
          </a:p>
          <a:p>
            <a:r>
              <a:rPr lang="en-GB" dirty="0">
                <a:effectLst/>
                <a:latin typeface="Helvetica Neue" panose="02000503000000020004" pitchFamily="2" charset="0"/>
              </a:rPr>
              <a:t>1.We avoided including features that are highly correlated with each other, as this can introduce redundancy. For example, </a:t>
            </a:r>
            <a:r>
              <a:rPr lang="en-GB" b="1" dirty="0">
                <a:effectLst/>
                <a:latin typeface="Helvetica Neue" panose="02000503000000020004" pitchFamily="2" charset="0"/>
              </a:rPr>
              <a:t>Regulatory Quality Index</a:t>
            </a:r>
            <a:r>
              <a:rPr lang="en-GB" dirty="0">
                <a:effectLst/>
                <a:latin typeface="Helvetica Neue" panose="02000503000000020004" pitchFamily="2" charset="0"/>
              </a:rPr>
              <a:t> and </a:t>
            </a:r>
            <a:r>
              <a:rPr lang="en-GB" b="1" dirty="0">
                <a:effectLst/>
                <a:latin typeface="Helvetica Neue" panose="02000503000000020004" pitchFamily="2" charset="0"/>
              </a:rPr>
              <a:t>Government Effectiveness Index</a:t>
            </a:r>
            <a:r>
              <a:rPr lang="en-GB" dirty="0">
                <a:effectLst/>
                <a:latin typeface="Helvetica Neue" panose="02000503000000020004" pitchFamily="2" charset="0"/>
              </a:rPr>
              <a:t> (which book look at governance) were carefully reviewed for overlapping impacts.</a:t>
            </a:r>
          </a:p>
          <a:p>
            <a:r>
              <a:rPr lang="en-GB" dirty="0">
                <a:effectLst/>
                <a:latin typeface="Helvetica Neue" panose="02000503000000020004" pitchFamily="2" charset="0"/>
              </a:rPr>
              <a:t>2.Reducing multicollinearity ensures each feature provides unique information, enhancing model performance.</a:t>
            </a:r>
          </a:p>
        </p:txBody>
      </p:sp>
      <p:sp>
        <p:nvSpPr>
          <p:cNvPr id="4" name="Slide Number Placeholder 3"/>
          <p:cNvSpPr>
            <a:spLocks noGrp="1"/>
          </p:cNvSpPr>
          <p:nvPr>
            <p:ph type="sldNum" sz="quarter" idx="5"/>
          </p:nvPr>
        </p:nvSpPr>
        <p:spPr/>
        <p:txBody>
          <a:bodyPr/>
          <a:lstStyle/>
          <a:p>
            <a:fld id="{BD93406A-2A59-8E44-A3D4-92A084F1BAAE}" type="slidenum">
              <a:rPr lang="en-FR" smtClean="0"/>
              <a:t>15</a:t>
            </a:fld>
            <a:endParaRPr lang="en-FR"/>
          </a:p>
        </p:txBody>
      </p:sp>
    </p:spTree>
    <p:extLst>
      <p:ext uri="{BB962C8B-B14F-4D97-AF65-F5344CB8AC3E}">
        <p14:creationId xmlns:p14="http://schemas.microsoft.com/office/powerpoint/2010/main" val="1796612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B2EA7-9DCC-7F32-D642-2BC3531FF6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3325F-3010-A7B6-2D8D-7CEE09D6D3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D53B49-5CE3-A8E8-FA0F-0695C5F3896C}"/>
              </a:ext>
            </a:extLst>
          </p:cNvPr>
          <p:cNvSpPr>
            <a:spLocks noGrp="1"/>
          </p:cNvSpPr>
          <p:nvPr>
            <p:ph type="body" idx="1"/>
          </p:nvPr>
        </p:nvSpPr>
        <p:spPr/>
        <p:txBody>
          <a:bodyPr/>
          <a:lstStyle/>
          <a:p>
            <a:r>
              <a:rPr lang="en-GB" b="1" dirty="0">
                <a:effectLst/>
                <a:latin typeface="Helvetica Neue" panose="02000503000000020004" pitchFamily="2" charset="0"/>
              </a:rPr>
              <a:t>Purpose of </a:t>
            </a:r>
            <a:r>
              <a:rPr lang="en-GB" dirty="0">
                <a:effectLst/>
                <a:latin typeface="Helvetica Neue" panose="02000503000000020004" pitchFamily="2" charset="0"/>
              </a:rPr>
              <a:t>the Principal Component Analysis (PCA) helps reduce the number of features by combining correlated variables into principal components, making the dataset more manageable while preserving the information needed for accurate predictions.</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1.The cumulative explained variance plot for example helps us decide how many principal components to retain. Each point on the curve represents the cumulative variance explained by adding another component.</a:t>
            </a:r>
          </a:p>
          <a:p>
            <a:r>
              <a:rPr lang="en-GB" dirty="0">
                <a:effectLst/>
                <a:latin typeface="Helvetica Neue" panose="02000503000000020004" pitchFamily="2" charset="0"/>
              </a:rPr>
              <a:t>2.In our plot, we see that the first few components capture a significant portion of the variance. By around 10 components, we capture over 85% of the variance, meaning we can achieve a robust representation without needing all original features.</a:t>
            </a:r>
          </a:p>
          <a:p>
            <a:r>
              <a:rPr lang="en-GB" dirty="0">
                <a:effectLst/>
                <a:latin typeface="Helvetica Neue" panose="02000503000000020004" pitchFamily="2" charset="0"/>
              </a:rPr>
              <a:t>3.</a:t>
            </a:r>
            <a:r>
              <a:rPr lang="en-GB" b="1" dirty="0">
                <a:effectLst/>
                <a:latin typeface="Helvetica Neue" panose="02000503000000020004" pitchFamily="2" charset="0"/>
              </a:rPr>
              <a:t>Key Insights from PC1</a:t>
            </a:r>
            <a:r>
              <a:rPr lang="en-GB" dirty="0">
                <a:effectLst/>
                <a:latin typeface="Helvetica Neue" panose="02000503000000020004" pitchFamily="2" charset="0"/>
              </a:rPr>
              <a:t>:</a:t>
            </a:r>
          </a:p>
          <a:p>
            <a:r>
              <a:rPr lang="en-GB" dirty="0">
                <a:effectLst/>
                <a:latin typeface="Helvetica Neue" panose="02000503000000020004" pitchFamily="2" charset="0"/>
              </a:rPr>
              <a:t>1.The first principal component (PC1) accounts for a major part of the variance and is heavily influenced by variables such as </a:t>
            </a:r>
            <a:r>
              <a:rPr lang="en-GB" b="1" dirty="0">
                <a:effectLst/>
                <a:latin typeface="Helvetica Neue" panose="02000503000000020004" pitchFamily="2" charset="0"/>
              </a:rPr>
              <a:t>global connectedness, GDP per capita, regulatory quality, government effectiveness, rule of law, and R&amp;D</a:t>
            </a:r>
            <a:r>
              <a:rPr lang="en-GB" dirty="0">
                <a:effectLst/>
                <a:latin typeface="Helvetica Neue" panose="02000503000000020004" pitchFamily="2" charset="0"/>
              </a:rPr>
              <a:t>.</a:t>
            </a:r>
          </a:p>
          <a:p>
            <a:r>
              <a:rPr lang="en-GB" dirty="0">
                <a:effectLst/>
                <a:latin typeface="Helvetica Neue" panose="02000503000000020004" pitchFamily="2" charset="0"/>
              </a:rPr>
              <a:t>2.These variables are strong drivers in distinguishing automation potential across countries, capturing the economic, regulatory, and connectivity factors that facilitate automation.</a:t>
            </a:r>
          </a:p>
        </p:txBody>
      </p:sp>
      <p:sp>
        <p:nvSpPr>
          <p:cNvPr id="4" name="Slide Number Placeholder 3">
            <a:extLst>
              <a:ext uri="{FF2B5EF4-FFF2-40B4-BE49-F238E27FC236}">
                <a16:creationId xmlns:a16="http://schemas.microsoft.com/office/drawing/2014/main" id="{3E442878-76A1-8707-7FF7-B21DEEF1E950}"/>
              </a:ext>
            </a:extLst>
          </p:cNvPr>
          <p:cNvSpPr>
            <a:spLocks noGrp="1"/>
          </p:cNvSpPr>
          <p:nvPr>
            <p:ph type="sldNum" sz="quarter" idx="5"/>
          </p:nvPr>
        </p:nvSpPr>
        <p:spPr/>
        <p:txBody>
          <a:bodyPr/>
          <a:lstStyle/>
          <a:p>
            <a:fld id="{BD93406A-2A59-8E44-A3D4-92A084F1BAAE}" type="slidenum">
              <a:rPr lang="en-FR" smtClean="0"/>
              <a:t>16</a:t>
            </a:fld>
            <a:endParaRPr lang="en-FR"/>
          </a:p>
        </p:txBody>
      </p:sp>
    </p:spTree>
    <p:extLst>
      <p:ext uri="{BB962C8B-B14F-4D97-AF65-F5344CB8AC3E}">
        <p14:creationId xmlns:p14="http://schemas.microsoft.com/office/powerpoint/2010/main" val="3056214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1.We began by testing a mix of linear and non-linear models, as our data likely contains both linear trends and non-linear relationships between features and the automation index.</a:t>
            </a:r>
          </a:p>
          <a:p>
            <a:r>
              <a:rPr lang="en-GB" dirty="0">
                <a:effectLst/>
                <a:latin typeface="Helvetica Neue" panose="02000503000000020004" pitchFamily="2" charset="0"/>
              </a:rPr>
              <a:t>2.Linear models (like Ridge and Linear Regression) are simpler and effective for straightforward relationships, while non-linear models (like Random Forest and Gradient Boosting) can capture more complex interactions.</a:t>
            </a:r>
          </a:p>
          <a:p>
            <a:r>
              <a:rPr lang="en-GB" dirty="0">
                <a:effectLst/>
                <a:latin typeface="Helvetica Neue" panose="02000503000000020004" pitchFamily="2" charset="0"/>
              </a:rPr>
              <a:t>2.</a:t>
            </a:r>
            <a:r>
              <a:rPr lang="en-GB" b="1" dirty="0">
                <a:effectLst/>
                <a:latin typeface="Helvetica Neue" panose="02000503000000020004" pitchFamily="2" charset="0"/>
              </a:rPr>
              <a:t>Model Performance</a:t>
            </a:r>
            <a:r>
              <a:rPr lang="en-GB" dirty="0">
                <a:effectLst/>
                <a:latin typeface="Helvetica Neue" panose="02000503000000020004" pitchFamily="2" charset="0"/>
              </a:rPr>
              <a:t>:</a:t>
            </a:r>
          </a:p>
          <a:p>
            <a:r>
              <a:rPr lang="en-GB" dirty="0">
                <a:effectLst/>
                <a:latin typeface="Helvetica Neue" panose="02000503000000020004" pitchFamily="2" charset="0"/>
              </a:rPr>
              <a:t>1.The </a:t>
            </a:r>
            <a:r>
              <a:rPr lang="en-GB" b="1" dirty="0">
                <a:effectLst/>
                <a:latin typeface="Helvetica Neue" panose="02000503000000020004" pitchFamily="2" charset="0"/>
              </a:rPr>
              <a:t>Random Forest model</a:t>
            </a:r>
            <a:r>
              <a:rPr lang="en-GB" dirty="0">
                <a:effectLst/>
                <a:latin typeface="Helvetica Neue" panose="02000503000000020004" pitchFamily="2" charset="0"/>
              </a:rPr>
              <a:t> emerged as the best-performing model with the highest R2R^2R2 (0.8849), indicating a strong ability to explain variance in the target variable.</a:t>
            </a:r>
          </a:p>
          <a:p>
            <a:r>
              <a:rPr lang="en-GB" dirty="0">
                <a:effectLst/>
                <a:latin typeface="Helvetica Neue" panose="02000503000000020004" pitchFamily="2" charset="0"/>
              </a:rPr>
              <a:t>2.It also had the lowest </a:t>
            </a:r>
            <a:r>
              <a:rPr lang="en-GB" b="1" dirty="0">
                <a:effectLst/>
                <a:latin typeface="Helvetica Neue" panose="02000503000000020004" pitchFamily="2" charset="0"/>
              </a:rPr>
              <a:t>RMSE</a:t>
            </a:r>
            <a:r>
              <a:rPr lang="en-GB" dirty="0">
                <a:effectLst/>
                <a:latin typeface="Helvetica Neue" panose="02000503000000020004" pitchFamily="2" charset="0"/>
              </a:rPr>
              <a:t> (0.0637) and </a:t>
            </a:r>
            <a:r>
              <a:rPr lang="en-GB" b="1" dirty="0">
                <a:effectLst/>
                <a:latin typeface="Helvetica Neue" panose="02000503000000020004" pitchFamily="2" charset="0"/>
              </a:rPr>
              <a:t>MAE</a:t>
            </a:r>
            <a:r>
              <a:rPr lang="en-GB" dirty="0">
                <a:effectLst/>
                <a:latin typeface="Helvetica Neue" panose="02000503000000020004" pitchFamily="2" charset="0"/>
              </a:rPr>
              <a:t> (0.0424), showing that it makes precise predictions with minimal error.</a:t>
            </a:r>
          </a:p>
        </p:txBody>
      </p:sp>
      <p:sp>
        <p:nvSpPr>
          <p:cNvPr id="4" name="Slide Number Placeholder 3"/>
          <p:cNvSpPr>
            <a:spLocks noGrp="1"/>
          </p:cNvSpPr>
          <p:nvPr>
            <p:ph type="sldNum" sz="quarter" idx="5"/>
          </p:nvPr>
        </p:nvSpPr>
        <p:spPr/>
        <p:txBody>
          <a:bodyPr/>
          <a:lstStyle/>
          <a:p>
            <a:fld id="{BD93406A-2A59-8E44-A3D4-92A084F1BAAE}" type="slidenum">
              <a:rPr lang="en-FR" smtClean="0"/>
              <a:t>17</a:t>
            </a:fld>
            <a:endParaRPr lang="en-FR"/>
          </a:p>
        </p:txBody>
      </p:sp>
    </p:spTree>
    <p:extLst>
      <p:ext uri="{BB962C8B-B14F-4D97-AF65-F5344CB8AC3E}">
        <p14:creationId xmlns:p14="http://schemas.microsoft.com/office/powerpoint/2010/main" val="303496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effectLst/>
                <a:latin typeface="Helvetica Neue" panose="02000503000000020004" pitchFamily="2" charset="0"/>
              </a:rPr>
              <a:t>So now we apply the model and the first use is to fill in the countries with missing data we saw earlier on the maps. </a:t>
            </a:r>
            <a:endParaRPr lang="en-GB" dirty="0">
              <a:effectLst/>
              <a:latin typeface="Helvetica Neue" panose="02000503000000020004" pitchFamily="2" charset="0"/>
            </a:endParaRPr>
          </a:p>
          <a:p>
            <a:r>
              <a:rPr lang="en-GB" dirty="0">
                <a:effectLst/>
                <a:latin typeface="Helvetica Neue" panose="02000503000000020004" pitchFamily="2" charset="0"/>
              </a:rPr>
              <a:t>By applying our model, we can estimate these values, providing a more comprehensive global view of automation readiness and adoption.</a:t>
            </a:r>
          </a:p>
          <a:p>
            <a:r>
              <a:rPr lang="en-GB" b="1" dirty="0">
                <a:effectLst/>
                <a:latin typeface="Helvetica Neue" panose="02000503000000020004" pitchFamily="2" charset="0"/>
              </a:rPr>
              <a:t>You can see these predictions in the red-orange gradient legend on the map</a:t>
            </a:r>
            <a:endParaRPr lang="en-GB" dirty="0">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BD93406A-2A59-8E44-A3D4-92A084F1BAAE}" type="slidenum">
              <a:rPr lang="en-FR" smtClean="0"/>
              <a:t>18</a:t>
            </a:fld>
            <a:endParaRPr lang="en-FR"/>
          </a:p>
        </p:txBody>
      </p:sp>
    </p:spTree>
    <p:extLst>
      <p:ext uri="{BB962C8B-B14F-4D97-AF65-F5344CB8AC3E}">
        <p14:creationId xmlns:p14="http://schemas.microsoft.com/office/powerpoint/2010/main" val="2369881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effectLst/>
                <a:latin typeface="Menlo" panose="020B0609030804020204" pitchFamily="49" charset="0"/>
              </a:rPr>
              <a:t>“Our model performed relatively well in predicting automation levels, as we see a strong alignment between actual and predicted values.”</a:t>
            </a:r>
          </a:p>
          <a:p>
            <a:pPr>
              <a:buFont typeface="Arial" panose="020B0604020202020204" pitchFamily="34" charset="0"/>
              <a:buChar char="•"/>
            </a:pPr>
            <a:r>
              <a:rPr lang="en-GB" dirty="0">
                <a:effectLst/>
                <a:latin typeface="Helvetica Neue" panose="02000503000000020004" pitchFamily="2" charset="0"/>
              </a:rPr>
              <a:t>“The scatter plot shows this alignment, with most points closely following the red line, indicating accurate predictions in many cases.”</a:t>
            </a:r>
          </a:p>
          <a:p>
            <a:br>
              <a:rPr lang="en-GB" dirty="0">
                <a:effectLst/>
                <a:latin typeface="Helvetica Neue" panose="02000503000000020004" pitchFamily="2" charset="0"/>
              </a:rPr>
            </a:b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“However, we identified some areas where the model could be improved. The residual plot shows patterns in the residuals—these are the differences between actual and predicted values.”</a:t>
            </a:r>
          </a:p>
          <a:p>
            <a:pPr>
              <a:buFont typeface="Arial" panose="020B0604020202020204" pitchFamily="34" charset="0"/>
              <a:buChar char="•"/>
            </a:pPr>
            <a:r>
              <a:rPr lang="en-GB" dirty="0">
                <a:effectLst/>
                <a:latin typeface="Helvetica Neue" panose="02000503000000020004" pitchFamily="2" charset="0"/>
              </a:rPr>
              <a:t>“Ideally, residuals should be randomly scattered around zero, but we can see some patterns, especially at higher predicted values. This suggests potential improvements in our data or the complexity of the model.”</a:t>
            </a:r>
          </a:p>
          <a:p>
            <a:pPr>
              <a:buFont typeface="Arial" panose="020B0604020202020204" pitchFamily="34" charset="0"/>
              <a:buChar char="•"/>
            </a:pPr>
            <a:r>
              <a:rPr lang="en-GB" dirty="0">
                <a:effectLst/>
                <a:latin typeface="Helvetica Neue" panose="02000503000000020004" pitchFamily="2" charset="0"/>
              </a:rPr>
              <a:t>“To further improve accuracy, we are considering exploring more advanced models, such as ensemble methods or neural networks, which could capture deeper patterns in the data.”</a:t>
            </a:r>
          </a:p>
          <a:p>
            <a:pPr>
              <a:buFont typeface="Arial" panose="020B0604020202020204" pitchFamily="34" charset="0"/>
              <a:buChar char="•"/>
            </a:pPr>
            <a:r>
              <a:rPr lang="en-GB" dirty="0">
                <a:effectLst/>
                <a:latin typeface="Helvetica Neue" panose="02000503000000020004" pitchFamily="2" charset="0"/>
              </a:rPr>
              <a:t>“Another enhancement could be refining our feature set to focus on the most impactful variables and gathering additional data to better represent automation trends across more countries and sectors.”</a:t>
            </a:r>
          </a:p>
          <a:p>
            <a:endParaRPr lang="en-FR" dirty="0"/>
          </a:p>
        </p:txBody>
      </p:sp>
      <p:sp>
        <p:nvSpPr>
          <p:cNvPr id="4" name="Slide Number Placeholder 3"/>
          <p:cNvSpPr>
            <a:spLocks noGrp="1"/>
          </p:cNvSpPr>
          <p:nvPr>
            <p:ph type="sldNum" sz="quarter" idx="5"/>
          </p:nvPr>
        </p:nvSpPr>
        <p:spPr/>
        <p:txBody>
          <a:bodyPr/>
          <a:lstStyle/>
          <a:p>
            <a:fld id="{BD93406A-2A59-8E44-A3D4-92A084F1BAAE}" type="slidenum">
              <a:rPr lang="en-FR" smtClean="0"/>
              <a:t>19</a:t>
            </a:fld>
            <a:endParaRPr lang="en-FR"/>
          </a:p>
        </p:txBody>
      </p:sp>
    </p:spTree>
    <p:extLst>
      <p:ext uri="{BB962C8B-B14F-4D97-AF65-F5344CB8AC3E}">
        <p14:creationId xmlns:p14="http://schemas.microsoft.com/office/powerpoint/2010/main" val="84544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effectLst/>
                <a:latin typeface="Helvetica Neue" panose="02000503000000020004" pitchFamily="2" charset="0"/>
              </a:rPr>
              <a:t>Automation is A Complex Process to Measure</a:t>
            </a:r>
            <a:r>
              <a:rPr lang="en-GB" dirty="0">
                <a:effectLst/>
                <a:latin typeface="Helvetica Neue" panose="02000503000000020004" pitchFamily="2" charset="0"/>
              </a:rPr>
              <a:t>:</a:t>
            </a:r>
          </a:p>
          <a:p>
            <a:pPr>
              <a:buFont typeface="Arial" panose="020B0604020202020204" pitchFamily="34" charset="0"/>
              <a:buChar char="•"/>
            </a:pPr>
            <a:r>
              <a:rPr lang="en-GB" dirty="0">
                <a:effectLst/>
                <a:latin typeface="Helvetica Neue" panose="02000503000000020004" pitchFamily="2" charset="0"/>
              </a:rPr>
              <a:t>“Automation isn’t a one-time event; it’s an ongoing evolution with different impacts across sectors, regions, and job types. This makes it challenging to measure and predict accurately.”</a:t>
            </a:r>
          </a:p>
          <a:p>
            <a:pPr>
              <a:buFont typeface="Arial" panose="020B0604020202020204" pitchFamily="34" charset="0"/>
              <a:buChar char="•"/>
            </a:pPr>
            <a:r>
              <a:rPr lang="en-GB" dirty="0">
                <a:effectLst/>
                <a:latin typeface="Helvetica Neue" panose="02000503000000020004" pitchFamily="2" charset="0"/>
              </a:rPr>
              <a:t>“As technologies evolve and new tools are introduced, the nature of automation itself shifts. This complexity is why a robust, data-driven approach to tracking automation trends is essential.”</a:t>
            </a:r>
          </a:p>
          <a:p>
            <a:br>
              <a:rPr lang="en-GB" dirty="0">
                <a:effectLst/>
                <a:latin typeface="Helvetica Neue" panose="02000503000000020004" pitchFamily="2" charset="0"/>
              </a:rPr>
            </a:br>
            <a:endParaRPr lang="en-GB" dirty="0">
              <a:effectLst/>
              <a:latin typeface="Helvetica Neue" panose="02000503000000020004" pitchFamily="2" charset="0"/>
            </a:endParaRP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“Using machine learning models and economic analysis, we </a:t>
            </a:r>
            <a:r>
              <a:rPr lang="en-GB" dirty="0" err="1">
                <a:effectLst/>
                <a:latin typeface="Helvetica Neue" panose="02000503000000020004" pitchFamily="2" charset="0"/>
              </a:rPr>
              <a:t>analyzed</a:t>
            </a:r>
            <a:r>
              <a:rPr lang="en-GB" dirty="0">
                <a:effectLst/>
                <a:latin typeface="Helvetica Neue" panose="02000503000000020004" pitchFamily="2" charset="0"/>
              </a:rPr>
              <a:t> global automation data and extrapolated future trends up to 2030, focusing on the role of economic factors and technological readiness.”</a:t>
            </a:r>
          </a:p>
          <a:p>
            <a:r>
              <a:rPr lang="en-GB" dirty="0">
                <a:effectLst/>
                <a:latin typeface="Helvetica Neue" panose="02000503000000020004" pitchFamily="2" charset="0"/>
              </a:rPr>
              <a:t>“Let’s dive in”</a:t>
            </a:r>
          </a:p>
          <a:p>
            <a:endParaRPr lang="en-FR" dirty="0"/>
          </a:p>
        </p:txBody>
      </p:sp>
      <p:sp>
        <p:nvSpPr>
          <p:cNvPr id="4" name="Slide Number Placeholder 3"/>
          <p:cNvSpPr>
            <a:spLocks noGrp="1"/>
          </p:cNvSpPr>
          <p:nvPr>
            <p:ph type="sldNum" sz="quarter" idx="5"/>
          </p:nvPr>
        </p:nvSpPr>
        <p:spPr/>
        <p:txBody>
          <a:bodyPr/>
          <a:lstStyle/>
          <a:p>
            <a:fld id="{BD93406A-2A59-8E44-A3D4-92A084F1BAAE}" type="slidenum">
              <a:rPr lang="en-FR" smtClean="0"/>
              <a:t>2</a:t>
            </a:fld>
            <a:endParaRPr lang="en-FR"/>
          </a:p>
        </p:txBody>
      </p:sp>
    </p:spTree>
    <p:extLst>
      <p:ext uri="{BB962C8B-B14F-4D97-AF65-F5344CB8AC3E}">
        <p14:creationId xmlns:p14="http://schemas.microsoft.com/office/powerpoint/2010/main" val="1106618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•Given that Linear Regression captured automation trends effectively and that economic indicators (like GDP per capita) were key explanatory variables, we applied a linear extrapolation to estimate future automation levels across different income groups.</a:t>
            </a:r>
          </a:p>
          <a:p>
            <a:r>
              <a:rPr lang="en-GB" dirty="0">
                <a:effectLst/>
                <a:latin typeface="Helvetica Neue" panose="02000503000000020004" pitchFamily="2" charset="0"/>
              </a:rPr>
              <a:t>•This analysis helps us anticipate how automation adoption might evolve up to 2030, highlighting potential disparities between regions.</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a:t>
            </a:r>
            <a:r>
              <a:rPr lang="en-GB" b="1" dirty="0">
                <a:effectLst/>
                <a:latin typeface="Helvetica Neue" panose="02000503000000020004" pitchFamily="2" charset="0"/>
              </a:rPr>
              <a:t>High-income regions</a:t>
            </a:r>
            <a:r>
              <a:rPr lang="en-GB" dirty="0">
                <a:effectLst/>
                <a:latin typeface="Helvetica Neue" panose="02000503000000020004" pitchFamily="2" charset="0"/>
              </a:rPr>
              <a:t> (blue line) show robust growth in automation levels, reflecting strong infrastructure, investment, and economic readiness.</a:t>
            </a:r>
          </a:p>
          <a:p>
            <a:r>
              <a:rPr lang="en-GB" dirty="0">
                <a:effectLst/>
                <a:latin typeface="Helvetica Neue" panose="02000503000000020004" pitchFamily="2" charset="0"/>
              </a:rPr>
              <a:t>•</a:t>
            </a:r>
            <a:r>
              <a:rPr lang="en-GB" b="1" dirty="0">
                <a:effectLst/>
                <a:latin typeface="Helvetica Neue" panose="02000503000000020004" pitchFamily="2" charset="0"/>
              </a:rPr>
              <a:t>Upper middle-income regions</a:t>
            </a:r>
            <a:r>
              <a:rPr lang="en-GB" dirty="0">
                <a:effectLst/>
                <a:latin typeface="Helvetica Neue" panose="02000503000000020004" pitchFamily="2" charset="0"/>
              </a:rPr>
              <a:t> (red line) display moderate growth, but the gap with high-income regions is projected to expand over time.</a:t>
            </a:r>
          </a:p>
          <a:p>
            <a:r>
              <a:rPr lang="en-GB" dirty="0">
                <a:effectLst/>
                <a:latin typeface="Helvetica Neue" panose="02000503000000020004" pitchFamily="2" charset="0"/>
              </a:rPr>
              <a:t>•</a:t>
            </a:r>
            <a:r>
              <a:rPr lang="en-GB" b="1" dirty="0">
                <a:effectLst/>
                <a:latin typeface="Helvetica Neue" panose="02000503000000020004" pitchFamily="2" charset="0"/>
              </a:rPr>
              <a:t>Lower middle-income</a:t>
            </a:r>
            <a:r>
              <a:rPr lang="en-GB" dirty="0">
                <a:effectLst/>
                <a:latin typeface="Helvetica Neue" panose="02000503000000020004" pitchFamily="2" charset="0"/>
              </a:rPr>
              <a:t> and </a:t>
            </a:r>
            <a:r>
              <a:rPr lang="en-GB" b="1" dirty="0">
                <a:effectLst/>
                <a:latin typeface="Helvetica Neue" panose="02000503000000020004" pitchFamily="2" charset="0"/>
              </a:rPr>
              <a:t>low-income regions</a:t>
            </a:r>
            <a:r>
              <a:rPr lang="en-GB" dirty="0">
                <a:effectLst/>
                <a:latin typeface="Helvetica Neue" panose="02000503000000020004" pitchFamily="2" charset="0"/>
              </a:rPr>
              <a:t> (green and orange lines) exhibit minimal growth, and projections suggest only slight increases by 2030. Limited resources and infrastructure in these regions hinder their capacity for automation adoption.</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•If current trends persist, the </a:t>
            </a:r>
            <a:r>
              <a:rPr lang="en-GB" b="1" dirty="0">
                <a:effectLst/>
                <a:latin typeface="Helvetica Neue" panose="02000503000000020004" pitchFamily="2" charset="0"/>
              </a:rPr>
              <a:t>automation gap</a:t>
            </a:r>
            <a:r>
              <a:rPr lang="en-GB" dirty="0">
                <a:effectLst/>
                <a:latin typeface="Helvetica Neue" panose="02000503000000020004" pitchFamily="2" charset="0"/>
              </a:rPr>
              <a:t> between high- and low-income regions will likely widen. High-income regions will continue to benefit from automation’s economic advantages, while lower-income regions may struggle to keep up, affecting their global competitiveness.</a:t>
            </a:r>
          </a:p>
          <a:p>
            <a:r>
              <a:rPr lang="en-GB" dirty="0">
                <a:effectLst/>
                <a:latin typeface="Helvetica Neue" panose="02000503000000020004" pitchFamily="2" charset="0"/>
              </a:rPr>
              <a:t>•This widening gap could exacerbate global inequalities, as automation strengthens economic growth in high-income countries while potentially leaving lower-income regions further behind.</a:t>
            </a:r>
          </a:p>
          <a:p>
            <a:br>
              <a:rPr lang="en-GB" dirty="0">
                <a:effectLst/>
                <a:latin typeface="Helvetica Neue" panose="02000503000000020004" pitchFamily="2" charset="0"/>
              </a:rPr>
            </a:br>
            <a:endParaRPr lang="en-GB" dirty="0">
              <a:effectLst/>
              <a:latin typeface="Helvetica Neue" panose="02000503000000020004" pitchFamily="2" charset="0"/>
            </a:endParaRP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•This projection highlights the critical need for proactive measures to address disparities in automation adoption. Without intervention, automation could reinforce existing socio-economic inequalities, impacting global economic balance and inclusivity.</a:t>
            </a:r>
          </a:p>
        </p:txBody>
      </p:sp>
      <p:sp>
        <p:nvSpPr>
          <p:cNvPr id="4" name="Slide Number Placeholder 3"/>
          <p:cNvSpPr>
            <a:spLocks noGrp="1"/>
          </p:cNvSpPr>
          <p:nvPr>
            <p:ph type="sldNum" sz="quarter" idx="5"/>
          </p:nvPr>
        </p:nvSpPr>
        <p:spPr/>
        <p:txBody>
          <a:bodyPr/>
          <a:lstStyle/>
          <a:p>
            <a:fld id="{BD93406A-2A59-8E44-A3D4-92A084F1BAAE}" type="slidenum">
              <a:rPr lang="en-FR" smtClean="0"/>
              <a:t>20</a:t>
            </a:fld>
            <a:endParaRPr lang="en-FR"/>
          </a:p>
        </p:txBody>
      </p:sp>
    </p:spTree>
    <p:extLst>
      <p:ext uri="{BB962C8B-B14F-4D97-AF65-F5344CB8AC3E}">
        <p14:creationId xmlns:p14="http://schemas.microsoft.com/office/powerpoint/2010/main" val="205421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So we have four goals for the next 12 minutes: </a:t>
            </a:r>
          </a:p>
          <a:p>
            <a:br>
              <a:rPr lang="en-GB" dirty="0">
                <a:effectLst/>
                <a:latin typeface="Helvetica Neue" panose="02000503000000020004" pitchFamily="2" charset="0"/>
              </a:rPr>
            </a:b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"Our first goal is to understand how automation is impacting different industries and regions. By </a:t>
            </a:r>
            <a:r>
              <a:rPr lang="en-GB" dirty="0" err="1">
                <a:effectLst/>
                <a:latin typeface="Helvetica Neue" panose="02000503000000020004" pitchFamily="2" charset="0"/>
              </a:rPr>
              <a:t>analyzing</a:t>
            </a:r>
            <a:r>
              <a:rPr lang="en-GB" dirty="0">
                <a:effectLst/>
                <a:latin typeface="Helvetica Neue" panose="02000503000000020004" pitchFamily="2" charset="0"/>
              </a:rPr>
              <a:t> which sectors are most susceptible to automation-driven job disruptions, we can pinpoint areas that might face the greatest shifts in employment."</a:t>
            </a:r>
          </a:p>
          <a:p>
            <a:br>
              <a:rPr lang="en-GB" dirty="0">
                <a:effectLst/>
                <a:latin typeface="Helvetica Neue" panose="02000503000000020004" pitchFamily="2" charset="0"/>
              </a:rPr>
            </a:b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"The second objective is to examine the factors that drive automation adoption. This includes investment in AI, workforce skill levels, and overall economic conditions."</a:t>
            </a:r>
          </a:p>
          <a:p>
            <a:pPr>
              <a:buFont typeface="Arial" panose="020B0604020202020204" pitchFamily="34" charset="0"/>
              <a:buChar char="•"/>
            </a:pPr>
            <a:r>
              <a:rPr lang="en-GB" dirty="0">
                <a:effectLst/>
                <a:latin typeface="Helvetica Neue" panose="02000503000000020004" pitchFamily="2" charset="0"/>
              </a:rPr>
              <a:t>"By identifying these drivers, we can see what elements contribute to a region’s readiness for automation and, more importantly, what might be holding back certain regions or industries from advancing."</a:t>
            </a:r>
          </a:p>
          <a:p>
            <a:br>
              <a:rPr lang="en-GB" dirty="0">
                <a:effectLst/>
                <a:latin typeface="Helvetica Neue" panose="02000503000000020004" pitchFamily="2" charset="0"/>
              </a:rPr>
            </a:b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"Our third objective is predictive. We developed a machine learning model that can forecast automation levels across different countries. This allows us to track advancements and delays in real-time, giving policymakers a tool to monitor automation growth."</a:t>
            </a:r>
          </a:p>
          <a:p>
            <a:br>
              <a:rPr lang="en-GB" dirty="0">
                <a:effectLst/>
                <a:latin typeface="Helvetica Neue" panose="02000503000000020004" pitchFamily="2" charset="0"/>
              </a:rPr>
            </a:b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"Finally, we aim to bridge the global automation gap. The insights from this study are designed to guide policies and training initiatives that help reduce the disparities in automation adoption between developed and developing regions."</a:t>
            </a:r>
          </a:p>
        </p:txBody>
      </p:sp>
      <p:sp>
        <p:nvSpPr>
          <p:cNvPr id="4" name="Slide Number Placeholder 3"/>
          <p:cNvSpPr>
            <a:spLocks noGrp="1"/>
          </p:cNvSpPr>
          <p:nvPr>
            <p:ph type="sldNum" sz="quarter" idx="5"/>
          </p:nvPr>
        </p:nvSpPr>
        <p:spPr/>
        <p:txBody>
          <a:bodyPr/>
          <a:lstStyle/>
          <a:p>
            <a:fld id="{BD93406A-2A59-8E44-A3D4-92A084F1BAAE}" type="slidenum">
              <a:rPr lang="en-FR" smtClean="0"/>
              <a:t>3</a:t>
            </a:fld>
            <a:endParaRPr lang="en-FR"/>
          </a:p>
        </p:txBody>
      </p:sp>
    </p:spTree>
    <p:extLst>
      <p:ext uri="{BB962C8B-B14F-4D97-AF65-F5344CB8AC3E}">
        <p14:creationId xmlns:p14="http://schemas.microsoft.com/office/powerpoint/2010/main" val="3262350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1.To understand automation’s impact across sectors, we break down the automation potential by </a:t>
            </a:r>
            <a:r>
              <a:rPr lang="en-GB" dirty="0" err="1">
                <a:effectLst/>
                <a:latin typeface="Helvetica Neue" panose="02000503000000020004" pitchFamily="2" charset="0"/>
              </a:rPr>
              <a:t>analyzing</a:t>
            </a:r>
            <a:r>
              <a:rPr lang="en-GB" dirty="0">
                <a:effectLst/>
                <a:latin typeface="Helvetica Neue" panose="02000503000000020004" pitchFamily="2" charset="0"/>
              </a:rPr>
              <a:t> tasks rather than entire occupations.</a:t>
            </a:r>
          </a:p>
          <a:p>
            <a:r>
              <a:rPr lang="en-GB" dirty="0">
                <a:effectLst/>
                <a:latin typeface="Helvetica Neue" panose="02000503000000020004" pitchFamily="2" charset="0"/>
              </a:rPr>
              <a:t>2.Automation potential varies not only by industry but also by the specific tasks within each job role.</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1.Based on a McKinsey’s methodology, I reattempt calculating the automation potential for each sector by identifying tasks that could feasibly be automated with current or emerging technologies.</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2.Tasks are </a:t>
            </a:r>
            <a:r>
              <a:rPr lang="en-GB" dirty="0" err="1">
                <a:effectLst/>
                <a:latin typeface="Helvetica Neue" panose="02000503000000020004" pitchFamily="2" charset="0"/>
              </a:rPr>
              <a:t>analyzed</a:t>
            </a:r>
            <a:r>
              <a:rPr lang="en-GB" dirty="0">
                <a:effectLst/>
                <a:latin typeface="Helvetica Neue" panose="02000503000000020004" pitchFamily="2" charset="0"/>
              </a:rPr>
              <a:t> in terms of five key capability requirements: (here in the image you see a sample of sectors, tasks, and capabilities)</a:t>
            </a:r>
          </a:p>
          <a:p>
            <a:r>
              <a:rPr lang="en-GB" dirty="0">
                <a:effectLst/>
                <a:latin typeface="Helvetica Neue" panose="02000503000000020004" pitchFamily="2" charset="0"/>
              </a:rPr>
              <a:t>1.</a:t>
            </a:r>
            <a:r>
              <a:rPr lang="en-GB" b="1" dirty="0">
                <a:effectLst/>
                <a:latin typeface="Helvetica Neue" panose="02000503000000020004" pitchFamily="2" charset="0"/>
              </a:rPr>
              <a:t>Physical capabilities</a:t>
            </a:r>
            <a:r>
              <a:rPr lang="en-GB" dirty="0">
                <a:effectLst/>
                <a:latin typeface="Helvetica Neue" panose="02000503000000020004" pitchFamily="2" charset="0"/>
              </a:rPr>
              <a:t>: Tasks requiring physical activity, often involving repetitive or structured movements.</a:t>
            </a:r>
          </a:p>
          <a:p>
            <a:r>
              <a:rPr lang="en-GB" dirty="0">
                <a:effectLst/>
                <a:latin typeface="Helvetica Neue" panose="02000503000000020004" pitchFamily="2" charset="0"/>
              </a:rPr>
              <a:t>2.</a:t>
            </a:r>
            <a:r>
              <a:rPr lang="en-GB" b="1" dirty="0">
                <a:effectLst/>
                <a:latin typeface="Helvetica Neue" panose="02000503000000020004" pitchFamily="2" charset="0"/>
              </a:rPr>
              <a:t>Cognitive capabilities</a:t>
            </a:r>
            <a:r>
              <a:rPr lang="en-GB" dirty="0">
                <a:effectLst/>
                <a:latin typeface="Helvetica Neue" panose="02000503000000020004" pitchFamily="2" charset="0"/>
              </a:rPr>
              <a:t>: Tasks involving logical decision-making, data analysis, and processing.</a:t>
            </a:r>
          </a:p>
          <a:p>
            <a:r>
              <a:rPr lang="en-GB" dirty="0">
                <a:effectLst/>
                <a:latin typeface="Helvetica Neue" panose="02000503000000020004" pitchFamily="2" charset="0"/>
              </a:rPr>
              <a:t>3.</a:t>
            </a:r>
            <a:r>
              <a:rPr lang="en-GB" b="1" dirty="0">
                <a:effectLst/>
                <a:latin typeface="Helvetica Neue" panose="02000503000000020004" pitchFamily="2" charset="0"/>
              </a:rPr>
              <a:t>Sensory perception</a:t>
            </a:r>
            <a:r>
              <a:rPr lang="en-GB" dirty="0">
                <a:effectLst/>
                <a:latin typeface="Helvetica Neue" panose="02000503000000020004" pitchFamily="2" charset="0"/>
              </a:rPr>
              <a:t>: Tasks requiring perception of the physical environment, often critical in jobs involving quality control or assembly.</a:t>
            </a:r>
          </a:p>
          <a:p>
            <a:r>
              <a:rPr lang="en-GB" dirty="0">
                <a:effectLst/>
                <a:latin typeface="Helvetica Neue" panose="02000503000000020004" pitchFamily="2" charset="0"/>
              </a:rPr>
              <a:t>4.</a:t>
            </a:r>
            <a:r>
              <a:rPr lang="en-GB" b="1" dirty="0">
                <a:effectLst/>
                <a:latin typeface="Helvetica Neue" panose="02000503000000020004" pitchFamily="2" charset="0"/>
              </a:rPr>
              <a:t>Social/emotional capabilities</a:t>
            </a:r>
            <a:r>
              <a:rPr lang="en-GB" dirty="0">
                <a:effectLst/>
                <a:latin typeface="Helvetica Neue" panose="02000503000000020004" pitchFamily="2" charset="0"/>
              </a:rPr>
              <a:t>: Tasks involving interpersonal interaction, such as customer service or team-based activities.</a:t>
            </a:r>
          </a:p>
          <a:p>
            <a:r>
              <a:rPr lang="en-GB" dirty="0">
                <a:effectLst/>
                <a:latin typeface="Helvetica Neue" panose="02000503000000020004" pitchFamily="2" charset="0"/>
              </a:rPr>
              <a:t>and so on</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2.For example:</a:t>
            </a:r>
          </a:p>
          <a:p>
            <a:r>
              <a:rPr lang="en-GB" dirty="0">
                <a:effectLst/>
                <a:latin typeface="Helvetica Neue" panose="02000503000000020004" pitchFamily="2" charset="0"/>
              </a:rPr>
              <a:t>1.</a:t>
            </a:r>
            <a:r>
              <a:rPr lang="en-GB" b="1" dirty="0">
                <a:effectLst/>
                <a:latin typeface="Helvetica Neue" panose="02000503000000020004" pitchFamily="2" charset="0"/>
              </a:rPr>
              <a:t>Agriculture &amp; Extractive</a:t>
            </a:r>
            <a:r>
              <a:rPr lang="en-GB" dirty="0">
                <a:effectLst/>
                <a:latin typeface="Helvetica Neue" panose="02000503000000020004" pitchFamily="2" charset="0"/>
              </a:rPr>
              <a:t> industries rely heavily on physical and sensory capabilities, making many tasks here potentially automatable.</a:t>
            </a:r>
          </a:p>
          <a:p>
            <a:r>
              <a:rPr lang="en-GB" dirty="0">
                <a:effectLst/>
                <a:latin typeface="Helvetica Neue" panose="02000503000000020004" pitchFamily="2" charset="0"/>
              </a:rPr>
              <a:t>2.</a:t>
            </a:r>
            <a:r>
              <a:rPr lang="en-GB" b="1" dirty="0">
                <a:effectLst/>
                <a:latin typeface="Helvetica Neue" panose="02000503000000020004" pitchFamily="2" charset="0"/>
              </a:rPr>
              <a:t>High-Skill &amp; High-Tech</a:t>
            </a:r>
            <a:r>
              <a:rPr lang="en-GB" dirty="0">
                <a:effectLst/>
                <a:latin typeface="Helvetica Neue" panose="02000503000000020004" pitchFamily="2" charset="0"/>
              </a:rPr>
              <a:t> sectors involve a lot more cognitive and social capabilities, which are currently less automatable.</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1.By focusing on tasks instead of entire occupations, we can better estimate which sectors will see the earliest adoption of automation.</a:t>
            </a:r>
          </a:p>
          <a:p>
            <a:r>
              <a:rPr lang="en-GB" dirty="0">
                <a:effectLst/>
                <a:latin typeface="Helvetica Neue" panose="02000503000000020004" pitchFamily="2" charset="0"/>
              </a:rPr>
              <a:t>2.This approach also allows for more precise predictions of the skill gaps and workforce transformations required across industries.</a:t>
            </a:r>
          </a:p>
        </p:txBody>
      </p:sp>
      <p:sp>
        <p:nvSpPr>
          <p:cNvPr id="4" name="Slide Number Placeholder 3"/>
          <p:cNvSpPr>
            <a:spLocks noGrp="1"/>
          </p:cNvSpPr>
          <p:nvPr>
            <p:ph type="sldNum" sz="quarter" idx="5"/>
          </p:nvPr>
        </p:nvSpPr>
        <p:spPr/>
        <p:txBody>
          <a:bodyPr/>
          <a:lstStyle/>
          <a:p>
            <a:fld id="{BD93406A-2A59-8E44-A3D4-92A084F1BAAE}" type="slidenum">
              <a:rPr lang="en-FR" smtClean="0"/>
              <a:t>4</a:t>
            </a:fld>
            <a:endParaRPr lang="en-FR"/>
          </a:p>
        </p:txBody>
      </p:sp>
    </p:spTree>
    <p:extLst>
      <p:ext uri="{BB962C8B-B14F-4D97-AF65-F5344CB8AC3E}">
        <p14:creationId xmlns:p14="http://schemas.microsoft.com/office/powerpoint/2010/main" val="200290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So we apply this approach by using employment data per sector globally to get both the automation potential per sector and per task, and here are some results: Ill give you a minute to read the figure (you read it once)</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1.Based on current technology, nearly </a:t>
            </a:r>
            <a:r>
              <a:rPr lang="en-GB" b="1" dirty="0">
                <a:effectLst/>
                <a:latin typeface="Helvetica Neue" panose="02000503000000020004" pitchFamily="2" charset="0"/>
              </a:rPr>
              <a:t>49% of all activities</a:t>
            </a:r>
            <a:r>
              <a:rPr lang="en-GB" dirty="0">
                <a:effectLst/>
                <a:latin typeface="Helvetica Neue" panose="02000503000000020004" pitchFamily="2" charset="0"/>
              </a:rPr>
              <a:t> in the global economy have the potential to be automated. However, it’s important to note that while tasks can be automated, less than </a:t>
            </a:r>
            <a:r>
              <a:rPr lang="en-GB" b="1" dirty="0">
                <a:effectLst/>
                <a:latin typeface="Helvetica Neue" panose="02000503000000020004" pitchFamily="2" charset="0"/>
              </a:rPr>
              <a:t>5% of entire sub-sectors or occupations within sectors</a:t>
            </a:r>
            <a:r>
              <a:rPr lang="en-GB" dirty="0">
                <a:effectLst/>
                <a:latin typeface="Helvetica Neue" panose="02000503000000020004" pitchFamily="2" charset="0"/>
              </a:rPr>
              <a:t> can be fully automated, highlighting that jobs will evolve rather than disappear entirely.</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1.Automation is highly feasible for predictable tasks like </a:t>
            </a:r>
            <a:r>
              <a:rPr lang="en-GB" b="1" dirty="0">
                <a:effectLst/>
                <a:latin typeface="Helvetica Neue" panose="02000503000000020004" pitchFamily="2" charset="0"/>
              </a:rPr>
              <a:t>data processing, physical </a:t>
            </a:r>
            <a:r>
              <a:rPr lang="en-GB" b="1" dirty="0" err="1">
                <a:effectLst/>
                <a:latin typeface="Helvetica Neue" panose="02000503000000020004" pitchFamily="2" charset="0"/>
              </a:rPr>
              <a:t>labor</a:t>
            </a:r>
            <a:r>
              <a:rPr lang="en-GB" b="1" dirty="0">
                <a:effectLst/>
                <a:latin typeface="Helvetica Neue" panose="02000503000000020004" pitchFamily="2" charset="0"/>
              </a:rPr>
              <a:t>, and machinery operation</a:t>
            </a:r>
            <a:r>
              <a:rPr lang="en-GB" dirty="0">
                <a:effectLst/>
                <a:latin typeface="Helvetica Neue" panose="02000503000000020004" pitchFamily="2" charset="0"/>
              </a:rPr>
              <a:t>. These tasks are common in sectors such as </a:t>
            </a:r>
            <a:r>
              <a:rPr lang="en-GB" b="1" dirty="0">
                <a:effectLst/>
                <a:latin typeface="Helvetica Neue" panose="02000503000000020004" pitchFamily="2" charset="0"/>
              </a:rPr>
              <a:t>Manufacturing</a:t>
            </a:r>
            <a:r>
              <a:rPr lang="en-GB" dirty="0">
                <a:effectLst/>
                <a:latin typeface="Helvetica Neue" panose="02000503000000020004" pitchFamily="2" charset="0"/>
              </a:rPr>
              <a:t> and </a:t>
            </a:r>
            <a:r>
              <a:rPr lang="en-GB" b="1" dirty="0">
                <a:effectLst/>
                <a:latin typeface="Helvetica Neue" panose="02000503000000020004" pitchFamily="2" charset="0"/>
              </a:rPr>
              <a:t>Agriculture</a:t>
            </a:r>
            <a:r>
              <a:rPr lang="en-GB" dirty="0">
                <a:effectLst/>
                <a:latin typeface="Helvetica Neue" panose="02000503000000020004" pitchFamily="2" charset="0"/>
              </a:rPr>
              <a:t>, which show some of the highest automation potential.</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2.For instance, </a:t>
            </a:r>
            <a:r>
              <a:rPr lang="en-GB" b="1" dirty="0">
                <a:effectLst/>
                <a:latin typeface="Helvetica Neue" panose="02000503000000020004" pitchFamily="2" charset="0"/>
              </a:rPr>
              <a:t>factory roles</a:t>
            </a:r>
            <a:r>
              <a:rPr lang="en-GB" dirty="0">
                <a:effectLst/>
                <a:latin typeface="Helvetica Neue" panose="02000503000000020004" pitchFamily="2" charset="0"/>
              </a:rPr>
              <a:t> with tasks like welding and soldering have an automation potential of over </a:t>
            </a:r>
            <a:r>
              <a:rPr lang="en-GB" b="1" dirty="0">
                <a:effectLst/>
                <a:latin typeface="Helvetica Neue" panose="02000503000000020004" pitchFamily="2" charset="0"/>
              </a:rPr>
              <a:t>90%</a:t>
            </a:r>
            <a:r>
              <a:rPr lang="en-GB" dirty="0">
                <a:effectLst/>
                <a:latin typeface="Helvetica Neue" panose="02000503000000020004" pitchFamily="2" charset="0"/>
              </a:rPr>
              <a:t>, while customer service roles, which require interpersonal skills, have a lower susceptibility (less than </a:t>
            </a:r>
            <a:r>
              <a:rPr lang="en-GB" b="1" dirty="0">
                <a:effectLst/>
                <a:latin typeface="Helvetica Neue" panose="02000503000000020004" pitchFamily="2" charset="0"/>
              </a:rPr>
              <a:t>30%</a:t>
            </a:r>
            <a:r>
              <a:rPr lang="en-GB" dirty="0">
                <a:effectLst/>
                <a:latin typeface="Helvetica Neue" panose="02000503000000020004" pitchFamily="2" charset="0"/>
              </a:rPr>
              <a:t>).</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1.Tasks involving </a:t>
            </a:r>
            <a:r>
              <a:rPr lang="en-GB" b="1" dirty="0">
                <a:effectLst/>
                <a:latin typeface="Helvetica Neue" panose="02000503000000020004" pitchFamily="2" charset="0"/>
              </a:rPr>
              <a:t>stakeholder interactions, complex decision-making, and creativity</a:t>
            </a:r>
            <a:r>
              <a:rPr lang="en-GB" dirty="0">
                <a:effectLst/>
                <a:latin typeface="Helvetica Neue" panose="02000503000000020004" pitchFamily="2" charset="0"/>
              </a:rPr>
              <a:t> show significantly lower automation potential due to the nuanced human skills required. This is why sectors like </a:t>
            </a:r>
            <a:r>
              <a:rPr lang="en-GB" b="1" dirty="0">
                <a:effectLst/>
                <a:latin typeface="Helvetica Neue" panose="02000503000000020004" pitchFamily="2" charset="0"/>
              </a:rPr>
              <a:t>public and social services</a:t>
            </a:r>
            <a:r>
              <a:rPr lang="en-GB" dirty="0">
                <a:effectLst/>
                <a:latin typeface="Helvetica Neue" panose="02000503000000020004" pitchFamily="2" charset="0"/>
              </a:rPr>
              <a:t> and </a:t>
            </a:r>
            <a:r>
              <a:rPr lang="en-GB" b="1" dirty="0">
                <a:effectLst/>
                <a:latin typeface="Helvetica Neue" panose="02000503000000020004" pitchFamily="2" charset="0"/>
              </a:rPr>
              <a:t>Creative Arts</a:t>
            </a:r>
            <a:r>
              <a:rPr lang="en-GB" dirty="0">
                <a:effectLst/>
                <a:latin typeface="Helvetica Neue" panose="02000503000000020004" pitchFamily="2" charset="0"/>
              </a:rPr>
              <a:t> remain less automatable.</a:t>
            </a:r>
          </a:p>
          <a:p>
            <a:endParaRPr lang="en-FR" dirty="0"/>
          </a:p>
        </p:txBody>
      </p:sp>
      <p:sp>
        <p:nvSpPr>
          <p:cNvPr id="4" name="Slide Number Placeholder 3"/>
          <p:cNvSpPr>
            <a:spLocks noGrp="1"/>
          </p:cNvSpPr>
          <p:nvPr>
            <p:ph type="sldNum" sz="quarter" idx="5"/>
          </p:nvPr>
        </p:nvSpPr>
        <p:spPr/>
        <p:txBody>
          <a:bodyPr/>
          <a:lstStyle/>
          <a:p>
            <a:fld id="{BD93406A-2A59-8E44-A3D4-92A084F1BAAE}" type="slidenum">
              <a:rPr lang="en-FR" smtClean="0"/>
              <a:t>5</a:t>
            </a:fld>
            <a:endParaRPr lang="en-FR"/>
          </a:p>
        </p:txBody>
      </p:sp>
    </p:spTree>
    <p:extLst>
      <p:ext uri="{BB962C8B-B14F-4D97-AF65-F5344CB8AC3E}">
        <p14:creationId xmlns:p14="http://schemas.microsoft.com/office/powerpoint/2010/main" val="158067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1.Interestingly, both high-wage and low-wage jobs have automatable components. Even at the executive level, </a:t>
            </a:r>
            <a:r>
              <a:rPr lang="en-GB" b="1" dirty="0">
                <a:effectLst/>
                <a:latin typeface="Helvetica Neue" panose="02000503000000020004" pitchFamily="2" charset="0"/>
              </a:rPr>
              <a:t>about 25% of a CEO’s tasks</a:t>
            </a:r>
            <a:r>
              <a:rPr lang="en-GB" dirty="0">
                <a:effectLst/>
                <a:latin typeface="Helvetica Neue" panose="02000503000000020004" pitchFamily="2" charset="0"/>
              </a:rPr>
              <a:t>—such as data analysis and report review—are automatable. This shows that automation can touch every level, emphasizing the need for skill diversification across occupations.</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1.Globally, automatable activities could affect </a:t>
            </a:r>
            <a:r>
              <a:rPr lang="en-GB" b="1" dirty="0">
                <a:effectLst/>
                <a:latin typeface="Helvetica Neue" panose="02000503000000020004" pitchFamily="2" charset="0"/>
              </a:rPr>
              <a:t>1.1 billion employees</a:t>
            </a:r>
            <a:r>
              <a:rPr lang="en-GB" dirty="0">
                <a:effectLst/>
                <a:latin typeface="Helvetica Neue" panose="02000503000000020004" pitchFamily="2" charset="0"/>
              </a:rPr>
              <a:t> and a staggering </a:t>
            </a:r>
            <a:r>
              <a:rPr lang="en-GB" b="1" dirty="0">
                <a:effectLst/>
                <a:latin typeface="Helvetica Neue" panose="02000503000000020004" pitchFamily="2" charset="0"/>
              </a:rPr>
              <a:t>$15.8 trillion in wages</a:t>
            </a:r>
            <a:r>
              <a:rPr lang="en-GB" dirty="0">
                <a:effectLst/>
                <a:latin typeface="Helvetica Neue" panose="02000503000000020004" pitchFamily="2" charset="0"/>
              </a:rPr>
              <a:t>. The largest impacts are expected in countries with large </a:t>
            </a:r>
            <a:r>
              <a:rPr lang="en-GB" dirty="0" err="1">
                <a:effectLst/>
                <a:latin typeface="Helvetica Neue" panose="02000503000000020004" pitchFamily="2" charset="0"/>
              </a:rPr>
              <a:t>labor</a:t>
            </a:r>
            <a:r>
              <a:rPr lang="en-GB" dirty="0">
                <a:effectLst/>
                <a:latin typeface="Helvetica Neue" panose="02000503000000020004" pitchFamily="2" charset="0"/>
              </a:rPr>
              <a:t> forces, </a:t>
            </a:r>
            <a:r>
              <a:rPr lang="en-GB" b="1" dirty="0">
                <a:effectLst/>
                <a:latin typeface="Helvetica Neue" panose="02000503000000020004" pitchFamily="2" charset="0"/>
              </a:rPr>
              <a:t>China</a:t>
            </a:r>
            <a:r>
              <a:rPr lang="en-GB" dirty="0">
                <a:effectLst/>
                <a:latin typeface="Helvetica Neue" panose="02000503000000020004" pitchFamily="2" charset="0"/>
              </a:rPr>
              <a:t> and </a:t>
            </a:r>
            <a:r>
              <a:rPr lang="en-GB" b="1" dirty="0">
                <a:effectLst/>
                <a:latin typeface="Helvetica Neue" panose="02000503000000020004" pitchFamily="2" charset="0"/>
              </a:rPr>
              <a:t>India</a:t>
            </a:r>
            <a:r>
              <a:rPr lang="en-GB" dirty="0">
                <a:effectLst/>
                <a:latin typeface="Helvetica Neue" panose="02000503000000020004" pitchFamily="2" charset="0"/>
              </a:rPr>
              <a:t>, France, Germany, and several African countries.</a:t>
            </a:r>
          </a:p>
        </p:txBody>
      </p:sp>
      <p:sp>
        <p:nvSpPr>
          <p:cNvPr id="4" name="Slide Number Placeholder 3"/>
          <p:cNvSpPr>
            <a:spLocks noGrp="1"/>
          </p:cNvSpPr>
          <p:nvPr>
            <p:ph type="sldNum" sz="quarter" idx="5"/>
          </p:nvPr>
        </p:nvSpPr>
        <p:spPr/>
        <p:txBody>
          <a:bodyPr/>
          <a:lstStyle/>
          <a:p>
            <a:fld id="{BD93406A-2A59-8E44-A3D4-92A084F1BAAE}" type="slidenum">
              <a:rPr lang="en-FR" smtClean="0"/>
              <a:t>6</a:t>
            </a:fld>
            <a:endParaRPr lang="en-FR"/>
          </a:p>
        </p:txBody>
      </p:sp>
    </p:spTree>
    <p:extLst>
      <p:ext uri="{BB962C8B-B14F-4D97-AF65-F5344CB8AC3E}">
        <p14:creationId xmlns:p14="http://schemas.microsoft.com/office/powerpoint/2010/main" val="151719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Now instead of potential (hypothetical) we try to </a:t>
            </a:r>
            <a:r>
              <a:rPr lang="en-GB" dirty="0" err="1">
                <a:effectLst/>
                <a:latin typeface="Helvetica Neue" panose="02000503000000020004" pitchFamily="2" charset="0"/>
              </a:rPr>
              <a:t>gfind</a:t>
            </a:r>
            <a:r>
              <a:rPr lang="en-GB" dirty="0">
                <a:effectLst/>
                <a:latin typeface="Helvetica Neue" panose="02000503000000020004" pitchFamily="2" charset="0"/>
              </a:rPr>
              <a:t> a way to measure actual level of automation achieve this far in countries across the globe. </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The index provides a tangible way to gauge automation by focusing on growth not tied to traditional input factors, such as </a:t>
            </a:r>
            <a:r>
              <a:rPr lang="en-GB" dirty="0" err="1">
                <a:effectLst/>
                <a:latin typeface="Helvetica Neue" panose="02000503000000020004" pitchFamily="2" charset="0"/>
              </a:rPr>
              <a:t>labor</a:t>
            </a:r>
            <a:r>
              <a:rPr lang="en-GB" dirty="0">
                <a:effectLst/>
                <a:latin typeface="Helvetica Neue" panose="02000503000000020004" pitchFamily="2" charset="0"/>
              </a:rPr>
              <a:t>, capital, and natural resources.</a:t>
            </a:r>
          </a:p>
          <a:p>
            <a:r>
              <a:rPr lang="en-GB" dirty="0">
                <a:effectLst/>
                <a:latin typeface="Helvetica Neue" panose="02000503000000020004" pitchFamily="2" charset="0"/>
              </a:rPr>
              <a:t>2.This approach allows us to capture productivity gains directly attributed to automation technologies.</a:t>
            </a:r>
          </a:p>
          <a:p>
            <a:r>
              <a:rPr lang="en-GB" dirty="0">
                <a:effectLst/>
                <a:latin typeface="Helvetica Neue" panose="02000503000000020004" pitchFamily="2" charset="0"/>
              </a:rPr>
              <a:t>2.</a:t>
            </a:r>
            <a:r>
              <a:rPr lang="en-GB" b="1" dirty="0">
                <a:effectLst/>
                <a:latin typeface="Helvetica Neue" panose="02000503000000020004" pitchFamily="2" charset="0"/>
              </a:rPr>
              <a:t>Why Isolating Inputs Matters</a:t>
            </a:r>
            <a:r>
              <a:rPr lang="en-GB" dirty="0">
                <a:effectLst/>
                <a:latin typeface="Helvetica Neue" panose="02000503000000020004" pitchFamily="2" charset="0"/>
              </a:rPr>
              <a:t>:</a:t>
            </a:r>
          </a:p>
          <a:p>
            <a:r>
              <a:rPr lang="en-GB" dirty="0">
                <a:effectLst/>
                <a:latin typeface="Helvetica Neue" panose="02000503000000020004" pitchFamily="2" charset="0"/>
              </a:rPr>
              <a:t>1.Traditional sector growth (an example of the manufacturing sector is provided in this figure) can be due to various inputs: increased </a:t>
            </a:r>
            <a:r>
              <a:rPr lang="en-GB" b="1" dirty="0" err="1">
                <a:effectLst/>
                <a:latin typeface="Helvetica Neue" panose="02000503000000020004" pitchFamily="2" charset="0"/>
              </a:rPr>
              <a:t>labor</a:t>
            </a:r>
            <a:r>
              <a:rPr lang="en-GB" dirty="0">
                <a:effectLst/>
                <a:latin typeface="Helvetica Neue" panose="02000503000000020004" pitchFamily="2" charset="0"/>
              </a:rPr>
              <a:t> (more workers), additional </a:t>
            </a:r>
            <a:r>
              <a:rPr lang="en-GB" b="1" dirty="0">
                <a:effectLst/>
                <a:latin typeface="Helvetica Neue" panose="02000503000000020004" pitchFamily="2" charset="0"/>
              </a:rPr>
              <a:t>capital</a:t>
            </a:r>
            <a:r>
              <a:rPr lang="en-GB" dirty="0">
                <a:effectLst/>
                <a:latin typeface="Helvetica Neue" panose="02000503000000020004" pitchFamily="2" charset="0"/>
              </a:rPr>
              <a:t> (investment in machinery, facilities), or </a:t>
            </a:r>
            <a:r>
              <a:rPr lang="en-GB" b="1" dirty="0">
                <a:effectLst/>
                <a:latin typeface="Helvetica Neue" panose="02000503000000020004" pitchFamily="2" charset="0"/>
              </a:rPr>
              <a:t>natural resources</a:t>
            </a:r>
            <a:r>
              <a:rPr lang="en-GB" dirty="0">
                <a:effectLst/>
                <a:latin typeface="Helvetica Neue" panose="02000503000000020004" pitchFamily="2" charset="0"/>
              </a:rPr>
              <a:t> (raw material availability).</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2.By filtering out growth from these sources, our index hones in on automation as the driver of productivity gains, providing a clearer picture of where automation is advancing.</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In this figure it is the difference between these two lines.</a:t>
            </a:r>
          </a:p>
        </p:txBody>
      </p:sp>
      <p:sp>
        <p:nvSpPr>
          <p:cNvPr id="4" name="Slide Number Placeholder 3"/>
          <p:cNvSpPr>
            <a:spLocks noGrp="1"/>
          </p:cNvSpPr>
          <p:nvPr>
            <p:ph type="sldNum" sz="quarter" idx="5"/>
          </p:nvPr>
        </p:nvSpPr>
        <p:spPr/>
        <p:txBody>
          <a:bodyPr/>
          <a:lstStyle/>
          <a:p>
            <a:fld id="{BD93406A-2A59-8E44-A3D4-92A084F1BAAE}" type="slidenum">
              <a:rPr lang="en-FR" smtClean="0"/>
              <a:t>7</a:t>
            </a:fld>
            <a:endParaRPr lang="en-FR"/>
          </a:p>
        </p:txBody>
      </p:sp>
    </p:spTree>
    <p:extLst>
      <p:ext uri="{BB962C8B-B14F-4D97-AF65-F5344CB8AC3E}">
        <p14:creationId xmlns:p14="http://schemas.microsoft.com/office/powerpoint/2010/main" val="2225940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effectLst/>
                <a:latin typeface="Helvetica Neue" panose="02000503000000020004" pitchFamily="2" charset="0"/>
              </a:rPr>
              <a:t>So here we have plotted both measures at the same time. </a:t>
            </a:r>
            <a:endParaRPr lang="en-GB" dirty="0">
              <a:effectLst/>
              <a:latin typeface="Helvetica Neue" panose="02000503000000020004" pitchFamily="2" charset="0"/>
            </a:endParaRPr>
          </a:p>
          <a:p>
            <a:r>
              <a:rPr lang="en-GB" dirty="0">
                <a:effectLst/>
                <a:latin typeface="Helvetica Neue" panose="02000503000000020004" pitchFamily="2" charset="0"/>
              </a:rPr>
              <a:t>•By comparing actual automation levels (left) to automation potential (right), we can identify which countries are fully leveraging their automation capabilities and which are lagging behind.</a:t>
            </a:r>
          </a:p>
          <a:p>
            <a:r>
              <a:rPr lang="en-GB" dirty="0">
                <a:effectLst/>
                <a:latin typeface="Helvetica Neue" panose="02000503000000020004" pitchFamily="2" charset="0"/>
              </a:rPr>
              <a:t>•This analysis provides insights into where gaps exist between current automation adoption and theoretical potential, highlighting opportunities for growth.</a:t>
            </a:r>
          </a:p>
          <a:p>
            <a:r>
              <a:rPr lang="en-GB" b="1" dirty="0">
                <a:effectLst/>
                <a:latin typeface="Helvetica Neue" panose="02000503000000020004" pitchFamily="2" charset="0"/>
              </a:rPr>
              <a:t>Key Observations</a:t>
            </a:r>
            <a:r>
              <a:rPr lang="en-GB" dirty="0">
                <a:effectLst/>
                <a:latin typeface="Helvetica Neue" panose="02000503000000020004" pitchFamily="2" charset="0"/>
              </a:rPr>
              <a:t>:</a:t>
            </a:r>
          </a:p>
          <a:p>
            <a:r>
              <a:rPr lang="en-GB" dirty="0">
                <a:effectLst/>
                <a:latin typeface="Helvetica Neue" panose="02000503000000020004" pitchFamily="2" charset="0"/>
              </a:rPr>
              <a:t>•In many developed regions (e.g., North America, Western Europe), actual automation levels closely match automation potential, indicating high adoption of automation technologies.</a:t>
            </a:r>
          </a:p>
          <a:p>
            <a:r>
              <a:rPr lang="en-GB" dirty="0">
                <a:effectLst/>
                <a:latin typeface="Helvetica Neue" panose="02000503000000020004" pitchFamily="2" charset="0"/>
              </a:rPr>
              <a:t>•Conversely, some developing regions, particularly in Africa and parts of Asia, show significant automation potential but low actual automation levels. This gap suggests barriers such as limited access to capital, insufficient infrastructure, or workforce skill mismatches.</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you will notice missing values - keep that in mind we will get to it later.</a:t>
            </a:r>
          </a:p>
          <a:p>
            <a:endParaRPr lang="en-FR" dirty="0"/>
          </a:p>
        </p:txBody>
      </p:sp>
      <p:sp>
        <p:nvSpPr>
          <p:cNvPr id="4" name="Slide Number Placeholder 3"/>
          <p:cNvSpPr>
            <a:spLocks noGrp="1"/>
          </p:cNvSpPr>
          <p:nvPr>
            <p:ph type="sldNum" sz="quarter" idx="5"/>
          </p:nvPr>
        </p:nvSpPr>
        <p:spPr/>
        <p:txBody>
          <a:bodyPr/>
          <a:lstStyle/>
          <a:p>
            <a:fld id="{BD93406A-2A59-8E44-A3D4-92A084F1BAAE}" type="slidenum">
              <a:rPr lang="en-FR" smtClean="0"/>
              <a:t>8</a:t>
            </a:fld>
            <a:endParaRPr lang="en-FR"/>
          </a:p>
        </p:txBody>
      </p:sp>
    </p:spTree>
    <p:extLst>
      <p:ext uri="{BB962C8B-B14F-4D97-AF65-F5344CB8AC3E}">
        <p14:creationId xmlns:p14="http://schemas.microsoft.com/office/powerpoint/2010/main" val="1802159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Purpose of Comparison</a:t>
            </a:r>
            <a:r>
              <a:rPr lang="en-GB" dirty="0"/>
              <a:t>:</a:t>
            </a:r>
          </a:p>
          <a:p>
            <a:pPr>
              <a:buFont typeface="Arial" panose="020B0604020202020204" pitchFamily="34" charset="0"/>
              <a:buChar char="•"/>
            </a:pPr>
            <a:r>
              <a:rPr lang="en-GB" dirty="0"/>
              <a:t>By comparing actual automation levels (left) to automation potential (right), we can identify which countries are fully leveraging their automation capabilities and which are lagging behind.</a:t>
            </a:r>
          </a:p>
          <a:p>
            <a:pPr>
              <a:buFont typeface="Arial" panose="020B0604020202020204" pitchFamily="34" charset="0"/>
              <a:buChar char="•"/>
            </a:pPr>
            <a:r>
              <a:rPr lang="en-GB" dirty="0"/>
              <a:t>This analysis provides insights into where gaps exist between current automation adoption and theoretical potential, highlighting opportunities for growth.</a:t>
            </a:r>
          </a:p>
          <a:p>
            <a:r>
              <a:rPr lang="en-GB" b="1" dirty="0"/>
              <a:t>Key Observations</a:t>
            </a:r>
            <a:r>
              <a:rPr lang="en-GB" dirty="0"/>
              <a:t>:</a:t>
            </a:r>
          </a:p>
          <a:p>
            <a:pPr>
              <a:buFont typeface="Arial" panose="020B0604020202020204" pitchFamily="34" charset="0"/>
              <a:buChar char="•"/>
            </a:pPr>
            <a:r>
              <a:rPr lang="en-GB" dirty="0"/>
              <a:t>In many developed regions (e.g., North America, Western Europe), actual automation levels closely match automation potential, indicating high adoption of automation technologies.</a:t>
            </a:r>
          </a:p>
          <a:p>
            <a:pPr>
              <a:buFont typeface="Arial" panose="020B0604020202020204" pitchFamily="34" charset="0"/>
              <a:buChar char="•"/>
            </a:pPr>
            <a:r>
              <a:rPr lang="en-GB" dirty="0"/>
              <a:t>Conversely, some developing regions, particularly in Africa and parts of Asia, show significant automation potential but low actual automation levels. This gap suggests barriers such as limited access to capital, insufficient infrastructure, or workforce skill mismatches.</a:t>
            </a:r>
          </a:p>
          <a:p>
            <a:r>
              <a:rPr lang="en-GB" b="1" dirty="0"/>
              <a:t>Implications for Productivity and Economic Growth</a:t>
            </a:r>
            <a:r>
              <a:rPr lang="en-GB" dirty="0"/>
              <a:t>:</a:t>
            </a:r>
          </a:p>
          <a:p>
            <a:pPr>
              <a:buFont typeface="Arial" panose="020B0604020202020204" pitchFamily="34" charset="0"/>
              <a:buChar char="•"/>
            </a:pPr>
            <a:r>
              <a:rPr lang="en-GB" dirty="0"/>
              <a:t>Countries with high automation potential but low actual automation levels may struggle to achieve the productivity gains that automation can offer, potentially widening economic disparities globally.</a:t>
            </a:r>
          </a:p>
          <a:p>
            <a:pPr>
              <a:buFont typeface="Arial" panose="020B0604020202020204" pitchFamily="34" charset="0"/>
              <a:buChar char="•"/>
            </a:pPr>
            <a:r>
              <a:rPr lang="en-GB" dirty="0"/>
              <a:t>For these countries, investing in technology, training, and infrastructure could accelerate automation adoption, allowing them to capture missed productivity benefits.</a:t>
            </a:r>
          </a:p>
          <a:p>
            <a:r>
              <a:rPr lang="en-GB" b="1" dirty="0"/>
              <a:t>Guidance for Policymakers and Industry Leaders</a:t>
            </a:r>
            <a:r>
              <a:rPr lang="en-GB" dirty="0"/>
              <a:t>:</a:t>
            </a:r>
          </a:p>
          <a:p>
            <a:pPr>
              <a:buFont typeface="Arial" panose="020B0604020202020204" pitchFamily="34" charset="0"/>
              <a:buChar char="•"/>
            </a:pPr>
            <a:r>
              <a:rPr lang="en-GB" dirty="0"/>
              <a:t>Policymakers can use this analysis to prioritize investments in sectors or regions with high automation potential but low adoption, fostering an environment where automation-driven growth can be realized.</a:t>
            </a:r>
          </a:p>
          <a:p>
            <a:pPr>
              <a:buFont typeface="Arial" panose="020B0604020202020204" pitchFamily="34" charset="0"/>
              <a:buChar char="•"/>
            </a:pPr>
            <a:r>
              <a:rPr lang="en-GB" dirty="0"/>
              <a:t>Industry leaders can focus on reskilling and infrastructure development in lagging regions to help close the gap between potential and actual automation, supporting balanced global growth.</a:t>
            </a:r>
          </a:p>
          <a:p>
            <a:r>
              <a:rPr lang="en-GB" b="1" dirty="0"/>
              <a:t>Conclusion of Comparison</a:t>
            </a:r>
            <a:r>
              <a:rPr lang="en-GB" dirty="0"/>
              <a:t>:</a:t>
            </a:r>
          </a:p>
          <a:p>
            <a:pPr>
              <a:buFont typeface="Arial" panose="020B0604020202020204" pitchFamily="34" charset="0"/>
              <a:buChar char="•"/>
            </a:pPr>
            <a:r>
              <a:rPr lang="en-GB" dirty="0"/>
              <a:t>Understanding the difference between automation potential and actual automation levels helps us pinpoint where automation is underutilized. Bridging these gaps could lead to significant productivity gains and more equitable economic development globally.</a:t>
            </a:r>
          </a:p>
          <a:p>
            <a:endParaRPr lang="en-FR" dirty="0"/>
          </a:p>
        </p:txBody>
      </p:sp>
      <p:sp>
        <p:nvSpPr>
          <p:cNvPr id="4" name="Slide Number Placeholder 3"/>
          <p:cNvSpPr>
            <a:spLocks noGrp="1"/>
          </p:cNvSpPr>
          <p:nvPr>
            <p:ph type="sldNum" sz="quarter" idx="5"/>
          </p:nvPr>
        </p:nvSpPr>
        <p:spPr/>
        <p:txBody>
          <a:bodyPr/>
          <a:lstStyle/>
          <a:p>
            <a:fld id="{BD93406A-2A59-8E44-A3D4-92A084F1BAAE}" type="slidenum">
              <a:rPr lang="en-FR" smtClean="0"/>
              <a:t>9</a:t>
            </a:fld>
            <a:endParaRPr lang="en-FR"/>
          </a:p>
        </p:txBody>
      </p:sp>
    </p:spTree>
    <p:extLst>
      <p:ext uri="{BB962C8B-B14F-4D97-AF65-F5344CB8AC3E}">
        <p14:creationId xmlns:p14="http://schemas.microsoft.com/office/powerpoint/2010/main" val="283778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0B73-4177-C0DC-613A-406B3938A2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5018ABAF-C782-38AB-9DC4-B5D46976F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D0CF25F7-65F7-6685-CD7F-91785F4291FD}"/>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5" name="Footer Placeholder 4">
            <a:extLst>
              <a:ext uri="{FF2B5EF4-FFF2-40B4-BE49-F238E27FC236}">
                <a16:creationId xmlns:a16="http://schemas.microsoft.com/office/drawing/2014/main" id="{B1092DFF-4C56-715F-170E-867B6DA7056A}"/>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5602CF89-2C4B-0B0A-9261-99383D77DB8F}"/>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27732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C065-1861-6496-99FE-E7A22748387D}"/>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6D537F7-394F-A893-F6BB-58D67B866F2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351C6FBA-DC47-42F0-9B73-4B23F8CE0D95}"/>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5" name="Footer Placeholder 4">
            <a:extLst>
              <a:ext uri="{FF2B5EF4-FFF2-40B4-BE49-F238E27FC236}">
                <a16:creationId xmlns:a16="http://schemas.microsoft.com/office/drawing/2014/main" id="{17F02431-9B8B-459C-5FEF-F802C01E1759}"/>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8050C756-7517-1145-B610-BF6F42CFFEF2}"/>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83033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63B87-998F-5CD8-A8AA-F50A1C0391D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79BF6817-6394-B1BB-E316-7B07D5113E5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A3B95288-A472-CE3D-E8B6-E2A5584CCE65}"/>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5" name="Footer Placeholder 4">
            <a:extLst>
              <a:ext uri="{FF2B5EF4-FFF2-40B4-BE49-F238E27FC236}">
                <a16:creationId xmlns:a16="http://schemas.microsoft.com/office/drawing/2014/main" id="{623A8D25-E592-5D59-DEA9-04FAFDA9FD92}"/>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D5ACCBEF-007B-59EC-D4BB-FCAA5649D403}"/>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95646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7800-7816-E8EE-AB96-62BFBCC46583}"/>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14FE16B1-AC62-ACF4-0752-760B75383C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AA688D8-596A-B868-27C6-9A8AA0607EED}"/>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5" name="Footer Placeholder 4">
            <a:extLst>
              <a:ext uri="{FF2B5EF4-FFF2-40B4-BE49-F238E27FC236}">
                <a16:creationId xmlns:a16="http://schemas.microsoft.com/office/drawing/2014/main" id="{59DBBD30-4D8C-EB15-BA60-BA8DA774EE9B}"/>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66E9A8D-9624-AA10-6BA6-B26F02F3A3F5}"/>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136100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C59B-B864-BB95-4B33-3E11998861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11742EDE-BFBA-DD05-3687-723892B175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490CEE-CD55-45B8-00DF-6DA95B345AA2}"/>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5" name="Footer Placeholder 4">
            <a:extLst>
              <a:ext uri="{FF2B5EF4-FFF2-40B4-BE49-F238E27FC236}">
                <a16:creationId xmlns:a16="http://schemas.microsoft.com/office/drawing/2014/main" id="{291A9F1C-B4F5-7552-B5AC-19B9AA216323}"/>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55487C5-5AE5-41F6-6B69-5E3CF4B24438}"/>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383797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35BC-A757-2831-22CA-242B8868F250}"/>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14CCCD42-2734-C6B6-F931-6EE78C8601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75E647CB-072C-14E8-06A3-220A27CC05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90299471-262F-B062-4756-FD30779B79F3}"/>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6" name="Footer Placeholder 5">
            <a:extLst>
              <a:ext uri="{FF2B5EF4-FFF2-40B4-BE49-F238E27FC236}">
                <a16:creationId xmlns:a16="http://schemas.microsoft.com/office/drawing/2014/main" id="{DF7EE752-D92F-BCE3-594A-AAD065CE9748}"/>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F85E90EB-5615-3540-FB94-B32F39838B44}"/>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190176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0166-BAD2-3C4A-FD4F-331E1AAEBA7D}"/>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C974CA8-9F72-09AC-9075-815337080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56595D2-E562-8476-D852-A1D3F4C1675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92363E68-ED2B-56D3-8BF0-C451B5F6D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A09518-9F15-3C80-5BF8-90A44506EF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4A211EC2-E8ED-3658-0479-E41E15EA701C}"/>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8" name="Footer Placeholder 7">
            <a:extLst>
              <a:ext uri="{FF2B5EF4-FFF2-40B4-BE49-F238E27FC236}">
                <a16:creationId xmlns:a16="http://schemas.microsoft.com/office/drawing/2014/main" id="{F8329236-7531-D27A-B7E0-2E41FF0DA00B}"/>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2EB8BC79-26E3-A91D-B395-7E8B21E98E96}"/>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2084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C673-8FFC-58EF-533B-74B0AE374234}"/>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43A381DE-9590-566E-CEC5-DDE7E637E553}"/>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4" name="Footer Placeholder 3">
            <a:extLst>
              <a:ext uri="{FF2B5EF4-FFF2-40B4-BE49-F238E27FC236}">
                <a16:creationId xmlns:a16="http://schemas.microsoft.com/office/drawing/2014/main" id="{2E62BE34-4937-E939-F93D-8FACE234D75E}"/>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1E5D2782-E7FA-002C-FE96-D2657F54542E}"/>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219656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24663-E994-0258-B27B-F0FBBFF2A029}"/>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3" name="Footer Placeholder 2">
            <a:extLst>
              <a:ext uri="{FF2B5EF4-FFF2-40B4-BE49-F238E27FC236}">
                <a16:creationId xmlns:a16="http://schemas.microsoft.com/office/drawing/2014/main" id="{04A14C8B-781A-89BB-0C4F-7C2EF2EB7B87}"/>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5F284C36-8717-C414-2C58-E0C264F81B51}"/>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87923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0D27-1012-BA51-AE6D-41A1D3CB9B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0F4EB89F-CC58-A334-6868-AFCD5BF2A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22C6C02F-0706-C859-D4A8-AF185F36D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BCD8F6-E502-C19F-78E7-41B90BEDCFDF}"/>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6" name="Footer Placeholder 5">
            <a:extLst>
              <a:ext uri="{FF2B5EF4-FFF2-40B4-BE49-F238E27FC236}">
                <a16:creationId xmlns:a16="http://schemas.microsoft.com/office/drawing/2014/main" id="{3062B695-07F7-9D34-838D-5CD083DBFD35}"/>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AA98947F-0CFC-EF4D-069C-C253A3210ECB}"/>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324002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01E6-657D-33AF-56A8-DE4E087AF4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C5DED68F-7FBD-CEED-8FBC-D564B36AD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E2995EFD-E44A-F16B-2BB7-9ADA159AC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489285-6AD1-F18C-D4B8-B7657CA12FBC}"/>
              </a:ext>
            </a:extLst>
          </p:cNvPr>
          <p:cNvSpPr>
            <a:spLocks noGrp="1"/>
          </p:cNvSpPr>
          <p:nvPr>
            <p:ph type="dt" sz="half" idx="10"/>
          </p:nvPr>
        </p:nvSpPr>
        <p:spPr/>
        <p:txBody>
          <a:bodyPr/>
          <a:lstStyle/>
          <a:p>
            <a:fld id="{71A31556-3DF4-974F-9785-BA5224EDB9A2}" type="datetimeFigureOut">
              <a:rPr lang="en-FR" smtClean="0"/>
              <a:t>08/11/2024</a:t>
            </a:fld>
            <a:endParaRPr lang="en-FR"/>
          </a:p>
        </p:txBody>
      </p:sp>
      <p:sp>
        <p:nvSpPr>
          <p:cNvPr id="6" name="Footer Placeholder 5">
            <a:extLst>
              <a:ext uri="{FF2B5EF4-FFF2-40B4-BE49-F238E27FC236}">
                <a16:creationId xmlns:a16="http://schemas.microsoft.com/office/drawing/2014/main" id="{CB58CFB2-1CD5-DE02-2822-A820FCF5B17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FC93EC4F-65EA-8EDE-399D-F4A51885A8AE}"/>
              </a:ext>
            </a:extLst>
          </p:cNvPr>
          <p:cNvSpPr>
            <a:spLocks noGrp="1"/>
          </p:cNvSpPr>
          <p:nvPr>
            <p:ph type="sldNum" sz="quarter" idx="12"/>
          </p:nvPr>
        </p:nvSpPr>
        <p:spPr/>
        <p:txBody>
          <a:bodyPr/>
          <a:lstStyle/>
          <a:p>
            <a:fld id="{6510E8F7-539A-1646-986C-EF2158D57829}" type="slidenum">
              <a:rPr lang="en-FR" smtClean="0"/>
              <a:t>‹#›</a:t>
            </a:fld>
            <a:endParaRPr lang="en-FR"/>
          </a:p>
        </p:txBody>
      </p:sp>
    </p:spTree>
    <p:extLst>
      <p:ext uri="{BB962C8B-B14F-4D97-AF65-F5344CB8AC3E}">
        <p14:creationId xmlns:p14="http://schemas.microsoft.com/office/powerpoint/2010/main" val="348382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FE17C-4A4B-3214-2C5E-34619F3D8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0A75DB1B-7544-A35A-36AF-C93987EBE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3EAF361C-CF7C-D757-276D-B3714E4B4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A31556-3DF4-974F-9785-BA5224EDB9A2}" type="datetimeFigureOut">
              <a:rPr lang="en-FR" smtClean="0"/>
              <a:t>08/11/2024</a:t>
            </a:fld>
            <a:endParaRPr lang="en-FR"/>
          </a:p>
        </p:txBody>
      </p:sp>
      <p:sp>
        <p:nvSpPr>
          <p:cNvPr id="5" name="Footer Placeholder 4">
            <a:extLst>
              <a:ext uri="{FF2B5EF4-FFF2-40B4-BE49-F238E27FC236}">
                <a16:creationId xmlns:a16="http://schemas.microsoft.com/office/drawing/2014/main" id="{532402B3-9FF3-79C4-B10B-F3D623863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FR"/>
          </a:p>
        </p:txBody>
      </p:sp>
      <p:sp>
        <p:nvSpPr>
          <p:cNvPr id="6" name="Slide Number Placeholder 5">
            <a:extLst>
              <a:ext uri="{FF2B5EF4-FFF2-40B4-BE49-F238E27FC236}">
                <a16:creationId xmlns:a16="http://schemas.microsoft.com/office/drawing/2014/main" id="{8C39CBDE-5A64-E3AD-D700-6C77D611E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10E8F7-539A-1646-986C-EF2158D57829}" type="slidenum">
              <a:rPr lang="en-FR" smtClean="0"/>
              <a:t>‹#›</a:t>
            </a:fld>
            <a:endParaRPr lang="en-FR"/>
          </a:p>
        </p:txBody>
      </p:sp>
    </p:spTree>
    <p:extLst>
      <p:ext uri="{BB962C8B-B14F-4D97-AF65-F5344CB8AC3E}">
        <p14:creationId xmlns:p14="http://schemas.microsoft.com/office/powerpoint/2010/main" val="1065696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8FA7-06D5-6953-355A-BF973449BC6F}"/>
              </a:ext>
            </a:extLst>
          </p:cNvPr>
          <p:cNvSpPr>
            <a:spLocks noGrp="1"/>
          </p:cNvSpPr>
          <p:nvPr>
            <p:ph type="ctrTitle"/>
          </p:nvPr>
        </p:nvSpPr>
        <p:spPr>
          <a:xfrm>
            <a:off x="838200" y="1175335"/>
            <a:ext cx="4654339" cy="2495971"/>
          </a:xfrm>
        </p:spPr>
        <p:txBody>
          <a:bodyPr anchor="t">
            <a:normAutofit/>
          </a:bodyPr>
          <a:lstStyle/>
          <a:p>
            <a:pPr algn="l"/>
            <a:r>
              <a:rPr lang="en-US" sz="4000"/>
              <a:t>Automation Inequality</a:t>
            </a:r>
            <a:endParaRPr lang="en-FR" sz="4000"/>
          </a:p>
        </p:txBody>
      </p:sp>
      <p:sp>
        <p:nvSpPr>
          <p:cNvPr id="3" name="Subtitle 2">
            <a:extLst>
              <a:ext uri="{FF2B5EF4-FFF2-40B4-BE49-F238E27FC236}">
                <a16:creationId xmlns:a16="http://schemas.microsoft.com/office/drawing/2014/main" id="{B063B1B0-6857-0A23-7240-C1045995DCFF}"/>
              </a:ext>
            </a:extLst>
          </p:cNvPr>
          <p:cNvSpPr>
            <a:spLocks noGrp="1"/>
          </p:cNvSpPr>
          <p:nvPr>
            <p:ph type="subTitle" idx="1"/>
          </p:nvPr>
        </p:nvSpPr>
        <p:spPr>
          <a:xfrm>
            <a:off x="838200" y="4180937"/>
            <a:ext cx="4683341" cy="1800764"/>
          </a:xfrm>
        </p:spPr>
        <p:txBody>
          <a:bodyPr anchor="ctr">
            <a:normAutofit/>
          </a:bodyPr>
          <a:lstStyle/>
          <a:p>
            <a:pPr algn="l"/>
            <a:r>
              <a:rPr lang="en-FR" sz="2000"/>
              <a:t>Forecasting Global Trends</a:t>
            </a:r>
          </a:p>
          <a:p>
            <a:pPr algn="l"/>
            <a:r>
              <a:rPr lang="en-GB" sz="2000"/>
              <a:t>B</a:t>
            </a:r>
            <a:r>
              <a:rPr lang="en-FR" sz="2000"/>
              <a:t>y Nancy Ezzeddine</a:t>
            </a:r>
          </a:p>
        </p:txBody>
      </p:sp>
      <p:pic>
        <p:nvPicPr>
          <p:cNvPr id="5" name="Picture 4" descr="Robots sitting on a green cafe chair">
            <a:extLst>
              <a:ext uri="{FF2B5EF4-FFF2-40B4-BE49-F238E27FC236}">
                <a16:creationId xmlns:a16="http://schemas.microsoft.com/office/drawing/2014/main" id="{5EC9F5FB-6976-7C77-6B6E-68BBB4FB0B5E}"/>
              </a:ext>
            </a:extLst>
          </p:cNvPr>
          <p:cNvPicPr>
            <a:picLocks noChangeAspect="1"/>
          </p:cNvPicPr>
          <p:nvPr/>
        </p:nvPicPr>
        <p:blipFill>
          <a:blip r:embed="rId3"/>
          <a:srcRect l="32607" r="21846"/>
          <a:stretch/>
        </p:blipFill>
        <p:spPr>
          <a:xfrm>
            <a:off x="6638988" y="-1"/>
            <a:ext cx="5553012" cy="6858001"/>
          </a:xfrm>
          <a:prstGeom prst="rect">
            <a:avLst/>
          </a:prstGeom>
        </p:spPr>
      </p:pic>
      <p:grpSp>
        <p:nvGrpSpPr>
          <p:cNvPr id="9" name="Group 8">
            <a:extLst>
              <a:ext uri="{FF2B5EF4-FFF2-40B4-BE49-F238E27FC236}">
                <a16:creationId xmlns:a16="http://schemas.microsoft.com/office/drawing/2014/main" id="{F2C2385A-6F3A-07EF-D18E-AA9E680CE4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6794B55E-EB5A-B230-96EA-54C8AEB19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58827A-DDAE-A009-92D2-4F4452814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7755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2" name="Rectangle 21">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DCA2AC-544F-0829-60F5-2AC6F2692A36}"/>
              </a:ext>
            </a:extLst>
          </p:cNvPr>
          <p:cNvSpPr>
            <a:spLocks noGrp="1"/>
          </p:cNvSpPr>
          <p:nvPr>
            <p:ph type="title"/>
          </p:nvPr>
        </p:nvSpPr>
        <p:spPr>
          <a:xfrm>
            <a:off x="1371598" y="319314"/>
            <a:ext cx="9477377" cy="1030515"/>
          </a:xfrm>
        </p:spPr>
        <p:txBody>
          <a:bodyPr anchor="ctr">
            <a:normAutofit/>
          </a:bodyPr>
          <a:lstStyle/>
          <a:p>
            <a:pPr algn="ctr"/>
            <a:r>
              <a:rPr lang="en-FR" sz="4000" dirty="0">
                <a:solidFill>
                  <a:srgbClr val="FFFFFF"/>
                </a:solidFill>
              </a:rPr>
              <a:t>Comparing Automation Potential</a:t>
            </a:r>
          </a:p>
        </p:txBody>
      </p:sp>
      <p:pic>
        <p:nvPicPr>
          <p:cNvPr id="4" name="Picture 3" descr="A graph of different colored lines&#10;&#10;Description automatically generated with medium confidence">
            <a:extLst>
              <a:ext uri="{FF2B5EF4-FFF2-40B4-BE49-F238E27FC236}">
                <a16:creationId xmlns:a16="http://schemas.microsoft.com/office/drawing/2014/main" id="{D8ADB8F4-3FF4-C9DF-9D1A-E4BC8C694BE1}"/>
              </a:ext>
            </a:extLst>
          </p:cNvPr>
          <p:cNvPicPr>
            <a:picLocks noChangeAspect="1"/>
          </p:cNvPicPr>
          <p:nvPr/>
        </p:nvPicPr>
        <p:blipFill>
          <a:blip r:embed="rId3"/>
          <a:srcRect t="7491"/>
          <a:stretch/>
        </p:blipFill>
        <p:spPr>
          <a:xfrm>
            <a:off x="5541853" y="1884774"/>
            <a:ext cx="5750123" cy="2796159"/>
          </a:xfrm>
          <a:prstGeom prst="rect">
            <a:avLst/>
          </a:prstGeom>
        </p:spPr>
      </p:pic>
      <p:pic>
        <p:nvPicPr>
          <p:cNvPr id="5" name="Content Placeholder 4" descr="A graph of different colored bars&#10;&#10;Description automatically generated with medium confidence">
            <a:extLst>
              <a:ext uri="{FF2B5EF4-FFF2-40B4-BE49-F238E27FC236}">
                <a16:creationId xmlns:a16="http://schemas.microsoft.com/office/drawing/2014/main" id="{58B8F353-7DF1-9689-580F-E3A375E22EB2}"/>
              </a:ext>
            </a:extLst>
          </p:cNvPr>
          <p:cNvPicPr>
            <a:picLocks noChangeAspect="1"/>
          </p:cNvPicPr>
          <p:nvPr/>
        </p:nvPicPr>
        <p:blipFill>
          <a:blip r:embed="rId4"/>
          <a:stretch>
            <a:fillRect/>
          </a:stretch>
        </p:blipFill>
        <p:spPr>
          <a:xfrm>
            <a:off x="356339" y="1964874"/>
            <a:ext cx="5433335" cy="2703083"/>
          </a:xfrm>
          <a:prstGeom prst="rect">
            <a:avLst/>
          </a:prstGeom>
        </p:spPr>
      </p:pic>
      <p:sp>
        <p:nvSpPr>
          <p:cNvPr id="9" name="Content Placeholder 8">
            <a:extLst>
              <a:ext uri="{FF2B5EF4-FFF2-40B4-BE49-F238E27FC236}">
                <a16:creationId xmlns:a16="http://schemas.microsoft.com/office/drawing/2014/main" id="{5B3BAF76-E4BB-3D1D-6DBD-713D0184A7B2}"/>
              </a:ext>
            </a:extLst>
          </p:cNvPr>
          <p:cNvSpPr>
            <a:spLocks noGrp="1"/>
          </p:cNvSpPr>
          <p:nvPr>
            <p:ph idx="1"/>
          </p:nvPr>
        </p:nvSpPr>
        <p:spPr>
          <a:xfrm>
            <a:off x="1371598" y="5070346"/>
            <a:ext cx="9496427" cy="1385266"/>
          </a:xfrm>
        </p:spPr>
        <p:txBody>
          <a:bodyPr>
            <a:normAutofit/>
          </a:bodyPr>
          <a:lstStyle/>
          <a:p>
            <a:r>
              <a:rPr lang="en-GB" sz="2000" b="1"/>
              <a:t>Uneven Adoption</a:t>
            </a:r>
            <a:r>
              <a:rPr lang="en-GB" sz="2000"/>
              <a:t>: High automation potential does not guarantee high actual automation levels across countries.</a:t>
            </a:r>
          </a:p>
          <a:p>
            <a:r>
              <a:rPr lang="en-GB" sz="2000" b="1"/>
              <a:t>Key Disparities</a:t>
            </a:r>
            <a:r>
              <a:rPr lang="en-GB" sz="2000"/>
              <a:t>: Developing countries often show high potential but low adoption, while top adopters effectively capitalize on their potential.</a:t>
            </a:r>
            <a:endParaRPr lang="en-US" sz="2000"/>
          </a:p>
        </p:txBody>
      </p:sp>
    </p:spTree>
    <p:extLst>
      <p:ext uri="{BB962C8B-B14F-4D97-AF65-F5344CB8AC3E}">
        <p14:creationId xmlns:p14="http://schemas.microsoft.com/office/powerpoint/2010/main" val="427666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CA1B5-365B-CC2E-7D06-2A2CEB651FB3}"/>
              </a:ext>
            </a:extLst>
          </p:cNvPr>
          <p:cNvSpPr>
            <a:spLocks noGrp="1"/>
          </p:cNvSpPr>
          <p:nvPr>
            <p:ph type="title"/>
          </p:nvPr>
        </p:nvSpPr>
        <p:spPr>
          <a:xfrm>
            <a:off x="761800" y="762001"/>
            <a:ext cx="5334197" cy="1708242"/>
          </a:xfrm>
        </p:spPr>
        <p:txBody>
          <a:bodyPr anchor="ctr">
            <a:normAutofit/>
          </a:bodyPr>
          <a:lstStyle/>
          <a:p>
            <a:r>
              <a:rPr lang="en-GB" sz="4000"/>
              <a:t>Predicting Future Automation Levels</a:t>
            </a:r>
            <a:endParaRPr lang="en-FR" sz="4000"/>
          </a:p>
        </p:txBody>
      </p:sp>
      <p:sp>
        <p:nvSpPr>
          <p:cNvPr id="3" name="Content Placeholder 2">
            <a:extLst>
              <a:ext uri="{FF2B5EF4-FFF2-40B4-BE49-F238E27FC236}">
                <a16:creationId xmlns:a16="http://schemas.microsoft.com/office/drawing/2014/main" id="{689C9CEE-F315-F67C-E612-F4E087235EAC}"/>
              </a:ext>
            </a:extLst>
          </p:cNvPr>
          <p:cNvSpPr>
            <a:spLocks noGrp="1"/>
          </p:cNvSpPr>
          <p:nvPr>
            <p:ph idx="1"/>
          </p:nvPr>
        </p:nvSpPr>
        <p:spPr>
          <a:xfrm>
            <a:off x="761800" y="2470244"/>
            <a:ext cx="5334197" cy="3769835"/>
          </a:xfrm>
        </p:spPr>
        <p:txBody>
          <a:bodyPr anchor="ctr">
            <a:normAutofit/>
          </a:bodyPr>
          <a:lstStyle/>
          <a:p>
            <a:r>
              <a:rPr lang="en-GB" sz="2000" b="1"/>
              <a:t>Our Goal</a:t>
            </a:r>
            <a:r>
              <a:rPr lang="en-GB" sz="2000"/>
              <a:t>: To understand and close the gap between automation potential and actual automation adoption, we developed a machine learning model to forecast future automation levels across regions.</a:t>
            </a:r>
          </a:p>
          <a:p>
            <a:r>
              <a:rPr lang="en-GB" sz="2000" b="1"/>
              <a:t>Why This Matters</a:t>
            </a:r>
            <a:r>
              <a:rPr lang="en-GB" sz="2000"/>
              <a:t>: By identifying what drives automation, we can better support regions at risk of falling behind and guide targeted interventions for balanced global development.</a:t>
            </a:r>
            <a:endParaRPr lang="en-FR" sz="2000"/>
          </a:p>
        </p:txBody>
      </p:sp>
      <p:pic>
        <p:nvPicPr>
          <p:cNvPr id="5" name="Picture 4" descr="A 3D pattern of ring shapes connected by lines">
            <a:extLst>
              <a:ext uri="{FF2B5EF4-FFF2-40B4-BE49-F238E27FC236}">
                <a16:creationId xmlns:a16="http://schemas.microsoft.com/office/drawing/2014/main" id="{3DC40D66-3FF3-29F0-334C-9D125B68E86A}"/>
              </a:ext>
            </a:extLst>
          </p:cNvPr>
          <p:cNvPicPr>
            <a:picLocks noChangeAspect="1"/>
          </p:cNvPicPr>
          <p:nvPr/>
        </p:nvPicPr>
        <p:blipFill>
          <a:blip r:embed="rId3"/>
          <a:srcRect l="10937" r="4538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04138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780443-4E42-9000-E4D8-1B15B8ACBF8D}"/>
              </a:ext>
            </a:extLst>
          </p:cNvPr>
          <p:cNvSpPr>
            <a:spLocks noGrp="1"/>
          </p:cNvSpPr>
          <p:nvPr>
            <p:ph type="title"/>
          </p:nvPr>
        </p:nvSpPr>
        <p:spPr>
          <a:xfrm>
            <a:off x="1371597" y="348865"/>
            <a:ext cx="10044023" cy="877729"/>
          </a:xfrm>
        </p:spPr>
        <p:txBody>
          <a:bodyPr anchor="ctr">
            <a:normAutofit/>
          </a:bodyPr>
          <a:lstStyle/>
          <a:p>
            <a:pPr algn="ctr"/>
            <a:r>
              <a:rPr lang="en-GB" sz="4000" dirty="0">
                <a:solidFill>
                  <a:srgbClr val="FFFFFF"/>
                </a:solidFill>
              </a:rPr>
              <a:t>Introducing Our Explanatory Variables</a:t>
            </a:r>
            <a:endParaRPr lang="en-FR" sz="4000" dirty="0">
              <a:solidFill>
                <a:srgbClr val="FFFFFF"/>
              </a:solidFill>
            </a:endParaRPr>
          </a:p>
        </p:txBody>
      </p:sp>
      <p:graphicFrame>
        <p:nvGraphicFramePr>
          <p:cNvPr id="5" name="Content Placeholder 2">
            <a:extLst>
              <a:ext uri="{FF2B5EF4-FFF2-40B4-BE49-F238E27FC236}">
                <a16:creationId xmlns:a16="http://schemas.microsoft.com/office/drawing/2014/main" id="{115B479A-6BE2-9921-DCFF-A549BA7C0F3B}"/>
              </a:ext>
            </a:extLst>
          </p:cNvPr>
          <p:cNvGraphicFramePr>
            <a:graphicFrameLocks noGrp="1"/>
          </p:cNvGraphicFramePr>
          <p:nvPr>
            <p:ph idx="1"/>
            <p:extLst>
              <p:ext uri="{D42A27DB-BD31-4B8C-83A1-F6EECF244321}">
                <p14:modId xmlns:p14="http://schemas.microsoft.com/office/powerpoint/2010/main" val="161188686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48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BBB2A7-0BA7-5A7C-619F-3959776A45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60CC5A-221D-4754-5EC3-48ADAEDC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E12917-58B9-9139-F5DD-456934FCF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A8F956-1437-036B-D75F-F66A311B4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41B6CC-4EC5-0CD5-4773-433DEC6EB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0CB221-D07D-0DE0-7F97-B8ED7500155B}"/>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Introducing Our Explanatory Variables</a:t>
            </a:r>
            <a:endParaRPr lang="en-FR" sz="4000">
              <a:solidFill>
                <a:srgbClr val="FFFFFF"/>
              </a:solidFill>
            </a:endParaRPr>
          </a:p>
        </p:txBody>
      </p:sp>
      <p:graphicFrame>
        <p:nvGraphicFramePr>
          <p:cNvPr id="6" name="Content Placeholder 5">
            <a:extLst>
              <a:ext uri="{FF2B5EF4-FFF2-40B4-BE49-F238E27FC236}">
                <a16:creationId xmlns:a16="http://schemas.microsoft.com/office/drawing/2014/main" id="{09AA9EC7-59C4-A5F8-2AEB-4B5560E9907C}"/>
              </a:ext>
            </a:extLst>
          </p:cNvPr>
          <p:cNvGraphicFramePr>
            <a:graphicFrameLocks noGrp="1"/>
          </p:cNvGraphicFramePr>
          <p:nvPr>
            <p:ph idx="1"/>
            <p:extLst>
              <p:ext uri="{D42A27DB-BD31-4B8C-83A1-F6EECF244321}">
                <p14:modId xmlns:p14="http://schemas.microsoft.com/office/powerpoint/2010/main" val="712559375"/>
              </p:ext>
            </p:extLst>
          </p:nvPr>
        </p:nvGraphicFramePr>
        <p:xfrm>
          <a:off x="838200" y="1825625"/>
          <a:ext cx="10515600" cy="4246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77092335"/>
                    </a:ext>
                  </a:extLst>
                </a:gridCol>
                <a:gridCol w="5257800">
                  <a:extLst>
                    <a:ext uri="{9D8B030D-6E8A-4147-A177-3AD203B41FA5}">
                      <a16:colId xmlns:a16="http://schemas.microsoft.com/office/drawing/2014/main" val="1785873065"/>
                    </a:ext>
                  </a:extLst>
                </a:gridCol>
              </a:tblGrid>
              <a:tr h="370840">
                <a:tc>
                  <a:txBody>
                    <a:bodyPr/>
                    <a:lstStyle/>
                    <a:p>
                      <a:pPr algn="ctr"/>
                      <a:r>
                        <a:rPr lang="en-FR" dirty="0"/>
                        <a:t>Explanatory Variable</a:t>
                      </a:r>
                    </a:p>
                  </a:txBody>
                  <a:tcPr/>
                </a:tc>
                <a:tc>
                  <a:txBody>
                    <a:bodyPr/>
                    <a:lstStyle/>
                    <a:p>
                      <a:pPr algn="ctr"/>
                      <a:r>
                        <a:rPr lang="en-FR" dirty="0"/>
                        <a:t>Source</a:t>
                      </a:r>
                    </a:p>
                  </a:txBody>
                  <a:tcPr/>
                </a:tc>
                <a:extLst>
                  <a:ext uri="{0D108BD9-81ED-4DB2-BD59-A6C34878D82A}">
                    <a16:rowId xmlns:a16="http://schemas.microsoft.com/office/drawing/2014/main" val="2185984662"/>
                  </a:ext>
                </a:extLst>
              </a:tr>
              <a:tr h="370840">
                <a:tc>
                  <a:txBody>
                    <a:bodyPr/>
                    <a:lstStyle/>
                    <a:p>
                      <a:pPr algn="ctr"/>
                      <a:r>
                        <a:rPr lang="en-FR" dirty="0"/>
                        <a:t>GDP per capita</a:t>
                      </a:r>
                    </a:p>
                  </a:txBody>
                  <a:tcPr/>
                </a:tc>
                <a:tc>
                  <a:txBody>
                    <a:bodyPr/>
                    <a:lstStyle/>
                    <a:p>
                      <a:pPr algn="ctr"/>
                      <a:r>
                        <a:rPr lang="en-FR" dirty="0"/>
                        <a:t>World Bank</a:t>
                      </a:r>
                    </a:p>
                  </a:txBody>
                  <a:tcPr/>
                </a:tc>
                <a:extLst>
                  <a:ext uri="{0D108BD9-81ED-4DB2-BD59-A6C34878D82A}">
                    <a16:rowId xmlns:a16="http://schemas.microsoft.com/office/drawing/2014/main" val="2589561826"/>
                  </a:ext>
                </a:extLst>
              </a:tr>
              <a:tr h="370840">
                <a:tc>
                  <a:txBody>
                    <a:bodyPr/>
                    <a:lstStyle/>
                    <a:p>
                      <a:pPr algn="ctr"/>
                      <a:r>
                        <a:rPr lang="en-FR" dirty="0"/>
                        <a:t>Labor force participation rate (% of total population)</a:t>
                      </a:r>
                    </a:p>
                  </a:txBody>
                  <a:tcPr/>
                </a:tc>
                <a:tc>
                  <a:txBody>
                    <a:bodyPr/>
                    <a:lstStyle/>
                    <a:p>
                      <a:pPr algn="ctr"/>
                      <a:r>
                        <a:rPr lang="en-FR" dirty="0"/>
                        <a:t>International Labor Organization</a:t>
                      </a:r>
                    </a:p>
                  </a:txBody>
                  <a:tcPr/>
                </a:tc>
                <a:extLst>
                  <a:ext uri="{0D108BD9-81ED-4DB2-BD59-A6C34878D82A}">
                    <a16:rowId xmlns:a16="http://schemas.microsoft.com/office/drawing/2014/main" val="3294819908"/>
                  </a:ext>
                </a:extLst>
              </a:tr>
              <a:tr h="370840">
                <a:tc>
                  <a:txBody>
                    <a:bodyPr/>
                    <a:lstStyle/>
                    <a:p>
                      <a:pPr algn="ctr"/>
                      <a:r>
                        <a:rPr lang="en-FR" dirty="0"/>
                        <a:t>Individuals using the internet (% of population)</a:t>
                      </a:r>
                    </a:p>
                  </a:txBody>
                  <a:tcPr/>
                </a:tc>
                <a:tc>
                  <a:txBody>
                    <a:bodyPr/>
                    <a:lstStyle/>
                    <a:p>
                      <a:pPr algn="ctr"/>
                      <a:r>
                        <a:rPr lang="en-FR" dirty="0"/>
                        <a:t>International Telecommunication Union</a:t>
                      </a:r>
                    </a:p>
                  </a:txBody>
                  <a:tcPr/>
                </a:tc>
                <a:extLst>
                  <a:ext uri="{0D108BD9-81ED-4DB2-BD59-A6C34878D82A}">
                    <a16:rowId xmlns:a16="http://schemas.microsoft.com/office/drawing/2014/main" val="4252947347"/>
                  </a:ext>
                </a:extLst>
              </a:tr>
              <a:tr h="370840">
                <a:tc>
                  <a:txBody>
                    <a:bodyPr/>
                    <a:lstStyle/>
                    <a:p>
                      <a:pPr algn="ctr"/>
                      <a:r>
                        <a:rPr lang="en-FR" dirty="0"/>
                        <a:t>Research and development expenditure (% of GDP)</a:t>
                      </a:r>
                    </a:p>
                  </a:txBody>
                  <a:tcPr/>
                </a:tc>
                <a:tc>
                  <a:txBody>
                    <a:bodyPr/>
                    <a:lstStyle/>
                    <a:p>
                      <a:pPr algn="ctr"/>
                      <a:r>
                        <a:rPr lang="en-FR" dirty="0"/>
                        <a:t>UNESCO</a:t>
                      </a:r>
                    </a:p>
                  </a:txBody>
                  <a:tcPr/>
                </a:tc>
                <a:extLst>
                  <a:ext uri="{0D108BD9-81ED-4DB2-BD59-A6C34878D82A}">
                    <a16:rowId xmlns:a16="http://schemas.microsoft.com/office/drawing/2014/main" val="1340911553"/>
                  </a:ext>
                </a:extLst>
              </a:tr>
              <a:tr h="370840">
                <a:tc>
                  <a:txBody>
                    <a:bodyPr/>
                    <a:lstStyle/>
                    <a:p>
                      <a:pPr algn="ctr"/>
                      <a:r>
                        <a:rPr lang="en-FR" dirty="0"/>
                        <a:t>Percentage of graduates from STEM in tertiary education </a:t>
                      </a:r>
                    </a:p>
                  </a:txBody>
                  <a:tcPr/>
                </a:tc>
                <a:tc>
                  <a:txBody>
                    <a:bodyPr/>
                    <a:lstStyle/>
                    <a:p>
                      <a:pPr algn="ctr"/>
                      <a:r>
                        <a:rPr lang="en-FR" dirty="0"/>
                        <a:t>UNESCO</a:t>
                      </a:r>
                    </a:p>
                  </a:txBody>
                  <a:tcPr/>
                </a:tc>
                <a:extLst>
                  <a:ext uri="{0D108BD9-81ED-4DB2-BD59-A6C34878D82A}">
                    <a16:rowId xmlns:a16="http://schemas.microsoft.com/office/drawing/2014/main" val="3436475015"/>
                  </a:ext>
                </a:extLst>
              </a:tr>
              <a:tr h="370840">
                <a:tc>
                  <a:txBody>
                    <a:bodyPr/>
                    <a:lstStyle/>
                    <a:p>
                      <a:pPr algn="ctr"/>
                      <a:r>
                        <a:rPr lang="en-FR" dirty="0"/>
                        <a:t>ICT good imports (% of total good imports)</a:t>
                      </a:r>
                    </a:p>
                  </a:txBody>
                  <a:tcPr/>
                </a:tc>
                <a:tc>
                  <a:txBody>
                    <a:bodyPr/>
                    <a:lstStyle/>
                    <a:p>
                      <a:pPr algn="ctr"/>
                      <a:r>
                        <a:rPr lang="en-FR" dirty="0"/>
                        <a:t>UNCTAD</a:t>
                      </a:r>
                    </a:p>
                  </a:txBody>
                  <a:tcPr/>
                </a:tc>
                <a:extLst>
                  <a:ext uri="{0D108BD9-81ED-4DB2-BD59-A6C34878D82A}">
                    <a16:rowId xmlns:a16="http://schemas.microsoft.com/office/drawing/2014/main" val="3057908117"/>
                  </a:ext>
                </a:extLst>
              </a:tr>
              <a:tr h="370840">
                <a:tc>
                  <a:txBody>
                    <a:bodyPr/>
                    <a:lstStyle/>
                    <a:p>
                      <a:pPr algn="ctr"/>
                      <a:r>
                        <a:rPr lang="en-FR" dirty="0"/>
                        <a:t>Governance indicators</a:t>
                      </a:r>
                    </a:p>
                  </a:txBody>
                  <a:tcPr/>
                </a:tc>
                <a:tc>
                  <a:txBody>
                    <a:bodyPr/>
                    <a:lstStyle/>
                    <a:p>
                      <a:pPr algn="ctr"/>
                      <a:r>
                        <a:rPr lang="en-FR" dirty="0"/>
                        <a:t>World Bank</a:t>
                      </a:r>
                    </a:p>
                  </a:txBody>
                  <a:tcPr/>
                </a:tc>
                <a:extLst>
                  <a:ext uri="{0D108BD9-81ED-4DB2-BD59-A6C34878D82A}">
                    <a16:rowId xmlns:a16="http://schemas.microsoft.com/office/drawing/2014/main" val="4059153544"/>
                  </a:ext>
                </a:extLst>
              </a:tr>
              <a:tr h="370840">
                <a:tc>
                  <a:txBody>
                    <a:bodyPr/>
                    <a:lstStyle/>
                    <a:p>
                      <a:pPr algn="ctr"/>
                      <a:r>
                        <a:rPr lang="en-FR" dirty="0"/>
                        <a:t>Global connectiddness </a:t>
                      </a:r>
                    </a:p>
                  </a:txBody>
                  <a:tcPr/>
                </a:tc>
                <a:tc>
                  <a:txBody>
                    <a:bodyPr/>
                    <a:lstStyle/>
                    <a:p>
                      <a:pPr algn="ctr"/>
                      <a:r>
                        <a:rPr lang="en-FR" dirty="0"/>
                        <a:t>DHL </a:t>
                      </a:r>
                    </a:p>
                  </a:txBody>
                  <a:tcPr/>
                </a:tc>
                <a:extLst>
                  <a:ext uri="{0D108BD9-81ED-4DB2-BD59-A6C34878D82A}">
                    <a16:rowId xmlns:a16="http://schemas.microsoft.com/office/drawing/2014/main" val="2986384906"/>
                  </a:ext>
                </a:extLst>
              </a:tr>
              <a:tr h="370840">
                <a:tc>
                  <a:txBody>
                    <a:bodyPr/>
                    <a:lstStyle/>
                    <a:p>
                      <a:pPr algn="ctr"/>
                      <a:r>
                        <a:rPr lang="en-FR" dirty="0"/>
                        <a:t>Foreign Direct Investment (net inflows)</a:t>
                      </a:r>
                    </a:p>
                  </a:txBody>
                  <a:tcPr/>
                </a:tc>
                <a:tc>
                  <a:txBody>
                    <a:bodyPr/>
                    <a:lstStyle/>
                    <a:p>
                      <a:pPr algn="ctr"/>
                      <a:r>
                        <a:rPr lang="en-FR" dirty="0"/>
                        <a:t>International Monetary Fund </a:t>
                      </a:r>
                    </a:p>
                  </a:txBody>
                  <a:tcPr/>
                </a:tc>
                <a:extLst>
                  <a:ext uri="{0D108BD9-81ED-4DB2-BD59-A6C34878D82A}">
                    <a16:rowId xmlns:a16="http://schemas.microsoft.com/office/drawing/2014/main" val="2829694461"/>
                  </a:ext>
                </a:extLst>
              </a:tr>
            </a:tbl>
          </a:graphicData>
        </a:graphic>
      </p:graphicFrame>
    </p:spTree>
    <p:extLst>
      <p:ext uri="{BB962C8B-B14F-4D97-AF65-F5344CB8AC3E}">
        <p14:creationId xmlns:p14="http://schemas.microsoft.com/office/powerpoint/2010/main" val="32797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DCC8C-74CD-03FD-BA56-7E6439B3DDA1}"/>
              </a:ext>
            </a:extLst>
          </p:cNvPr>
          <p:cNvSpPr>
            <a:spLocks noGrp="1"/>
          </p:cNvSpPr>
          <p:nvPr>
            <p:ph type="title"/>
          </p:nvPr>
        </p:nvSpPr>
        <p:spPr>
          <a:xfrm>
            <a:off x="1149716" y="499397"/>
            <a:ext cx="5929422" cy="1640180"/>
          </a:xfrm>
        </p:spPr>
        <p:txBody>
          <a:bodyPr anchor="b">
            <a:normAutofit/>
          </a:bodyPr>
          <a:lstStyle/>
          <a:p>
            <a:r>
              <a:rPr lang="en-FR" sz="4000"/>
              <a:t>Step 1: Data Preprocessing </a:t>
            </a:r>
          </a:p>
        </p:txBody>
      </p:sp>
      <p:sp>
        <p:nvSpPr>
          <p:cNvPr id="3" name="Content Placeholder 2">
            <a:extLst>
              <a:ext uri="{FF2B5EF4-FFF2-40B4-BE49-F238E27FC236}">
                <a16:creationId xmlns:a16="http://schemas.microsoft.com/office/drawing/2014/main" id="{0FB9308A-B952-51C2-79EA-E68259167AF7}"/>
              </a:ext>
            </a:extLst>
          </p:cNvPr>
          <p:cNvSpPr>
            <a:spLocks noGrp="1"/>
          </p:cNvSpPr>
          <p:nvPr>
            <p:ph idx="1"/>
          </p:nvPr>
        </p:nvSpPr>
        <p:spPr>
          <a:xfrm>
            <a:off x="1149717" y="2423821"/>
            <a:ext cx="5929422" cy="3519780"/>
          </a:xfrm>
        </p:spPr>
        <p:txBody>
          <a:bodyPr>
            <a:normAutofit/>
          </a:bodyPr>
          <a:lstStyle/>
          <a:p>
            <a:r>
              <a:rPr lang="en-GB" sz="2000" b="1"/>
              <a:t>Standardization</a:t>
            </a:r>
            <a:r>
              <a:rPr lang="en-GB" sz="2000"/>
              <a:t>: Ensures all variables are on a similar scale, allowing for fair comparison across features.</a:t>
            </a:r>
          </a:p>
          <a:p>
            <a:r>
              <a:rPr lang="en-GB" sz="2000" b="1"/>
              <a:t>Handling Missing Values</a:t>
            </a:r>
            <a:r>
              <a:rPr lang="en-GB" sz="2000"/>
              <a:t>: Used K-Nearest Neighbors (KNN) to estimate missing values by finding countries with similar characteristics.</a:t>
            </a:r>
          </a:p>
          <a:p>
            <a:r>
              <a:rPr lang="en-GB" sz="2000" b="1"/>
              <a:t>Transformation of Skewed Data</a:t>
            </a:r>
            <a:r>
              <a:rPr lang="en-GB" sz="2000"/>
              <a:t>: Adjusted skewed distributions and outliers to improve model accuracy.</a:t>
            </a:r>
            <a:endParaRPr lang="en-FR" sz="2000"/>
          </a:p>
        </p:txBody>
      </p:sp>
      <p:pic>
        <p:nvPicPr>
          <p:cNvPr id="4" name="Picture 3" descr="A collage of graphs&#10;&#10;Description automatically generated">
            <a:extLst>
              <a:ext uri="{FF2B5EF4-FFF2-40B4-BE49-F238E27FC236}">
                <a16:creationId xmlns:a16="http://schemas.microsoft.com/office/drawing/2014/main" id="{B144C9DA-C7F8-F595-FAEF-4C74C519ECC2}"/>
              </a:ext>
            </a:extLst>
          </p:cNvPr>
          <p:cNvPicPr>
            <a:picLocks noChangeAspect="1"/>
          </p:cNvPicPr>
          <p:nvPr/>
        </p:nvPicPr>
        <p:blipFill>
          <a:blip r:embed="rId3"/>
          <a:stretch>
            <a:fillRect/>
          </a:stretch>
        </p:blipFill>
        <p:spPr>
          <a:xfrm>
            <a:off x="7745506" y="1113845"/>
            <a:ext cx="3765176" cy="4522734"/>
          </a:xfrm>
          <a:prstGeom prst="rect">
            <a:avLst/>
          </a:prstGeom>
        </p:spPr>
      </p:pic>
      <p:sp>
        <p:nvSpPr>
          <p:cNvPr id="45" name="Rectangle 4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04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4C8E6-91F9-A829-1185-D69010F3152D}"/>
              </a:ext>
            </a:extLst>
          </p:cNvPr>
          <p:cNvSpPr>
            <a:spLocks noGrp="1"/>
          </p:cNvSpPr>
          <p:nvPr>
            <p:ph type="title"/>
          </p:nvPr>
        </p:nvSpPr>
        <p:spPr>
          <a:xfrm>
            <a:off x="1149716" y="499397"/>
            <a:ext cx="5929422" cy="1640180"/>
          </a:xfrm>
        </p:spPr>
        <p:txBody>
          <a:bodyPr anchor="b">
            <a:normAutofit/>
          </a:bodyPr>
          <a:lstStyle/>
          <a:p>
            <a:r>
              <a:rPr lang="en-FR" sz="4000"/>
              <a:t>Step 2:  Feature Engineering</a:t>
            </a:r>
          </a:p>
        </p:txBody>
      </p:sp>
      <p:sp>
        <p:nvSpPr>
          <p:cNvPr id="3" name="Content Placeholder 2">
            <a:extLst>
              <a:ext uri="{FF2B5EF4-FFF2-40B4-BE49-F238E27FC236}">
                <a16:creationId xmlns:a16="http://schemas.microsoft.com/office/drawing/2014/main" id="{832958D2-463B-5669-6EAB-CD58AFC53CF9}"/>
              </a:ext>
            </a:extLst>
          </p:cNvPr>
          <p:cNvSpPr>
            <a:spLocks noGrp="1"/>
          </p:cNvSpPr>
          <p:nvPr>
            <p:ph idx="1"/>
          </p:nvPr>
        </p:nvSpPr>
        <p:spPr>
          <a:xfrm>
            <a:off x="1149717" y="2423821"/>
            <a:ext cx="5929422" cy="3519780"/>
          </a:xfrm>
        </p:spPr>
        <p:txBody>
          <a:bodyPr>
            <a:normAutofit/>
          </a:bodyPr>
          <a:lstStyle/>
          <a:p>
            <a:r>
              <a:rPr lang="en-GB" sz="1900" b="1"/>
              <a:t>Feature Selection</a:t>
            </a:r>
            <a:r>
              <a:rPr lang="en-GB" sz="1900"/>
              <a:t>: Using a correlation matrix, we identified relationships among variables to select the most predictive features while minimizing redundancy.</a:t>
            </a:r>
          </a:p>
          <a:p>
            <a:r>
              <a:rPr lang="en-GB" sz="1900" b="1"/>
              <a:t>Refining Inputs</a:t>
            </a:r>
            <a:r>
              <a:rPr lang="en-GB" sz="1900"/>
              <a:t>: Chose features with high correlation to the target variable (Automation Index) and low multicollinearity with each other to enhance model accuracy and efficiency.</a:t>
            </a:r>
          </a:p>
          <a:p>
            <a:r>
              <a:rPr lang="en-GB" sz="1900" b="1"/>
              <a:t>Key Insights</a:t>
            </a:r>
            <a:r>
              <a:rPr lang="en-GB" sz="1900"/>
              <a:t>: Variables like </a:t>
            </a:r>
            <a:r>
              <a:rPr lang="en-GB" sz="1900" b="1"/>
              <a:t>GDP per capita</a:t>
            </a:r>
            <a:r>
              <a:rPr lang="en-GB" sz="1900"/>
              <a:t> and </a:t>
            </a:r>
            <a:r>
              <a:rPr lang="en-GB" sz="1900" b="1"/>
              <a:t>Internet Penetration Rate</a:t>
            </a:r>
            <a:r>
              <a:rPr lang="en-GB" sz="1900"/>
              <a:t> show strong positive correlations with automation levels, while </a:t>
            </a:r>
            <a:r>
              <a:rPr lang="en-GB" sz="1900" b="1"/>
              <a:t>Age Dependency Ratio</a:t>
            </a:r>
            <a:r>
              <a:rPr lang="en-GB" sz="1900"/>
              <a:t> has a negative correlation.</a:t>
            </a:r>
            <a:endParaRPr lang="en-FR" sz="1900"/>
          </a:p>
        </p:txBody>
      </p:sp>
      <p:pic>
        <p:nvPicPr>
          <p:cNvPr id="4" name="Picture 3">
            <a:extLst>
              <a:ext uri="{FF2B5EF4-FFF2-40B4-BE49-F238E27FC236}">
                <a16:creationId xmlns:a16="http://schemas.microsoft.com/office/drawing/2014/main" id="{7B39EEAF-EFFB-4ABE-E5AA-A0E71B183A8C}"/>
              </a:ext>
            </a:extLst>
          </p:cNvPr>
          <p:cNvPicPr>
            <a:picLocks noChangeAspect="1"/>
          </p:cNvPicPr>
          <p:nvPr/>
        </p:nvPicPr>
        <p:blipFill>
          <a:blip r:embed="rId3"/>
          <a:stretch>
            <a:fillRect/>
          </a:stretch>
        </p:blipFill>
        <p:spPr>
          <a:xfrm>
            <a:off x="7050059" y="1673526"/>
            <a:ext cx="4995347" cy="4071206"/>
          </a:xfrm>
          <a:prstGeom prst="rect">
            <a:avLst/>
          </a:prstGeom>
        </p:spPr>
      </p:pic>
      <p:sp>
        <p:nvSpPr>
          <p:cNvPr id="18" name="Rectangle 1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4485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43DBAA-BC55-2C26-99AA-70B8C2723DA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2FD809B-3FFC-3586-1E61-E45F54E6C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67926-CDE9-49BA-E56C-1AAB3111942C}"/>
              </a:ext>
            </a:extLst>
          </p:cNvPr>
          <p:cNvSpPr>
            <a:spLocks noGrp="1"/>
          </p:cNvSpPr>
          <p:nvPr>
            <p:ph type="title"/>
          </p:nvPr>
        </p:nvSpPr>
        <p:spPr>
          <a:xfrm>
            <a:off x="1149716" y="499397"/>
            <a:ext cx="5929422" cy="1640180"/>
          </a:xfrm>
        </p:spPr>
        <p:txBody>
          <a:bodyPr anchor="b">
            <a:normAutofit fontScale="90000"/>
          </a:bodyPr>
          <a:lstStyle/>
          <a:p>
            <a:br>
              <a:rPr lang="en-FR" sz="4000" dirty="0"/>
            </a:br>
            <a:r>
              <a:rPr lang="en-FR" sz="4000" dirty="0"/>
              <a:t>Step 3: Dimensionality Reduction</a:t>
            </a:r>
          </a:p>
        </p:txBody>
      </p:sp>
      <p:sp>
        <p:nvSpPr>
          <p:cNvPr id="3" name="Content Placeholder 2">
            <a:extLst>
              <a:ext uri="{FF2B5EF4-FFF2-40B4-BE49-F238E27FC236}">
                <a16:creationId xmlns:a16="http://schemas.microsoft.com/office/drawing/2014/main" id="{D0763015-1A1F-12EE-D8FC-50F1CC5DE03E}"/>
              </a:ext>
            </a:extLst>
          </p:cNvPr>
          <p:cNvSpPr>
            <a:spLocks noGrp="1"/>
          </p:cNvSpPr>
          <p:nvPr>
            <p:ph idx="1"/>
          </p:nvPr>
        </p:nvSpPr>
        <p:spPr>
          <a:xfrm>
            <a:off x="1149717" y="2423821"/>
            <a:ext cx="5929422" cy="3519780"/>
          </a:xfrm>
        </p:spPr>
        <p:txBody>
          <a:bodyPr>
            <a:normAutofit/>
          </a:bodyPr>
          <a:lstStyle/>
          <a:p>
            <a:r>
              <a:rPr lang="en-GB" sz="1900" b="1" dirty="0"/>
              <a:t>Principal Component Analysis (PCA): </a:t>
            </a:r>
            <a:r>
              <a:rPr lang="en-GB" sz="1900" dirty="0"/>
              <a:t>Applied to reduce dimensionality and identify key drivers of automation.</a:t>
            </a:r>
          </a:p>
          <a:p>
            <a:r>
              <a:rPr lang="en-GB" sz="1900" b="1" dirty="0"/>
              <a:t>Explained Variance Plot</a:t>
            </a:r>
            <a:r>
              <a:rPr lang="en-GB" sz="1900" dirty="0"/>
              <a:t>: Shows how many components are needed to capture most of the dataset’s variance.</a:t>
            </a:r>
          </a:p>
          <a:p>
            <a:r>
              <a:rPr lang="en-GB" sz="1900" b="1" dirty="0"/>
              <a:t>Top Features in PC1</a:t>
            </a:r>
            <a:r>
              <a:rPr lang="en-GB" sz="1900" dirty="0"/>
              <a:t>: Global connectedness, GDP per capita, regulatory quality, government effectiveness, rule of law, R&amp;D.</a:t>
            </a:r>
            <a:endParaRPr lang="en-FR" sz="1900" dirty="0"/>
          </a:p>
        </p:txBody>
      </p:sp>
      <p:sp>
        <p:nvSpPr>
          <p:cNvPr id="18" name="Rectangle 17">
            <a:extLst>
              <a:ext uri="{FF2B5EF4-FFF2-40B4-BE49-F238E27FC236}">
                <a16:creationId xmlns:a16="http://schemas.microsoft.com/office/drawing/2014/main" id="{C9C8F858-9DEE-97BC-0F30-00853598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4F2991-5564-6903-82B3-26BB2589D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BFF8FE-1490-B0B7-A7FF-83DF15CEABC7}"/>
              </a:ext>
            </a:extLst>
          </p:cNvPr>
          <p:cNvPicPr>
            <a:picLocks noChangeAspect="1"/>
          </p:cNvPicPr>
          <p:nvPr/>
        </p:nvPicPr>
        <p:blipFill>
          <a:blip r:embed="rId3"/>
          <a:stretch>
            <a:fillRect/>
          </a:stretch>
        </p:blipFill>
        <p:spPr>
          <a:xfrm>
            <a:off x="6690281" y="234106"/>
            <a:ext cx="5372100" cy="3454400"/>
          </a:xfrm>
          <a:prstGeom prst="rect">
            <a:avLst/>
          </a:prstGeom>
        </p:spPr>
      </p:pic>
      <p:graphicFrame>
        <p:nvGraphicFramePr>
          <p:cNvPr id="6" name="Table 5">
            <a:extLst>
              <a:ext uri="{FF2B5EF4-FFF2-40B4-BE49-F238E27FC236}">
                <a16:creationId xmlns:a16="http://schemas.microsoft.com/office/drawing/2014/main" id="{6E306017-05A9-15F5-A57F-8FEB32314320}"/>
              </a:ext>
            </a:extLst>
          </p:cNvPr>
          <p:cNvGraphicFramePr>
            <a:graphicFrameLocks noGrp="1"/>
          </p:cNvGraphicFramePr>
          <p:nvPr>
            <p:extLst>
              <p:ext uri="{D42A27DB-BD31-4B8C-83A1-F6EECF244321}">
                <p14:modId xmlns:p14="http://schemas.microsoft.com/office/powerpoint/2010/main" val="2537778380"/>
              </p:ext>
            </p:extLst>
          </p:nvPr>
        </p:nvGraphicFramePr>
        <p:xfrm>
          <a:off x="7079138" y="3722284"/>
          <a:ext cx="4911579" cy="2520146"/>
        </p:xfrm>
        <a:graphic>
          <a:graphicData uri="http://schemas.openxmlformats.org/drawingml/2006/table">
            <a:tbl>
              <a:tblPr firstRow="1" bandRow="1">
                <a:tableStyleId>{5C22544A-7EE6-4342-B048-85BDC9FD1C3A}</a:tableStyleId>
              </a:tblPr>
              <a:tblGrid>
                <a:gridCol w="3785877">
                  <a:extLst>
                    <a:ext uri="{9D8B030D-6E8A-4147-A177-3AD203B41FA5}">
                      <a16:colId xmlns:a16="http://schemas.microsoft.com/office/drawing/2014/main" val="4010812707"/>
                    </a:ext>
                  </a:extLst>
                </a:gridCol>
                <a:gridCol w="1125702">
                  <a:extLst>
                    <a:ext uri="{9D8B030D-6E8A-4147-A177-3AD203B41FA5}">
                      <a16:colId xmlns:a16="http://schemas.microsoft.com/office/drawing/2014/main" val="2890084928"/>
                    </a:ext>
                  </a:extLst>
                </a:gridCol>
              </a:tblGrid>
              <a:tr h="96318">
                <a:tc>
                  <a:txBody>
                    <a:bodyPr/>
                    <a:lstStyle/>
                    <a:p>
                      <a:pPr algn="ctr" fontAlgn="b"/>
                      <a:endParaRPr lang="en-FR" sz="600" b="0" i="0" u="none" strike="noStrike">
                        <a:solidFill>
                          <a:srgbClr val="000000"/>
                        </a:solidFill>
                        <a:effectLst/>
                        <a:latin typeface="Aptos Narrow" panose="020B0004020202020204" pitchFamily="34" charset="0"/>
                      </a:endParaRPr>
                    </a:p>
                  </a:txBody>
                  <a:tcPr marL="2342" marR="2342" marT="2342" marB="0" anchor="ctr"/>
                </a:tc>
                <a:tc>
                  <a:txBody>
                    <a:bodyPr/>
                    <a:lstStyle/>
                    <a:p>
                      <a:pPr algn="ctr" fontAlgn="b"/>
                      <a:r>
                        <a:rPr lang="en-GB" sz="600" u="none" strike="noStrike">
                          <a:effectLst/>
                        </a:rPr>
                        <a:t>PC1 Loading</a:t>
                      </a:r>
                      <a:endParaRPr lang="en-GB" sz="600" b="1" i="0" u="none" strike="noStrike">
                        <a:solidFill>
                          <a:srgbClr val="3B3B3B"/>
                        </a:solidFill>
                        <a:effectLst/>
                        <a:latin typeface="Arial" panose="020B0604020202020204" pitchFamily="34" charset="0"/>
                      </a:endParaRPr>
                    </a:p>
                  </a:txBody>
                  <a:tcPr marL="2342" marR="2342" marT="2342" marB="0" anchor="ctr"/>
                </a:tc>
                <a:extLst>
                  <a:ext uri="{0D108BD9-81ED-4DB2-BD59-A6C34878D82A}">
                    <a16:rowId xmlns:a16="http://schemas.microsoft.com/office/drawing/2014/main" val="497665885"/>
                  </a:ext>
                </a:extLst>
              </a:tr>
              <a:tr h="109922">
                <a:tc>
                  <a:txBody>
                    <a:bodyPr/>
                    <a:lstStyle/>
                    <a:p>
                      <a:pPr algn="ctr" fontAlgn="b"/>
                      <a:r>
                        <a:rPr lang="en-GB" sz="600" u="none" strike="noStrike">
                          <a:effectLst/>
                        </a:rPr>
                        <a:t>Global Connectedness</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0.354771</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1970644167"/>
                  </a:ext>
                </a:extLst>
              </a:tr>
              <a:tr h="109922">
                <a:tc>
                  <a:txBody>
                    <a:bodyPr/>
                    <a:lstStyle/>
                    <a:p>
                      <a:pPr algn="ctr" fontAlgn="b"/>
                      <a:r>
                        <a:rPr lang="en-GB" sz="600" u="none" strike="noStrike">
                          <a:effectLst/>
                        </a:rPr>
                        <a:t>GDP per capita</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0.321058</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1895964361"/>
                  </a:ext>
                </a:extLst>
              </a:tr>
              <a:tr h="109922">
                <a:tc>
                  <a:txBody>
                    <a:bodyPr/>
                    <a:lstStyle/>
                    <a:p>
                      <a:pPr algn="ctr" fontAlgn="b"/>
                      <a:r>
                        <a:rPr lang="en-GB" sz="600" u="none" strike="noStrike">
                          <a:effectLst/>
                        </a:rPr>
                        <a:t>Regulatory Quality</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0.318923</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3379723821"/>
                  </a:ext>
                </a:extLst>
              </a:tr>
              <a:tr h="109922">
                <a:tc>
                  <a:txBody>
                    <a:bodyPr/>
                    <a:lstStyle/>
                    <a:p>
                      <a:pPr algn="ctr" fontAlgn="b"/>
                      <a:r>
                        <a:rPr lang="en-GB" sz="600" u="none" strike="noStrike">
                          <a:effectLst/>
                        </a:rPr>
                        <a:t>Government Effectiveness</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0.317672</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4221180603"/>
                  </a:ext>
                </a:extLst>
              </a:tr>
              <a:tr h="109922">
                <a:tc>
                  <a:txBody>
                    <a:bodyPr/>
                    <a:lstStyle/>
                    <a:p>
                      <a:pPr algn="ctr" fontAlgn="b"/>
                      <a:r>
                        <a:rPr lang="en-GB" sz="600" u="none" strike="noStrike">
                          <a:effectLst/>
                        </a:rPr>
                        <a:t>Rule of Law</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0.309666</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375411524"/>
                  </a:ext>
                </a:extLst>
              </a:tr>
              <a:tr h="109922">
                <a:tc>
                  <a:txBody>
                    <a:bodyPr/>
                    <a:lstStyle/>
                    <a:p>
                      <a:pPr algn="ctr" fontAlgn="b"/>
                      <a:r>
                        <a:rPr lang="en-GB" sz="600" u="none" strike="noStrike">
                          <a:effectLst/>
                        </a:rPr>
                        <a:t>Research &amp; Development</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0.280795</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3590781429"/>
                  </a:ext>
                </a:extLst>
              </a:tr>
              <a:tr h="109922">
                <a:tc>
                  <a:txBody>
                    <a:bodyPr/>
                    <a:lstStyle/>
                    <a:p>
                      <a:pPr algn="ctr" fontAlgn="b"/>
                      <a:r>
                        <a:rPr lang="en-GB" sz="600" u="none" strike="noStrike">
                          <a:effectLst/>
                        </a:rPr>
                        <a:t>Ease of Doing Business</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0.250445</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2191871672"/>
                  </a:ext>
                </a:extLst>
              </a:tr>
              <a:tr h="109922">
                <a:tc>
                  <a:txBody>
                    <a:bodyPr/>
                    <a:lstStyle/>
                    <a:p>
                      <a:pPr algn="ctr" fontAlgn="b"/>
                      <a:r>
                        <a:rPr lang="en-GB" sz="600" u="none" strike="noStrike">
                          <a:effectLst/>
                        </a:rPr>
                        <a:t>High Tech Exports</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0.242847</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3758697039"/>
                  </a:ext>
                </a:extLst>
              </a:tr>
              <a:tr h="109922">
                <a:tc>
                  <a:txBody>
                    <a:bodyPr/>
                    <a:lstStyle/>
                    <a:p>
                      <a:pPr algn="ctr" fontAlgn="b"/>
                      <a:r>
                        <a:rPr lang="en-GB" sz="600" u="none" strike="noStrike">
                          <a:effectLst/>
                        </a:rPr>
                        <a:t>Computer and Communication Service Imports</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0.214729</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3216562632"/>
                  </a:ext>
                </a:extLst>
              </a:tr>
              <a:tr h="109922">
                <a:tc>
                  <a:txBody>
                    <a:bodyPr/>
                    <a:lstStyle/>
                    <a:p>
                      <a:pPr algn="ctr" fontAlgn="b"/>
                      <a:r>
                        <a:rPr lang="en-GB" sz="600" u="none" strike="noStrike">
                          <a:effectLst/>
                        </a:rPr>
                        <a:t>Internet Penetration</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0.188169</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1913658833"/>
                  </a:ext>
                </a:extLst>
              </a:tr>
              <a:tr h="109922">
                <a:tc>
                  <a:txBody>
                    <a:bodyPr/>
                    <a:lstStyle/>
                    <a:p>
                      <a:pPr algn="ctr" fontAlgn="b"/>
                      <a:r>
                        <a:rPr lang="en-GB" sz="600" u="none" strike="noStrike" dirty="0">
                          <a:effectLst/>
                        </a:rPr>
                        <a:t>Urbanization</a:t>
                      </a:r>
                      <a:endParaRPr lang="en-GB" sz="600" b="0" i="0" u="none" strike="noStrike" dirty="0">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0.182527</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1614168474"/>
                  </a:ext>
                </a:extLst>
              </a:tr>
              <a:tr h="109922">
                <a:tc>
                  <a:txBody>
                    <a:bodyPr/>
                    <a:lstStyle/>
                    <a:p>
                      <a:pPr algn="ctr" fontAlgn="b"/>
                      <a:r>
                        <a:rPr lang="en-GB" sz="600" u="none" strike="noStrike">
                          <a:effectLst/>
                        </a:rPr>
                        <a:t>Trade</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0.179337</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2626168719"/>
                  </a:ext>
                </a:extLst>
              </a:tr>
              <a:tr h="109922">
                <a:tc>
                  <a:txBody>
                    <a:bodyPr/>
                    <a:lstStyle/>
                    <a:p>
                      <a:pPr algn="ctr" fontAlgn="b"/>
                      <a:r>
                        <a:rPr lang="en-GB" sz="600" u="none" strike="noStrike">
                          <a:effectLst/>
                        </a:rPr>
                        <a:t>ICT Imports</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0.160448</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1670948578"/>
                  </a:ext>
                </a:extLst>
              </a:tr>
              <a:tr h="109922">
                <a:tc>
                  <a:txBody>
                    <a:bodyPr/>
                    <a:lstStyle/>
                    <a:p>
                      <a:pPr algn="ctr" fontAlgn="b"/>
                      <a:r>
                        <a:rPr lang="en-GB" sz="600" u="none" strike="noStrike">
                          <a:effectLst/>
                        </a:rPr>
                        <a:t>Labor Force Participation</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0.153029</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898122622"/>
                  </a:ext>
                </a:extLst>
              </a:tr>
              <a:tr h="109922">
                <a:tc>
                  <a:txBody>
                    <a:bodyPr/>
                    <a:lstStyle/>
                    <a:p>
                      <a:pPr algn="ctr" fontAlgn="b"/>
                      <a:r>
                        <a:rPr lang="en-GB" sz="600" u="none" strike="noStrike">
                          <a:effectLst/>
                        </a:rPr>
                        <a:t>Electricity Access</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0.127463</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3244573330"/>
                  </a:ext>
                </a:extLst>
              </a:tr>
              <a:tr h="109922">
                <a:tc>
                  <a:txBody>
                    <a:bodyPr/>
                    <a:lstStyle/>
                    <a:p>
                      <a:pPr algn="ctr" fontAlgn="b"/>
                      <a:r>
                        <a:rPr lang="en-GB" sz="600" u="none" strike="noStrike">
                          <a:effectLst/>
                        </a:rPr>
                        <a:t>Mobile Subscription</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0.124179</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1546065820"/>
                  </a:ext>
                </a:extLst>
              </a:tr>
              <a:tr h="109922">
                <a:tc>
                  <a:txBody>
                    <a:bodyPr/>
                    <a:lstStyle/>
                    <a:p>
                      <a:pPr algn="ctr" fontAlgn="b"/>
                      <a:r>
                        <a:rPr lang="en-GB" sz="600" u="none" strike="noStrike">
                          <a:effectLst/>
                        </a:rPr>
                        <a:t>Employment in Manufacturing</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-0.004813</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2084326948"/>
                  </a:ext>
                </a:extLst>
              </a:tr>
              <a:tr h="109922">
                <a:tc>
                  <a:txBody>
                    <a:bodyPr/>
                    <a:lstStyle/>
                    <a:p>
                      <a:pPr algn="ctr" fontAlgn="b"/>
                      <a:r>
                        <a:rPr lang="en-GB" sz="600" u="none" strike="noStrike">
                          <a:effectLst/>
                        </a:rPr>
                        <a:t>STEM Graduates</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-0.032023</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995451195"/>
                  </a:ext>
                </a:extLst>
              </a:tr>
              <a:tr h="109922">
                <a:tc>
                  <a:txBody>
                    <a:bodyPr/>
                    <a:lstStyle/>
                    <a:p>
                      <a:pPr algn="ctr" fontAlgn="b"/>
                      <a:r>
                        <a:rPr lang="en-GB" sz="600" u="none" strike="noStrike">
                          <a:effectLst/>
                        </a:rPr>
                        <a:t>Age Dependency</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-0.062897</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3329349035"/>
                  </a:ext>
                </a:extLst>
              </a:tr>
              <a:tr h="109922">
                <a:tc>
                  <a:txBody>
                    <a:bodyPr/>
                    <a:lstStyle/>
                    <a:p>
                      <a:pPr algn="ctr" fontAlgn="b"/>
                      <a:r>
                        <a:rPr lang="en-GB" sz="600" u="none" strike="noStrike">
                          <a:effectLst/>
                        </a:rPr>
                        <a:t>Foreign Direct Investment</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-0.094489</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2995958993"/>
                  </a:ext>
                </a:extLst>
              </a:tr>
              <a:tr h="109922">
                <a:tc>
                  <a:txBody>
                    <a:bodyPr/>
                    <a:lstStyle/>
                    <a:p>
                      <a:pPr algn="ctr" fontAlgn="b"/>
                      <a:r>
                        <a:rPr lang="en-GB" sz="600" u="none" strike="noStrike">
                          <a:effectLst/>
                        </a:rPr>
                        <a:t>Unemployment Rate</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a:effectLst/>
                        </a:rPr>
                        <a:t>-0.117613</a:t>
                      </a:r>
                      <a:endParaRPr lang="en-FR" sz="600" b="0" i="0" u="none" strike="noStrike">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3454821359"/>
                  </a:ext>
                </a:extLst>
              </a:tr>
              <a:tr h="109922">
                <a:tc>
                  <a:txBody>
                    <a:bodyPr/>
                    <a:lstStyle/>
                    <a:p>
                      <a:pPr algn="ctr" fontAlgn="b"/>
                      <a:r>
                        <a:rPr lang="en-GB" sz="600" u="none" strike="noStrike">
                          <a:effectLst/>
                        </a:rPr>
                        <a:t>Tax Rate</a:t>
                      </a:r>
                      <a:endParaRPr lang="en-GB" sz="600" b="0" i="0" u="none" strike="noStrike">
                        <a:solidFill>
                          <a:srgbClr val="3B3B3B"/>
                        </a:solidFill>
                        <a:effectLst/>
                        <a:latin typeface="Arial" panose="020B0604020202020204" pitchFamily="34" charset="0"/>
                      </a:endParaRPr>
                    </a:p>
                  </a:txBody>
                  <a:tcPr marL="2342" marR="2342" marT="2342" marB="0" anchor="ctr"/>
                </a:tc>
                <a:tc>
                  <a:txBody>
                    <a:bodyPr/>
                    <a:lstStyle/>
                    <a:p>
                      <a:pPr algn="ctr" fontAlgn="b"/>
                      <a:r>
                        <a:rPr lang="en-FR" sz="600" u="none" strike="noStrike" dirty="0">
                          <a:effectLst/>
                        </a:rPr>
                        <a:t>-0.128092</a:t>
                      </a:r>
                      <a:endParaRPr lang="en-FR" sz="600" b="0" i="0" u="none" strike="noStrike" dirty="0">
                        <a:solidFill>
                          <a:srgbClr val="3B3B3B"/>
                        </a:solidFill>
                        <a:effectLst/>
                        <a:latin typeface="Arial" panose="020B0604020202020204" pitchFamily="34" charset="0"/>
                      </a:endParaRPr>
                    </a:p>
                  </a:txBody>
                  <a:tcPr marL="2342" marR="2342" marT="9367" marB="9367" anchor="ctr"/>
                </a:tc>
                <a:extLst>
                  <a:ext uri="{0D108BD9-81ED-4DB2-BD59-A6C34878D82A}">
                    <a16:rowId xmlns:a16="http://schemas.microsoft.com/office/drawing/2014/main" val="4265115194"/>
                  </a:ext>
                </a:extLst>
              </a:tr>
            </a:tbl>
          </a:graphicData>
        </a:graphic>
      </p:graphicFrame>
    </p:spTree>
    <p:extLst>
      <p:ext uri="{BB962C8B-B14F-4D97-AF65-F5344CB8AC3E}">
        <p14:creationId xmlns:p14="http://schemas.microsoft.com/office/powerpoint/2010/main" val="199253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72A1F-FDDA-224E-F15E-CCA2CAE11536}"/>
              </a:ext>
            </a:extLst>
          </p:cNvPr>
          <p:cNvSpPr>
            <a:spLocks noGrp="1"/>
          </p:cNvSpPr>
          <p:nvPr>
            <p:ph type="title"/>
          </p:nvPr>
        </p:nvSpPr>
        <p:spPr>
          <a:xfrm>
            <a:off x="1136397" y="502021"/>
            <a:ext cx="4959603" cy="1642969"/>
          </a:xfrm>
        </p:spPr>
        <p:txBody>
          <a:bodyPr anchor="b">
            <a:normAutofit/>
          </a:bodyPr>
          <a:lstStyle/>
          <a:p>
            <a:r>
              <a:rPr lang="en-FR" sz="4000" dirty="0"/>
              <a:t>Step 4: Model Selection</a:t>
            </a:r>
          </a:p>
        </p:txBody>
      </p:sp>
      <p:sp>
        <p:nvSpPr>
          <p:cNvPr id="9" name="Content Placeholder 8">
            <a:extLst>
              <a:ext uri="{FF2B5EF4-FFF2-40B4-BE49-F238E27FC236}">
                <a16:creationId xmlns:a16="http://schemas.microsoft.com/office/drawing/2014/main" id="{0EB5FD61-AC95-4DFA-C872-19D15C2AE6E4}"/>
              </a:ext>
            </a:extLst>
          </p:cNvPr>
          <p:cNvSpPr>
            <a:spLocks noGrp="1"/>
          </p:cNvSpPr>
          <p:nvPr>
            <p:ph idx="1"/>
          </p:nvPr>
        </p:nvSpPr>
        <p:spPr>
          <a:xfrm>
            <a:off x="1136397" y="2418408"/>
            <a:ext cx="4959603" cy="3522569"/>
          </a:xfrm>
        </p:spPr>
        <p:txBody>
          <a:bodyPr anchor="t">
            <a:normAutofit/>
          </a:bodyPr>
          <a:lstStyle/>
          <a:p>
            <a:r>
              <a:rPr lang="en-GB" sz="1600" b="1" dirty="0"/>
              <a:t>Choice of Models</a:t>
            </a:r>
            <a:r>
              <a:rPr lang="en-GB" sz="1600" dirty="0"/>
              <a:t>: Given the complexity of relationships between our features and target variable, we tested both linear and non-linear models to find the best fit for predicting automation levels.</a:t>
            </a:r>
          </a:p>
          <a:p>
            <a:r>
              <a:rPr lang="en-GB" sz="1600" b="1" dirty="0"/>
              <a:t>Best Performing Model</a:t>
            </a:r>
            <a:r>
              <a:rPr lang="en-GB" sz="1600" dirty="0"/>
              <a:t>: The </a:t>
            </a:r>
            <a:r>
              <a:rPr lang="en-GB" sz="1600" b="1" dirty="0"/>
              <a:t>Random Forest</a:t>
            </a:r>
            <a:r>
              <a:rPr lang="en-GB" sz="1600" dirty="0"/>
              <a:t> model achieved the highest R2R^2R2 score (0.8849) and a low RMSE (0.0637), making it the most accurate for our data.</a:t>
            </a:r>
          </a:p>
          <a:p>
            <a:r>
              <a:rPr lang="en-GB" sz="1600" b="1" dirty="0"/>
              <a:t>Other Model Insights</a:t>
            </a:r>
            <a:r>
              <a:rPr lang="en-GB" sz="1600" dirty="0"/>
              <a:t>: While linear models like </a:t>
            </a:r>
            <a:r>
              <a:rPr lang="en-GB" sz="1600" b="1" dirty="0"/>
              <a:t>Ridge Regression</a:t>
            </a:r>
            <a:r>
              <a:rPr lang="en-GB" sz="1600" dirty="0"/>
              <a:t> and </a:t>
            </a:r>
            <a:r>
              <a:rPr lang="en-GB" sz="1600" b="1" dirty="0"/>
              <a:t>Linear Regression</a:t>
            </a:r>
            <a:r>
              <a:rPr lang="en-GB" sz="1600" dirty="0"/>
              <a:t> performed reasonably well, non-linear models like Random Forest and Gradient Boosting provided better flexibility to capture complex interactions.</a:t>
            </a:r>
            <a:endParaRPr lang="en-US" sz="1600" dirty="0"/>
          </a:p>
        </p:txBody>
      </p:sp>
      <p:sp>
        <p:nvSpPr>
          <p:cNvPr id="28" name="Rectangle 2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792E0985-A074-99AE-31CF-22259745D6EA}"/>
              </a:ext>
            </a:extLst>
          </p:cNvPr>
          <p:cNvGraphicFramePr>
            <a:graphicFrameLocks/>
          </p:cNvGraphicFramePr>
          <p:nvPr>
            <p:extLst>
              <p:ext uri="{D42A27DB-BD31-4B8C-83A1-F6EECF244321}">
                <p14:modId xmlns:p14="http://schemas.microsoft.com/office/powerpoint/2010/main" val="3924173799"/>
              </p:ext>
            </p:extLst>
          </p:nvPr>
        </p:nvGraphicFramePr>
        <p:xfrm>
          <a:off x="6512442" y="1713198"/>
          <a:ext cx="5201026" cy="3017852"/>
        </p:xfrm>
        <a:graphic>
          <a:graphicData uri="http://schemas.openxmlformats.org/drawingml/2006/table">
            <a:tbl>
              <a:tblPr firstRow="1" bandRow="1">
                <a:solidFill>
                  <a:schemeClr val="tx1">
                    <a:lumMod val="65000"/>
                    <a:lumOff val="35000"/>
                  </a:schemeClr>
                </a:solidFill>
                <a:tableStyleId>{5C22544A-7EE6-4342-B048-85BDC9FD1C3A}</a:tableStyleId>
              </a:tblPr>
              <a:tblGrid>
                <a:gridCol w="299702">
                  <a:extLst>
                    <a:ext uri="{9D8B030D-6E8A-4147-A177-3AD203B41FA5}">
                      <a16:colId xmlns:a16="http://schemas.microsoft.com/office/drawing/2014/main" val="3553120777"/>
                    </a:ext>
                  </a:extLst>
                </a:gridCol>
                <a:gridCol w="1791228">
                  <a:extLst>
                    <a:ext uri="{9D8B030D-6E8A-4147-A177-3AD203B41FA5}">
                      <a16:colId xmlns:a16="http://schemas.microsoft.com/office/drawing/2014/main" val="3903081562"/>
                    </a:ext>
                  </a:extLst>
                </a:gridCol>
                <a:gridCol w="1014522">
                  <a:extLst>
                    <a:ext uri="{9D8B030D-6E8A-4147-A177-3AD203B41FA5}">
                      <a16:colId xmlns:a16="http://schemas.microsoft.com/office/drawing/2014/main" val="3992911880"/>
                    </a:ext>
                  </a:extLst>
                </a:gridCol>
                <a:gridCol w="1081052">
                  <a:extLst>
                    <a:ext uri="{9D8B030D-6E8A-4147-A177-3AD203B41FA5}">
                      <a16:colId xmlns:a16="http://schemas.microsoft.com/office/drawing/2014/main" val="1879112892"/>
                    </a:ext>
                  </a:extLst>
                </a:gridCol>
                <a:gridCol w="1014522">
                  <a:extLst>
                    <a:ext uri="{9D8B030D-6E8A-4147-A177-3AD203B41FA5}">
                      <a16:colId xmlns:a16="http://schemas.microsoft.com/office/drawing/2014/main" val="2533767682"/>
                    </a:ext>
                  </a:extLst>
                </a:gridCol>
              </a:tblGrid>
              <a:tr h="481250">
                <a:tc>
                  <a:txBody>
                    <a:bodyPr/>
                    <a:lstStyle/>
                    <a:p>
                      <a:pPr algn="l" fontAlgn="b"/>
                      <a:endParaRPr lang="en-FR" sz="1200" b="1" i="0" u="none" strike="noStrike" cap="all" spc="60">
                        <a:solidFill>
                          <a:schemeClr val="tx1"/>
                        </a:solidFill>
                        <a:effectLst/>
                        <a:latin typeface="Aptos Narrow" panose="020B0004020202020204" pitchFamily="34" charset="0"/>
                      </a:endParaRPr>
                    </a:p>
                  </a:txBody>
                  <a:tcPr marL="133680" marR="133680" marT="133680" marB="133680" anchor="b">
                    <a:lnL w="12700" cmpd="sng">
                      <a:noFill/>
                      <a:prstDash val="solid"/>
                    </a:lnL>
                    <a:lnR w="12700" cmpd="sng">
                      <a:noFill/>
                      <a:prstDash val="solid"/>
                    </a:lnR>
                    <a:lnT w="12700" cmpd="sng">
                      <a:noFill/>
                    </a:lnT>
                    <a:lnB w="12700" cmpd="sng">
                      <a:noFill/>
                      <a:prstDash val="solid"/>
                    </a:lnB>
                    <a:noFill/>
                  </a:tcPr>
                </a:tc>
                <a:tc>
                  <a:txBody>
                    <a:bodyPr/>
                    <a:lstStyle/>
                    <a:p>
                      <a:pPr algn="l" fontAlgn="b"/>
                      <a:r>
                        <a:rPr lang="en-GB" sz="1200" b="1" u="none" strike="noStrike" cap="all" spc="60">
                          <a:solidFill>
                            <a:schemeClr val="tx1"/>
                          </a:solidFill>
                          <a:effectLst/>
                        </a:rPr>
                        <a:t>Model</a:t>
                      </a:r>
                      <a:endParaRPr lang="en-GB" sz="1200" b="1" i="0" u="none" strike="noStrike" cap="all" spc="60">
                        <a:solidFill>
                          <a:schemeClr val="tx1"/>
                        </a:solidFill>
                        <a:effectLst/>
                        <a:latin typeface="Aptos Narrow" panose="020B0004020202020204" pitchFamily="34" charset="0"/>
                      </a:endParaRPr>
                    </a:p>
                  </a:txBody>
                  <a:tcPr marL="133680" marR="133680" marT="133680" marB="133680" anchor="b">
                    <a:lnL w="12700" cmpd="sng">
                      <a:noFill/>
                      <a:prstDash val="solid"/>
                    </a:lnL>
                    <a:lnR w="12700" cmpd="sng">
                      <a:noFill/>
                      <a:prstDash val="solid"/>
                    </a:lnR>
                    <a:lnT w="12700" cmpd="sng">
                      <a:noFill/>
                    </a:lnT>
                    <a:lnB w="12700" cmpd="sng">
                      <a:noFill/>
                      <a:prstDash val="solid"/>
                    </a:lnB>
                    <a:noFill/>
                  </a:tcPr>
                </a:tc>
                <a:tc>
                  <a:txBody>
                    <a:bodyPr/>
                    <a:lstStyle/>
                    <a:p>
                      <a:pPr algn="l" fontAlgn="b"/>
                      <a:r>
                        <a:rPr lang="en-GB" sz="1200" b="1" u="none" strike="noStrike" cap="all" spc="60">
                          <a:solidFill>
                            <a:schemeClr val="tx1"/>
                          </a:solidFill>
                          <a:effectLst/>
                        </a:rPr>
                        <a:t>RMSE</a:t>
                      </a:r>
                      <a:endParaRPr lang="en-GB" sz="1200" b="1" i="0" u="none" strike="noStrike" cap="all" spc="60">
                        <a:solidFill>
                          <a:schemeClr val="tx1"/>
                        </a:solidFill>
                        <a:effectLst/>
                        <a:latin typeface="Aptos Narrow" panose="020B0004020202020204" pitchFamily="34" charset="0"/>
                      </a:endParaRPr>
                    </a:p>
                  </a:txBody>
                  <a:tcPr marL="133680" marR="133680" marT="133680" marB="133680" anchor="b">
                    <a:lnL w="12700" cmpd="sng">
                      <a:noFill/>
                      <a:prstDash val="solid"/>
                    </a:lnL>
                    <a:lnR w="12700" cmpd="sng">
                      <a:noFill/>
                      <a:prstDash val="solid"/>
                    </a:lnR>
                    <a:lnT w="12700" cmpd="sng">
                      <a:noFill/>
                    </a:lnT>
                    <a:lnB w="12700" cmpd="sng">
                      <a:noFill/>
                      <a:prstDash val="solid"/>
                    </a:lnB>
                    <a:noFill/>
                  </a:tcPr>
                </a:tc>
                <a:tc>
                  <a:txBody>
                    <a:bodyPr/>
                    <a:lstStyle/>
                    <a:p>
                      <a:pPr algn="l" fontAlgn="b"/>
                      <a:r>
                        <a:rPr lang="en-GB" sz="1200" b="1" u="none" strike="noStrike" cap="all" spc="60">
                          <a:solidFill>
                            <a:schemeClr val="tx1"/>
                          </a:solidFill>
                          <a:effectLst/>
                        </a:rPr>
                        <a:t>R²</a:t>
                      </a:r>
                      <a:endParaRPr lang="en-GB" sz="1200" b="1" i="0" u="none" strike="noStrike" cap="all" spc="60">
                        <a:solidFill>
                          <a:schemeClr val="tx1"/>
                        </a:solidFill>
                        <a:effectLst/>
                        <a:latin typeface="Aptos Narrow" panose="020B0004020202020204" pitchFamily="34" charset="0"/>
                      </a:endParaRPr>
                    </a:p>
                  </a:txBody>
                  <a:tcPr marL="133680" marR="133680" marT="133680" marB="133680" anchor="b">
                    <a:lnL w="12700" cmpd="sng">
                      <a:noFill/>
                      <a:prstDash val="solid"/>
                    </a:lnL>
                    <a:lnR w="12700" cmpd="sng">
                      <a:noFill/>
                      <a:prstDash val="solid"/>
                    </a:lnR>
                    <a:lnT w="12700" cmpd="sng">
                      <a:noFill/>
                    </a:lnT>
                    <a:lnB w="12700" cmpd="sng">
                      <a:noFill/>
                      <a:prstDash val="solid"/>
                    </a:lnB>
                    <a:noFill/>
                  </a:tcPr>
                </a:tc>
                <a:tc>
                  <a:txBody>
                    <a:bodyPr/>
                    <a:lstStyle/>
                    <a:p>
                      <a:pPr algn="l" fontAlgn="b"/>
                      <a:r>
                        <a:rPr lang="en-GB" sz="1200" b="1" u="none" strike="noStrike" cap="all" spc="60">
                          <a:solidFill>
                            <a:schemeClr val="tx1"/>
                          </a:solidFill>
                          <a:effectLst/>
                        </a:rPr>
                        <a:t>MAE</a:t>
                      </a:r>
                      <a:endParaRPr lang="en-GB" sz="1200" b="1" i="0" u="none" strike="noStrike" cap="all" spc="60">
                        <a:solidFill>
                          <a:schemeClr val="tx1"/>
                        </a:solidFill>
                        <a:effectLst/>
                        <a:latin typeface="Aptos Narrow" panose="020B0004020202020204" pitchFamily="34" charset="0"/>
                      </a:endParaRPr>
                    </a:p>
                  </a:txBody>
                  <a:tcPr marL="133680" marR="133680" marT="133680" marB="133680" anchor="b">
                    <a:lnL w="12700" cmpd="sng">
                      <a:noFill/>
                      <a:prstDash val="solid"/>
                    </a:lnL>
                    <a:lnR w="12700" cmpd="sng">
                      <a:noFill/>
                      <a:prstDash val="solid"/>
                    </a:lnR>
                    <a:lnT w="12700" cmpd="sng">
                      <a:noFill/>
                    </a:lnT>
                    <a:lnB w="12700" cmpd="sng">
                      <a:noFill/>
                      <a:prstDash val="solid"/>
                    </a:lnB>
                    <a:noFill/>
                  </a:tcPr>
                </a:tc>
                <a:extLst>
                  <a:ext uri="{0D108BD9-81ED-4DB2-BD59-A6C34878D82A}">
                    <a16:rowId xmlns:a16="http://schemas.microsoft.com/office/drawing/2014/main" val="2405821035"/>
                  </a:ext>
                </a:extLst>
              </a:tr>
              <a:tr h="383158">
                <a:tc>
                  <a:txBody>
                    <a:bodyPr/>
                    <a:lstStyle/>
                    <a:p>
                      <a:pPr algn="r" fontAlgn="b"/>
                      <a:r>
                        <a:rPr lang="en-FR" sz="1600" u="none" strike="noStrike" cap="none" spc="0">
                          <a:solidFill>
                            <a:schemeClr val="bg1"/>
                          </a:solidFill>
                          <a:effectLst/>
                        </a:rPr>
                        <a:t>1</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GB" sz="1600" u="none" strike="noStrike" cap="none" spc="0">
                          <a:solidFill>
                            <a:schemeClr val="bg1"/>
                          </a:solidFill>
                          <a:effectLst/>
                        </a:rPr>
                        <a:t>Lasso</a:t>
                      </a:r>
                      <a:endParaRPr lang="en-GB"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FR" sz="1600" u="none" strike="noStrike" cap="none" spc="0">
                          <a:solidFill>
                            <a:schemeClr val="bg1"/>
                          </a:solidFill>
                          <a:effectLst/>
                        </a:rPr>
                        <a:t>0.189225</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FR" sz="1600" u="none" strike="noStrike" cap="none" spc="0">
                          <a:solidFill>
                            <a:schemeClr val="bg1"/>
                          </a:solidFill>
                          <a:effectLst/>
                        </a:rPr>
                        <a:t>-0.013950</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FR" sz="1600" u="none" strike="noStrike" cap="none" spc="0">
                          <a:solidFill>
                            <a:schemeClr val="bg1"/>
                          </a:solidFill>
                          <a:effectLst/>
                        </a:rPr>
                        <a:t>0.159014</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3482504226"/>
                  </a:ext>
                </a:extLst>
              </a:tr>
              <a:tr h="383158">
                <a:tc>
                  <a:txBody>
                    <a:bodyPr/>
                    <a:lstStyle/>
                    <a:p>
                      <a:pPr algn="r" fontAlgn="b"/>
                      <a:r>
                        <a:rPr lang="en-FR" sz="1600" u="none" strike="noStrike" cap="none" spc="0">
                          <a:solidFill>
                            <a:schemeClr val="bg1"/>
                          </a:solidFill>
                          <a:effectLst/>
                        </a:rPr>
                        <a:t>2</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GB" sz="1600" u="none" strike="noStrike" cap="none" spc="0">
                          <a:solidFill>
                            <a:schemeClr val="bg1"/>
                          </a:solidFill>
                          <a:effectLst/>
                        </a:rPr>
                        <a:t>ElasticNet</a:t>
                      </a:r>
                      <a:endParaRPr lang="en-GB"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FR" sz="1600" u="none" strike="noStrike" cap="none" spc="0">
                          <a:solidFill>
                            <a:schemeClr val="bg1"/>
                          </a:solidFill>
                          <a:effectLst/>
                        </a:rPr>
                        <a:t>0.189225</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FR" sz="1600" u="none" strike="noStrike" cap="none" spc="0">
                          <a:solidFill>
                            <a:schemeClr val="bg1"/>
                          </a:solidFill>
                          <a:effectLst/>
                        </a:rPr>
                        <a:t>-0.013950</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FR" sz="1600" u="none" strike="noStrike" cap="none" spc="0">
                          <a:solidFill>
                            <a:schemeClr val="bg1"/>
                          </a:solidFill>
                          <a:effectLst/>
                        </a:rPr>
                        <a:t>0.159014</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2769888967"/>
                  </a:ext>
                </a:extLst>
              </a:tr>
              <a:tr h="383158">
                <a:tc>
                  <a:txBody>
                    <a:bodyPr/>
                    <a:lstStyle/>
                    <a:p>
                      <a:pPr algn="r" fontAlgn="b"/>
                      <a:r>
                        <a:rPr lang="en-FR" sz="1600" b="1" u="none" strike="noStrike" cap="none" spc="0">
                          <a:solidFill>
                            <a:schemeClr val="bg1"/>
                          </a:solidFill>
                          <a:effectLst/>
                        </a:rPr>
                        <a:t>3</a:t>
                      </a:r>
                      <a:endParaRPr lang="en-FR" sz="1600" b="1"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GB" sz="1600" b="1" u="none" strike="noStrike" cap="none" spc="0" dirty="0" err="1">
                          <a:solidFill>
                            <a:srgbClr val="FF0000"/>
                          </a:solidFill>
                          <a:effectLst/>
                        </a:rPr>
                        <a:t>RandomForest</a:t>
                      </a:r>
                      <a:endParaRPr lang="en-GB" sz="1600" b="1" i="0" u="none" strike="noStrike" cap="none" spc="0" dirty="0">
                        <a:solidFill>
                          <a:srgbClr val="FF0000"/>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FR" sz="1600" b="1" u="none" strike="noStrike" cap="none" spc="0" dirty="0">
                          <a:solidFill>
                            <a:srgbClr val="FF0000"/>
                          </a:solidFill>
                          <a:effectLst/>
                        </a:rPr>
                        <a:t>0.063746</a:t>
                      </a:r>
                      <a:endParaRPr lang="en-FR" sz="1600" b="1" i="0" u="none" strike="noStrike" cap="none" spc="0" dirty="0">
                        <a:solidFill>
                          <a:srgbClr val="FF0000"/>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FR" sz="1600" b="1" u="none" strike="noStrike" cap="none" spc="0" dirty="0">
                          <a:solidFill>
                            <a:srgbClr val="FF0000"/>
                          </a:solidFill>
                          <a:effectLst/>
                        </a:rPr>
                        <a:t>0.884929</a:t>
                      </a:r>
                      <a:endParaRPr lang="en-FR" sz="1600" b="1" i="0" u="none" strike="noStrike" cap="none" spc="0" dirty="0">
                        <a:solidFill>
                          <a:srgbClr val="FF0000"/>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FR" sz="1600" b="1" u="none" strike="noStrike" cap="none" spc="0" dirty="0">
                          <a:solidFill>
                            <a:srgbClr val="FF0000"/>
                          </a:solidFill>
                          <a:effectLst/>
                        </a:rPr>
                        <a:t>0.042442</a:t>
                      </a:r>
                      <a:endParaRPr lang="en-FR" sz="1600" b="1" i="0" u="none" strike="noStrike" cap="none" spc="0" dirty="0">
                        <a:solidFill>
                          <a:srgbClr val="FF0000"/>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881191619"/>
                  </a:ext>
                </a:extLst>
              </a:tr>
              <a:tr h="383158">
                <a:tc>
                  <a:txBody>
                    <a:bodyPr/>
                    <a:lstStyle/>
                    <a:p>
                      <a:pPr algn="r" fontAlgn="b"/>
                      <a:r>
                        <a:rPr lang="en-FR" sz="1600" u="none" strike="noStrike" cap="none" spc="0">
                          <a:solidFill>
                            <a:schemeClr val="bg1"/>
                          </a:solidFill>
                          <a:effectLst/>
                        </a:rPr>
                        <a:t>4</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GB" sz="1600" u="none" strike="noStrike" cap="none" spc="0">
                          <a:solidFill>
                            <a:schemeClr val="bg1"/>
                          </a:solidFill>
                          <a:effectLst/>
                        </a:rPr>
                        <a:t>LinearRegression</a:t>
                      </a:r>
                      <a:endParaRPr lang="en-GB"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FR" sz="1600" u="none" strike="noStrike" cap="none" spc="0">
                          <a:solidFill>
                            <a:schemeClr val="bg1"/>
                          </a:solidFill>
                          <a:effectLst/>
                        </a:rPr>
                        <a:t>0.067408</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FR" sz="1600" u="none" strike="noStrike" cap="none" spc="0">
                          <a:solidFill>
                            <a:schemeClr val="bg1"/>
                          </a:solidFill>
                          <a:effectLst/>
                        </a:rPr>
                        <a:t>0.871328</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FR" sz="1600" u="none" strike="noStrike" cap="none" spc="0">
                          <a:solidFill>
                            <a:schemeClr val="bg1"/>
                          </a:solidFill>
                          <a:effectLst/>
                        </a:rPr>
                        <a:t>0.040845</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4066947872"/>
                  </a:ext>
                </a:extLst>
              </a:tr>
              <a:tr h="383158">
                <a:tc>
                  <a:txBody>
                    <a:bodyPr/>
                    <a:lstStyle/>
                    <a:p>
                      <a:pPr algn="r" fontAlgn="b"/>
                      <a:r>
                        <a:rPr lang="en-FR" sz="1600" u="none" strike="noStrike" cap="none" spc="0">
                          <a:solidFill>
                            <a:schemeClr val="bg1"/>
                          </a:solidFill>
                          <a:effectLst/>
                        </a:rPr>
                        <a:t>5</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GB" sz="1600" u="none" strike="noStrike" cap="none" spc="0">
                          <a:solidFill>
                            <a:schemeClr val="bg1"/>
                          </a:solidFill>
                          <a:effectLst/>
                        </a:rPr>
                        <a:t>GradientBoosting</a:t>
                      </a:r>
                      <a:endParaRPr lang="en-GB"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FR" sz="1600" u="none" strike="noStrike" cap="none" spc="0">
                          <a:solidFill>
                            <a:schemeClr val="bg1"/>
                          </a:solidFill>
                          <a:effectLst/>
                        </a:rPr>
                        <a:t>0.077255</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FR" sz="1600" u="none" strike="noStrike" cap="none" spc="0">
                          <a:solidFill>
                            <a:schemeClr val="bg1"/>
                          </a:solidFill>
                          <a:effectLst/>
                        </a:rPr>
                        <a:t>0.830991</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b"/>
                      <a:r>
                        <a:rPr lang="en-FR" sz="1600" u="none" strike="noStrike" cap="none" spc="0">
                          <a:solidFill>
                            <a:schemeClr val="bg1"/>
                          </a:solidFill>
                          <a:effectLst/>
                        </a:rPr>
                        <a:t>0.053604</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4089897705"/>
                  </a:ext>
                </a:extLst>
              </a:tr>
              <a:tr h="620812">
                <a:tc>
                  <a:txBody>
                    <a:bodyPr/>
                    <a:lstStyle/>
                    <a:p>
                      <a:pPr algn="r" fontAlgn="b"/>
                      <a:r>
                        <a:rPr lang="en-FR" sz="1600" u="none" strike="noStrike" cap="none" spc="0">
                          <a:solidFill>
                            <a:schemeClr val="bg1"/>
                          </a:solidFill>
                          <a:effectLst/>
                        </a:rPr>
                        <a:t>6</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ctr" fontAlgn="b"/>
                      <a:r>
                        <a:rPr lang="en-GB" sz="1600" u="none" strike="noStrike" cap="none" spc="0">
                          <a:solidFill>
                            <a:schemeClr val="bg1"/>
                          </a:solidFill>
                          <a:effectLst/>
                        </a:rPr>
                        <a:t>Ridge Model (with hyperparameters)</a:t>
                      </a:r>
                      <a:endParaRPr lang="en-GB"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FR" sz="1600" u="none" strike="noStrike" cap="none" spc="0">
                          <a:solidFill>
                            <a:schemeClr val="bg1"/>
                          </a:solidFill>
                          <a:effectLst/>
                        </a:rPr>
                        <a:t>0.0663</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FR" sz="1600" u="none" strike="noStrike" cap="none" spc="0">
                          <a:solidFill>
                            <a:schemeClr val="bg1"/>
                          </a:solidFill>
                          <a:effectLst/>
                        </a:rPr>
                        <a:t>0.8754</a:t>
                      </a:r>
                      <a:endParaRPr lang="en-FR" sz="1600" b="0" i="0" u="none" strike="noStrike" cap="none" spc="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l" fontAlgn="b"/>
                      <a:r>
                        <a:rPr lang="en-FR" sz="1600" u="none" strike="noStrike" cap="none" spc="0" dirty="0">
                          <a:solidFill>
                            <a:schemeClr val="bg1"/>
                          </a:solidFill>
                          <a:effectLst/>
                        </a:rPr>
                        <a:t>0.0412</a:t>
                      </a:r>
                      <a:endParaRPr lang="en-FR" sz="1600" b="0" i="0" u="none" strike="noStrike" cap="none" spc="0" dirty="0">
                        <a:solidFill>
                          <a:schemeClr val="bg1"/>
                        </a:solidFill>
                        <a:effectLst/>
                        <a:latin typeface="Aptos Narrow" panose="020B0004020202020204" pitchFamily="34" charset="0"/>
                      </a:endParaRPr>
                    </a:p>
                  </a:txBody>
                  <a:tcPr marL="72572" marR="13304" marT="20735" marB="89120" anchor="b">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346884306"/>
                  </a:ext>
                </a:extLst>
              </a:tr>
            </a:tbl>
          </a:graphicData>
        </a:graphic>
      </p:graphicFrame>
    </p:spTree>
    <p:extLst>
      <p:ext uri="{BB962C8B-B14F-4D97-AF65-F5344CB8AC3E}">
        <p14:creationId xmlns:p14="http://schemas.microsoft.com/office/powerpoint/2010/main" val="408432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741D0-B5AD-02DF-4848-D21CC2A7CC24}"/>
              </a:ext>
            </a:extLst>
          </p:cNvPr>
          <p:cNvSpPr>
            <a:spLocks noGrp="1"/>
          </p:cNvSpPr>
          <p:nvPr>
            <p:ph type="title"/>
          </p:nvPr>
        </p:nvSpPr>
        <p:spPr>
          <a:xfrm>
            <a:off x="1136397" y="502021"/>
            <a:ext cx="4959603" cy="1642969"/>
          </a:xfrm>
        </p:spPr>
        <p:txBody>
          <a:bodyPr anchor="b">
            <a:normAutofit/>
          </a:bodyPr>
          <a:lstStyle/>
          <a:p>
            <a:r>
              <a:rPr lang="en-FR" sz="4000"/>
              <a:t>Step 5: Model Application</a:t>
            </a:r>
          </a:p>
        </p:txBody>
      </p:sp>
      <p:sp>
        <p:nvSpPr>
          <p:cNvPr id="3" name="Content Placeholder 2">
            <a:extLst>
              <a:ext uri="{FF2B5EF4-FFF2-40B4-BE49-F238E27FC236}">
                <a16:creationId xmlns:a16="http://schemas.microsoft.com/office/drawing/2014/main" id="{A8A11D0B-D275-39AD-15FF-E4CCEB08E0D2}"/>
              </a:ext>
            </a:extLst>
          </p:cNvPr>
          <p:cNvSpPr>
            <a:spLocks noGrp="1"/>
          </p:cNvSpPr>
          <p:nvPr>
            <p:ph idx="1"/>
          </p:nvPr>
        </p:nvSpPr>
        <p:spPr>
          <a:xfrm>
            <a:off x="1136397" y="2418408"/>
            <a:ext cx="4959603" cy="3522569"/>
          </a:xfrm>
        </p:spPr>
        <p:txBody>
          <a:bodyPr anchor="t">
            <a:normAutofit/>
          </a:bodyPr>
          <a:lstStyle/>
          <a:p>
            <a:r>
              <a:rPr lang="en-GB" sz="2000" b="1" dirty="0"/>
              <a:t>Objective</a:t>
            </a:r>
            <a:r>
              <a:rPr lang="en-GB" sz="2000" dirty="0"/>
              <a:t>: We predicted automation levels for countries without existing automation data using our trained model.</a:t>
            </a:r>
          </a:p>
          <a:p>
            <a:r>
              <a:rPr lang="en-GB" sz="2000" b="1" dirty="0"/>
              <a:t>Map Insights</a:t>
            </a:r>
            <a:r>
              <a:rPr lang="en-GB" sz="2000" dirty="0"/>
              <a:t>: Blue regions represent actual values, while orange regions show predicted values. This approach fills gaps in the global automation landscape, aiding cross-country analysis and targeted policy-making.</a:t>
            </a:r>
            <a:endParaRPr lang="en-FR" sz="2000" dirty="0"/>
          </a:p>
        </p:txBody>
      </p:sp>
      <p:pic>
        <p:nvPicPr>
          <p:cNvPr id="4" name="Picture 3">
            <a:extLst>
              <a:ext uri="{FF2B5EF4-FFF2-40B4-BE49-F238E27FC236}">
                <a16:creationId xmlns:a16="http://schemas.microsoft.com/office/drawing/2014/main" id="{19DBB14D-F3F7-066C-628D-FA9F41E55E2E}"/>
              </a:ext>
            </a:extLst>
          </p:cNvPr>
          <p:cNvPicPr>
            <a:picLocks noChangeAspect="1"/>
          </p:cNvPicPr>
          <p:nvPr/>
        </p:nvPicPr>
        <p:blipFill>
          <a:blip r:embed="rId3"/>
          <a:stretch>
            <a:fillRect/>
          </a:stretch>
        </p:blipFill>
        <p:spPr>
          <a:xfrm>
            <a:off x="6512442" y="1414766"/>
            <a:ext cx="5201023" cy="3614710"/>
          </a:xfrm>
          <a:prstGeom prst="rect">
            <a:avLst/>
          </a:prstGeom>
        </p:spPr>
      </p:pic>
      <p:sp>
        <p:nvSpPr>
          <p:cNvPr id="18" name="Rectangle 1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01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40979-38B0-F8E9-CA40-E1230B7B6043}"/>
              </a:ext>
            </a:extLst>
          </p:cNvPr>
          <p:cNvSpPr>
            <a:spLocks noGrp="1"/>
          </p:cNvSpPr>
          <p:nvPr>
            <p:ph type="title"/>
          </p:nvPr>
        </p:nvSpPr>
        <p:spPr>
          <a:xfrm>
            <a:off x="806825" y="457201"/>
            <a:ext cx="2844800" cy="3588870"/>
          </a:xfrm>
        </p:spPr>
        <p:txBody>
          <a:bodyPr anchor="b">
            <a:normAutofit/>
          </a:bodyPr>
          <a:lstStyle/>
          <a:p>
            <a:pPr algn="ctr"/>
            <a:r>
              <a:rPr lang="en-FR" sz="3700" dirty="0">
                <a:solidFill>
                  <a:srgbClr val="FFFFFF"/>
                </a:solidFill>
              </a:rPr>
              <a:t>Model Improvement</a:t>
            </a:r>
          </a:p>
        </p:txBody>
      </p:sp>
      <p:sp>
        <p:nvSpPr>
          <p:cNvPr id="3" name="Content Placeholder 2">
            <a:extLst>
              <a:ext uri="{FF2B5EF4-FFF2-40B4-BE49-F238E27FC236}">
                <a16:creationId xmlns:a16="http://schemas.microsoft.com/office/drawing/2014/main" id="{D96EB425-77A4-71A0-F863-C990203AEB79}"/>
              </a:ext>
            </a:extLst>
          </p:cNvPr>
          <p:cNvSpPr>
            <a:spLocks noGrp="1"/>
          </p:cNvSpPr>
          <p:nvPr>
            <p:ph idx="1"/>
          </p:nvPr>
        </p:nvSpPr>
        <p:spPr>
          <a:xfrm>
            <a:off x="4649245" y="669363"/>
            <a:ext cx="3290579" cy="5534211"/>
          </a:xfrm>
        </p:spPr>
        <p:txBody>
          <a:bodyPr anchor="ctr">
            <a:normAutofit/>
          </a:bodyPr>
          <a:lstStyle/>
          <a:p>
            <a:r>
              <a:rPr lang="en-GB" sz="2000" b="1"/>
              <a:t>Evaluation Results</a:t>
            </a:r>
            <a:r>
              <a:rPr lang="en-GB" sz="2000"/>
              <a:t>: The model performed well in predicting automation levels, showing strong alignment between actual and predicted values.</a:t>
            </a:r>
          </a:p>
          <a:p>
            <a:r>
              <a:rPr lang="en-GB" sz="2000" b="1"/>
              <a:t>Areas for Improvement</a:t>
            </a:r>
            <a:r>
              <a:rPr lang="en-GB" sz="2000"/>
              <a:t>: We observed some residual patterns, indicating potential improvements in data or model complexity.</a:t>
            </a:r>
          </a:p>
          <a:p>
            <a:r>
              <a:rPr lang="en-GB" sz="2000" b="1"/>
              <a:t>Future Enhancements</a:t>
            </a:r>
            <a:r>
              <a:rPr lang="en-GB" sz="2000"/>
              <a:t>: Consider advanced models, feature refinement, and more data to enhance accuracy.</a:t>
            </a:r>
            <a:endParaRPr lang="en-FR" sz="2000"/>
          </a:p>
        </p:txBody>
      </p:sp>
      <p:pic>
        <p:nvPicPr>
          <p:cNvPr id="4" name="Picture 3" descr="A graph with blue dots and red line&#10;&#10;Description automatically generated">
            <a:extLst>
              <a:ext uri="{FF2B5EF4-FFF2-40B4-BE49-F238E27FC236}">
                <a16:creationId xmlns:a16="http://schemas.microsoft.com/office/drawing/2014/main" id="{1314EA27-7B12-D670-7274-0CC7C5F4EE0C}"/>
              </a:ext>
            </a:extLst>
          </p:cNvPr>
          <p:cNvPicPr>
            <a:picLocks noChangeAspect="1"/>
          </p:cNvPicPr>
          <p:nvPr/>
        </p:nvPicPr>
        <p:blipFill>
          <a:blip r:embed="rId3"/>
          <a:stretch>
            <a:fillRect/>
          </a:stretch>
        </p:blipFill>
        <p:spPr>
          <a:xfrm>
            <a:off x="8141014" y="669363"/>
            <a:ext cx="3668650" cy="2311248"/>
          </a:xfrm>
          <a:prstGeom prst="rect">
            <a:avLst/>
          </a:prstGeom>
        </p:spPr>
      </p:pic>
      <p:pic>
        <p:nvPicPr>
          <p:cNvPr id="5" name="Picture 4" descr="A graph with blue dots and red line&#10;&#10;Description automatically generated">
            <a:extLst>
              <a:ext uri="{FF2B5EF4-FFF2-40B4-BE49-F238E27FC236}">
                <a16:creationId xmlns:a16="http://schemas.microsoft.com/office/drawing/2014/main" id="{F2A8E44E-DBF5-9796-E791-644588311C10}"/>
              </a:ext>
            </a:extLst>
          </p:cNvPr>
          <p:cNvPicPr>
            <a:picLocks noChangeAspect="1"/>
          </p:cNvPicPr>
          <p:nvPr/>
        </p:nvPicPr>
        <p:blipFill>
          <a:blip r:embed="rId4"/>
          <a:stretch>
            <a:fillRect/>
          </a:stretch>
        </p:blipFill>
        <p:spPr>
          <a:xfrm>
            <a:off x="8295330" y="3135465"/>
            <a:ext cx="3514334" cy="2266744"/>
          </a:xfrm>
          <a:prstGeom prst="rect">
            <a:avLst/>
          </a:prstGeom>
        </p:spPr>
      </p:pic>
    </p:spTree>
    <p:extLst>
      <p:ext uri="{BB962C8B-B14F-4D97-AF65-F5344CB8AC3E}">
        <p14:creationId xmlns:p14="http://schemas.microsoft.com/office/powerpoint/2010/main" val="257089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D9C68-C48F-D7C3-CFE2-6F0406A32935}"/>
              </a:ext>
            </a:extLst>
          </p:cNvPr>
          <p:cNvSpPr>
            <a:spLocks noGrp="1"/>
          </p:cNvSpPr>
          <p:nvPr>
            <p:ph type="title"/>
          </p:nvPr>
        </p:nvSpPr>
        <p:spPr>
          <a:xfrm>
            <a:off x="466722" y="586855"/>
            <a:ext cx="3201366" cy="3387497"/>
          </a:xfrm>
        </p:spPr>
        <p:txBody>
          <a:bodyPr anchor="b">
            <a:normAutofit/>
          </a:bodyPr>
          <a:lstStyle/>
          <a:p>
            <a:pPr algn="ctr"/>
            <a:r>
              <a:rPr lang="en-GB" sz="4000" dirty="0">
                <a:solidFill>
                  <a:srgbClr val="FFFFFF"/>
                </a:solidFill>
              </a:rPr>
              <a:t>Importance of Understanding Automation</a:t>
            </a:r>
            <a:endParaRPr lang="en-FR" sz="4000" dirty="0">
              <a:solidFill>
                <a:srgbClr val="FFFFFF"/>
              </a:solidFill>
            </a:endParaRPr>
          </a:p>
        </p:txBody>
      </p:sp>
      <p:sp>
        <p:nvSpPr>
          <p:cNvPr id="3" name="Content Placeholder 2">
            <a:extLst>
              <a:ext uri="{FF2B5EF4-FFF2-40B4-BE49-F238E27FC236}">
                <a16:creationId xmlns:a16="http://schemas.microsoft.com/office/drawing/2014/main" id="{755C1F01-4650-1539-046E-1891C264212A}"/>
              </a:ext>
            </a:extLst>
          </p:cNvPr>
          <p:cNvSpPr>
            <a:spLocks noGrp="1"/>
          </p:cNvSpPr>
          <p:nvPr>
            <p:ph idx="1"/>
          </p:nvPr>
        </p:nvSpPr>
        <p:spPr>
          <a:xfrm>
            <a:off x="4810259" y="649480"/>
            <a:ext cx="6555347" cy="5546047"/>
          </a:xfrm>
        </p:spPr>
        <p:txBody>
          <a:bodyPr anchor="ctr">
            <a:normAutofit/>
          </a:bodyPr>
          <a:lstStyle/>
          <a:p>
            <a:endParaRPr lang="en-GB" sz="1700" b="1" dirty="0"/>
          </a:p>
          <a:p>
            <a:pPr marL="0" indent="0">
              <a:buNone/>
            </a:pPr>
            <a:r>
              <a:rPr lang="en-GB" sz="1700" b="1" dirty="0"/>
              <a:t>Why Automation?</a:t>
            </a:r>
          </a:p>
          <a:p>
            <a:pPr marL="0" indent="0">
              <a:buNone/>
            </a:pPr>
            <a:r>
              <a:rPr lang="en-GB" sz="1700" u="sng" dirty="0"/>
              <a:t>Transforming Industries: </a:t>
            </a:r>
            <a:r>
              <a:rPr lang="en-GB" sz="1700" dirty="0"/>
              <a:t>Automation and AI are reshaping industries, impacting millions of jobs worldwide. As adoption accelerates across sectors, understanding automation’s effects has become increasingly crucial.</a:t>
            </a:r>
          </a:p>
          <a:p>
            <a:pPr marL="0" indent="0">
              <a:buNone/>
            </a:pPr>
            <a:endParaRPr lang="en-GB" sz="1700" dirty="0"/>
          </a:p>
          <a:p>
            <a:pPr marL="0" indent="0">
              <a:buNone/>
            </a:pPr>
            <a:r>
              <a:rPr lang="en-GB" sz="1700" b="1" dirty="0"/>
              <a:t>A Complex Process to Measure</a:t>
            </a:r>
          </a:p>
          <a:p>
            <a:pPr marL="0" indent="0">
              <a:buNone/>
            </a:pPr>
            <a:r>
              <a:rPr lang="en-GB" sz="1700" u="sng" dirty="0"/>
              <a:t>Evolving Technology: </a:t>
            </a:r>
            <a:r>
              <a:rPr lang="en-GB" sz="1700" dirty="0"/>
              <a:t>Automation is not a single event; it’s an ongoing transformation with varied impacts across industries, regions, and job types. This complexity makes measuring and predicting its effects a challenge.</a:t>
            </a:r>
          </a:p>
          <a:p>
            <a:endParaRPr lang="en-GB" sz="1700" b="1" dirty="0"/>
          </a:p>
          <a:p>
            <a:pPr marL="0" indent="0">
              <a:buNone/>
            </a:pPr>
            <a:r>
              <a:rPr lang="en-GB" sz="1700" b="1" dirty="0"/>
              <a:t>Bridging the Divide Between Developed and Developing Regions</a:t>
            </a:r>
          </a:p>
          <a:p>
            <a:pPr marL="0" indent="0">
              <a:buNone/>
            </a:pPr>
            <a:r>
              <a:rPr lang="en-GB" sz="1700" u="sng" dirty="0"/>
              <a:t>Identifying Key Drivers: </a:t>
            </a:r>
            <a:r>
              <a:rPr lang="en-GB" sz="1700" dirty="0"/>
              <a:t>By </a:t>
            </a:r>
            <a:r>
              <a:rPr lang="en-GB" sz="1700" dirty="0" err="1"/>
              <a:t>analyzing</a:t>
            </a:r>
            <a:r>
              <a:rPr lang="en-GB" sz="1700" dirty="0"/>
              <a:t> the drivers of automation, we can anticipate its impacts and create pathways to manage them. Without equitable automation processes, the gap between developed and developing regions could widen significantly, deepening economic and social divides.</a:t>
            </a:r>
          </a:p>
        </p:txBody>
      </p:sp>
    </p:spTree>
    <p:extLst>
      <p:ext uri="{BB962C8B-B14F-4D97-AF65-F5344CB8AC3E}">
        <p14:creationId xmlns:p14="http://schemas.microsoft.com/office/powerpoint/2010/main" val="893772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95358F-AC78-C532-B4F4-8D518D584B5D}"/>
              </a:ext>
            </a:extLst>
          </p:cNvPr>
          <p:cNvSpPr>
            <a:spLocks noGrp="1"/>
          </p:cNvSpPr>
          <p:nvPr>
            <p:ph type="title"/>
          </p:nvPr>
        </p:nvSpPr>
        <p:spPr>
          <a:xfrm>
            <a:off x="1136397" y="502021"/>
            <a:ext cx="4959603" cy="1642969"/>
          </a:xfrm>
        </p:spPr>
        <p:txBody>
          <a:bodyPr anchor="b">
            <a:normAutofit/>
          </a:bodyPr>
          <a:lstStyle/>
          <a:p>
            <a:r>
              <a:rPr lang="en-GB" sz="3700"/>
              <a:t>Extrapolated Automation Levels (2024-2030)</a:t>
            </a:r>
            <a:endParaRPr lang="en-FR" sz="3700"/>
          </a:p>
        </p:txBody>
      </p:sp>
      <p:sp>
        <p:nvSpPr>
          <p:cNvPr id="7" name="Content Placeholder 6">
            <a:extLst>
              <a:ext uri="{FF2B5EF4-FFF2-40B4-BE49-F238E27FC236}">
                <a16:creationId xmlns:a16="http://schemas.microsoft.com/office/drawing/2014/main" id="{A391D2F8-BC28-EA81-5682-5EAE0E71CAA0}"/>
              </a:ext>
            </a:extLst>
          </p:cNvPr>
          <p:cNvSpPr>
            <a:spLocks noGrp="1"/>
          </p:cNvSpPr>
          <p:nvPr>
            <p:ph idx="1"/>
          </p:nvPr>
        </p:nvSpPr>
        <p:spPr>
          <a:xfrm>
            <a:off x="1136397" y="2418408"/>
            <a:ext cx="4959603" cy="3522569"/>
          </a:xfrm>
        </p:spPr>
        <p:txBody>
          <a:bodyPr anchor="t">
            <a:normAutofit/>
          </a:bodyPr>
          <a:lstStyle/>
          <a:p>
            <a:r>
              <a:rPr lang="en-GB" sz="1700" b="1"/>
              <a:t>Objective</a:t>
            </a:r>
            <a:r>
              <a:rPr lang="en-GB" sz="1700"/>
              <a:t>: With Linear Regression performing well and economic indicators strongly influencing automation, we extended automation projections across income groups to 2030.</a:t>
            </a:r>
          </a:p>
          <a:p>
            <a:r>
              <a:rPr lang="en-GB" sz="1700" b="1"/>
              <a:t>Results</a:t>
            </a:r>
            <a:r>
              <a:rPr lang="en-GB" sz="1700"/>
              <a:t>: High-income regions show the most significant automation growth, while low-income and middle-income regions lag behind.</a:t>
            </a:r>
          </a:p>
          <a:p>
            <a:r>
              <a:rPr lang="en-GB" sz="1700" b="1"/>
              <a:t>Implications</a:t>
            </a:r>
            <a:r>
              <a:rPr lang="en-GB" sz="1700"/>
              <a:t>: If current trends continue, the automation gap between high-income and low-income regions may widen, potentially increasing global inequalities.</a:t>
            </a:r>
            <a:endParaRPr lang="en-FR" sz="1700"/>
          </a:p>
        </p:txBody>
      </p:sp>
      <p:pic>
        <p:nvPicPr>
          <p:cNvPr id="4" name="Picture 3" descr="A graph of a number of people&#10;&#10;Description automatically generated with medium confidence">
            <a:extLst>
              <a:ext uri="{FF2B5EF4-FFF2-40B4-BE49-F238E27FC236}">
                <a16:creationId xmlns:a16="http://schemas.microsoft.com/office/drawing/2014/main" id="{20784106-AEB3-8287-9A97-53D209F089C1}"/>
              </a:ext>
            </a:extLst>
          </p:cNvPr>
          <p:cNvPicPr>
            <a:picLocks noChangeAspect="1"/>
          </p:cNvPicPr>
          <p:nvPr/>
        </p:nvPicPr>
        <p:blipFill>
          <a:blip r:embed="rId3"/>
          <a:stretch>
            <a:fillRect/>
          </a:stretch>
        </p:blipFill>
        <p:spPr>
          <a:xfrm>
            <a:off x="6247275" y="1867907"/>
            <a:ext cx="5793449" cy="2664986"/>
          </a:xfrm>
          <a:prstGeom prst="rect">
            <a:avLst/>
          </a:prstGeom>
        </p:spPr>
      </p:pic>
      <p:sp>
        <p:nvSpPr>
          <p:cNvPr id="88" name="Rectangle 8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1634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E127A5-3B02-EFCE-9386-82B557DE470C}"/>
              </a:ext>
            </a:extLst>
          </p:cNvPr>
          <p:cNvSpPr>
            <a:spLocks noGrp="1"/>
          </p:cNvSpPr>
          <p:nvPr>
            <p:ph type="title"/>
          </p:nvPr>
        </p:nvSpPr>
        <p:spPr>
          <a:xfrm>
            <a:off x="1386865" y="818984"/>
            <a:ext cx="6596245" cy="3268520"/>
          </a:xfrm>
        </p:spPr>
        <p:txBody>
          <a:bodyPr vert="horz" lIns="91440" tIns="45720" rIns="91440" bIns="45720" rtlCol="0" anchor="b">
            <a:normAutofit/>
          </a:bodyPr>
          <a:lstStyle/>
          <a:p>
            <a:r>
              <a:rPr lang="en-US" sz="4800" kern="1200" dirty="0">
                <a:solidFill>
                  <a:srgbClr val="FFFFFF"/>
                </a:solidFill>
                <a:latin typeface="+mj-lt"/>
                <a:ea typeface="+mj-ea"/>
                <a:cs typeface="+mj-cs"/>
              </a:rPr>
              <a:t>Thank you for listening, </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Nancy Ezzeddine</a:t>
            </a:r>
          </a:p>
        </p:txBody>
      </p:sp>
      <p:sp>
        <p:nvSpPr>
          <p:cNvPr id="46" name="Rectangle 4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42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ECA7-7363-72E5-3EC7-9999B15370BA}"/>
              </a:ext>
            </a:extLst>
          </p:cNvPr>
          <p:cNvSpPr>
            <a:spLocks noGrp="1"/>
          </p:cNvSpPr>
          <p:nvPr>
            <p:ph type="title"/>
          </p:nvPr>
        </p:nvSpPr>
        <p:spPr>
          <a:xfrm>
            <a:off x="586478" y="1683756"/>
            <a:ext cx="3115265" cy="2396359"/>
          </a:xfrm>
        </p:spPr>
        <p:txBody>
          <a:bodyPr anchor="b">
            <a:normAutofit/>
          </a:bodyPr>
          <a:lstStyle/>
          <a:p>
            <a:pPr algn="ctr"/>
            <a:r>
              <a:rPr lang="en-GB" sz="4000" dirty="0">
                <a:solidFill>
                  <a:srgbClr val="FFFFFF"/>
                </a:solidFill>
              </a:rPr>
              <a:t>Project Objectives</a:t>
            </a:r>
            <a:endParaRPr lang="en-FR" sz="4000" dirty="0">
              <a:solidFill>
                <a:srgbClr val="FFFFFF"/>
              </a:solidFill>
            </a:endParaRPr>
          </a:p>
        </p:txBody>
      </p:sp>
      <p:graphicFrame>
        <p:nvGraphicFramePr>
          <p:cNvPr id="5" name="Content Placeholder 2">
            <a:extLst>
              <a:ext uri="{FF2B5EF4-FFF2-40B4-BE49-F238E27FC236}">
                <a16:creationId xmlns:a16="http://schemas.microsoft.com/office/drawing/2014/main" id="{627F27FB-3B5E-8957-AC8D-182340F067A4}"/>
              </a:ext>
            </a:extLst>
          </p:cNvPr>
          <p:cNvGraphicFramePr>
            <a:graphicFrameLocks noGrp="1"/>
          </p:cNvGraphicFramePr>
          <p:nvPr>
            <p:ph idx="1"/>
            <p:extLst>
              <p:ext uri="{D42A27DB-BD31-4B8C-83A1-F6EECF244321}">
                <p14:modId xmlns:p14="http://schemas.microsoft.com/office/powerpoint/2010/main" val="200834686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664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17602-B84F-E9B7-475A-0624DF0D8D29}"/>
              </a:ext>
            </a:extLst>
          </p:cNvPr>
          <p:cNvSpPr>
            <a:spLocks noGrp="1"/>
          </p:cNvSpPr>
          <p:nvPr>
            <p:ph type="title"/>
          </p:nvPr>
        </p:nvSpPr>
        <p:spPr>
          <a:xfrm>
            <a:off x="1136397" y="502021"/>
            <a:ext cx="4959603" cy="1642969"/>
          </a:xfrm>
        </p:spPr>
        <p:txBody>
          <a:bodyPr anchor="b">
            <a:normAutofit/>
          </a:bodyPr>
          <a:lstStyle/>
          <a:p>
            <a:r>
              <a:rPr lang="en-GB" sz="4000"/>
              <a:t>Measuring Automation Potential by Sector</a:t>
            </a:r>
            <a:endParaRPr lang="en-FR" sz="4000"/>
          </a:p>
        </p:txBody>
      </p:sp>
      <p:pic>
        <p:nvPicPr>
          <p:cNvPr id="6" name="Content Placeholder 6" descr="A diagram of a network of words&#10;&#10;Description automatically generated with medium confidence">
            <a:extLst>
              <a:ext uri="{FF2B5EF4-FFF2-40B4-BE49-F238E27FC236}">
                <a16:creationId xmlns:a16="http://schemas.microsoft.com/office/drawing/2014/main" id="{B443CF33-79CB-8A3E-00D5-F924B3AB0FB1}"/>
              </a:ext>
            </a:extLst>
          </p:cNvPr>
          <p:cNvPicPr>
            <a:picLocks noChangeAspect="1"/>
          </p:cNvPicPr>
          <p:nvPr/>
        </p:nvPicPr>
        <p:blipFill>
          <a:blip r:embed="rId3"/>
          <a:srcRect l="512" r="4507" b="3"/>
          <a:stretch/>
        </p:blipFill>
        <p:spPr>
          <a:xfrm>
            <a:off x="5697957" y="1323505"/>
            <a:ext cx="6283731" cy="4531666"/>
          </a:xfrm>
          <a:prstGeom prst="rect">
            <a:avLst/>
          </a:prstGeom>
        </p:spPr>
      </p:pic>
      <p:sp>
        <p:nvSpPr>
          <p:cNvPr id="3" name="Content Placeholder 2">
            <a:extLst>
              <a:ext uri="{FF2B5EF4-FFF2-40B4-BE49-F238E27FC236}">
                <a16:creationId xmlns:a16="http://schemas.microsoft.com/office/drawing/2014/main" id="{A06ED04C-D3B5-60D5-AE46-6D7A09F5ECC6}"/>
              </a:ext>
            </a:extLst>
          </p:cNvPr>
          <p:cNvSpPr>
            <a:spLocks noGrp="1"/>
          </p:cNvSpPr>
          <p:nvPr>
            <p:ph idx="1"/>
          </p:nvPr>
        </p:nvSpPr>
        <p:spPr>
          <a:xfrm>
            <a:off x="1136397" y="2418408"/>
            <a:ext cx="4959603" cy="3522569"/>
          </a:xfrm>
        </p:spPr>
        <p:txBody>
          <a:bodyPr anchor="t">
            <a:normAutofit/>
          </a:bodyPr>
          <a:lstStyle/>
          <a:p>
            <a:r>
              <a:rPr lang="en-GB" sz="2000" b="1" dirty="0"/>
              <a:t>Approach</a:t>
            </a:r>
            <a:r>
              <a:rPr lang="en-GB" sz="2000" dirty="0"/>
              <a:t>: We assess each sector’s automation potential by identifying the number and type of tasks that can be automated.</a:t>
            </a:r>
          </a:p>
          <a:p>
            <a:endParaRPr lang="en-GB" sz="2000" dirty="0"/>
          </a:p>
          <a:p>
            <a:r>
              <a:rPr lang="en-GB" sz="2000" b="1" dirty="0"/>
              <a:t>Methodology</a:t>
            </a:r>
            <a:r>
              <a:rPr lang="en-GB" sz="2000" dirty="0"/>
              <a:t>: Automation potential is determined based on the prevalence of tasks requiring specific capabilities, like cognitive or physical skills.</a:t>
            </a:r>
          </a:p>
        </p:txBody>
      </p:sp>
      <p:sp>
        <p:nvSpPr>
          <p:cNvPr id="37" name="Rectangle 3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32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FA1A1C38-5CCB-74E9-AF1B-E680D2121C7F}"/>
              </a:ext>
            </a:extLst>
          </p:cNvPr>
          <p:cNvPicPr>
            <a:picLocks noGrp="1" noChangeAspect="1"/>
          </p:cNvPicPr>
          <p:nvPr>
            <p:ph idx="1"/>
          </p:nvPr>
        </p:nvPicPr>
        <p:blipFill>
          <a:blip r:embed="rId3"/>
          <a:stretch>
            <a:fillRect/>
          </a:stretch>
        </p:blipFill>
        <p:spPr>
          <a:xfrm>
            <a:off x="1252728" y="184009"/>
            <a:ext cx="9683496" cy="6487940"/>
          </a:xfrm>
          <a:prstGeom prst="rect">
            <a:avLst/>
          </a:prstGeom>
        </p:spPr>
      </p:pic>
    </p:spTree>
    <p:extLst>
      <p:ext uri="{BB962C8B-B14F-4D97-AF65-F5344CB8AC3E}">
        <p14:creationId xmlns:p14="http://schemas.microsoft.com/office/powerpoint/2010/main" val="2678994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ircuit board background">
            <a:extLst>
              <a:ext uri="{FF2B5EF4-FFF2-40B4-BE49-F238E27FC236}">
                <a16:creationId xmlns:a16="http://schemas.microsoft.com/office/drawing/2014/main" id="{8E2A0109-53FF-DE38-66CD-A06297FAA602}"/>
              </a:ext>
            </a:extLst>
          </p:cNvPr>
          <p:cNvPicPr>
            <a:picLocks noChangeAspect="1"/>
          </p:cNvPicPr>
          <p:nvPr/>
        </p:nvPicPr>
        <p:blipFill>
          <a:blip r:embed="rId3"/>
          <a:srcRect l="6546" r="4099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3D6BF-9888-44A9-462A-746CF40A0CF5}"/>
              </a:ext>
            </a:extLst>
          </p:cNvPr>
          <p:cNvSpPr>
            <a:spLocks noGrp="1"/>
          </p:cNvSpPr>
          <p:nvPr>
            <p:ph type="title"/>
          </p:nvPr>
        </p:nvSpPr>
        <p:spPr>
          <a:xfrm>
            <a:off x="6115317" y="405685"/>
            <a:ext cx="5464968" cy="1559301"/>
          </a:xfrm>
        </p:spPr>
        <p:txBody>
          <a:bodyPr>
            <a:normAutofit/>
          </a:bodyPr>
          <a:lstStyle/>
          <a:p>
            <a:r>
              <a:rPr lang="en-GB" sz="4000" dirty="0"/>
              <a:t>Automation Potential by Sector</a:t>
            </a:r>
            <a:endParaRPr lang="en-FR" sz="4000" dirty="0"/>
          </a:p>
        </p:txBody>
      </p:sp>
      <p:sp>
        <p:nvSpPr>
          <p:cNvPr id="3" name="Content Placeholder 2">
            <a:extLst>
              <a:ext uri="{FF2B5EF4-FFF2-40B4-BE49-F238E27FC236}">
                <a16:creationId xmlns:a16="http://schemas.microsoft.com/office/drawing/2014/main" id="{AA67E200-D984-9141-EE33-EE0514DF7877}"/>
              </a:ext>
            </a:extLst>
          </p:cNvPr>
          <p:cNvSpPr>
            <a:spLocks noGrp="1"/>
          </p:cNvSpPr>
          <p:nvPr>
            <p:ph idx="1"/>
          </p:nvPr>
        </p:nvSpPr>
        <p:spPr>
          <a:xfrm>
            <a:off x="6115317" y="2743200"/>
            <a:ext cx="5247340" cy="3496878"/>
          </a:xfrm>
        </p:spPr>
        <p:txBody>
          <a:bodyPr anchor="ctr">
            <a:normAutofit/>
          </a:bodyPr>
          <a:lstStyle/>
          <a:p>
            <a:r>
              <a:rPr lang="en-GB" sz="1300" b="1" dirty="0"/>
              <a:t>Global Automation Potential</a:t>
            </a:r>
            <a:r>
              <a:rPr lang="en-GB" sz="1300" dirty="0"/>
              <a:t>: Approximately </a:t>
            </a:r>
            <a:r>
              <a:rPr lang="en-GB" sz="1300" b="1" dirty="0">
                <a:solidFill>
                  <a:srgbClr val="002060"/>
                </a:solidFill>
              </a:rPr>
              <a:t>49% of activities</a:t>
            </a:r>
            <a:r>
              <a:rPr lang="en-GB" sz="1300" dirty="0">
                <a:solidFill>
                  <a:srgbClr val="002060"/>
                </a:solidFill>
              </a:rPr>
              <a:t> </a:t>
            </a:r>
            <a:r>
              <a:rPr lang="en-GB" sz="1300" dirty="0"/>
              <a:t>that people are paid to do in the global economy could be automated using current technology.</a:t>
            </a:r>
          </a:p>
          <a:p>
            <a:r>
              <a:rPr lang="en-GB" sz="1300" b="1" dirty="0"/>
              <a:t>Sector Variation in Automation</a:t>
            </a:r>
            <a:r>
              <a:rPr lang="en-GB" sz="1300" dirty="0"/>
              <a:t>: In </a:t>
            </a:r>
            <a:r>
              <a:rPr lang="en-GB" sz="1300" b="1" dirty="0">
                <a:solidFill>
                  <a:srgbClr val="002060"/>
                </a:solidFill>
              </a:rPr>
              <a:t>Manufacturing</a:t>
            </a:r>
            <a:r>
              <a:rPr lang="en-GB" sz="1300" dirty="0"/>
              <a:t> and </a:t>
            </a:r>
            <a:r>
              <a:rPr lang="en-GB" sz="1300" b="1" dirty="0">
                <a:solidFill>
                  <a:srgbClr val="002060"/>
                </a:solidFill>
              </a:rPr>
              <a:t>Agriculture</a:t>
            </a:r>
            <a:r>
              <a:rPr lang="en-GB" sz="1300" dirty="0"/>
              <a:t>, automation potential is high (up to 90% for predictable physical tasks), while it’s much lower in sectors requiring human interaction and complex decision-making.</a:t>
            </a:r>
          </a:p>
          <a:p>
            <a:r>
              <a:rPr lang="en-GB" sz="1300" b="1" dirty="0"/>
              <a:t>Impact on High-Wage Occupations</a:t>
            </a:r>
            <a:r>
              <a:rPr lang="en-GB" sz="1300" dirty="0"/>
              <a:t>: Automation potential spans all levels, from low-skill to high-skill jobs. Even CEOs have tasks with about </a:t>
            </a:r>
            <a:r>
              <a:rPr lang="en-GB" sz="1300" b="1" dirty="0">
                <a:solidFill>
                  <a:srgbClr val="002060"/>
                </a:solidFill>
              </a:rPr>
              <a:t>25% automation potential</a:t>
            </a:r>
            <a:r>
              <a:rPr lang="en-GB" sz="1300" dirty="0"/>
              <a:t>, particularly for data processing and report analysis.</a:t>
            </a:r>
          </a:p>
          <a:p>
            <a:r>
              <a:rPr lang="en-GB" sz="1300" b="1" dirty="0"/>
              <a:t>Global Economic Impact</a:t>
            </a:r>
            <a:r>
              <a:rPr lang="en-GB" sz="1300" dirty="0"/>
              <a:t>: Technically automatable activities could affect </a:t>
            </a:r>
            <a:r>
              <a:rPr lang="en-GB" sz="1300" b="1" dirty="0">
                <a:solidFill>
                  <a:srgbClr val="002060"/>
                </a:solidFill>
              </a:rPr>
              <a:t>1.1 billion </a:t>
            </a:r>
            <a:r>
              <a:rPr lang="en-GB" sz="1300" dirty="0"/>
              <a:t>jobs globally, representing $15.8 trillion in wages, with the greatest impact likely in economies with large </a:t>
            </a:r>
            <a:r>
              <a:rPr lang="en-GB" sz="1300" dirty="0" err="1"/>
              <a:t>labor</a:t>
            </a:r>
            <a:r>
              <a:rPr lang="en-GB" sz="1300" dirty="0"/>
              <a:t> forces, such as China, India, the United States, and Japan.</a:t>
            </a:r>
            <a:endParaRPr lang="en-FR" sz="1300" dirty="0"/>
          </a:p>
        </p:txBody>
      </p:sp>
    </p:spTree>
    <p:extLst>
      <p:ext uri="{BB962C8B-B14F-4D97-AF65-F5344CB8AC3E}">
        <p14:creationId xmlns:p14="http://schemas.microsoft.com/office/powerpoint/2010/main" val="325815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3DF9C-E479-C26C-0341-F64F235639CD}"/>
              </a:ext>
            </a:extLst>
          </p:cNvPr>
          <p:cNvSpPr>
            <a:spLocks noGrp="1"/>
          </p:cNvSpPr>
          <p:nvPr>
            <p:ph type="title"/>
          </p:nvPr>
        </p:nvSpPr>
        <p:spPr>
          <a:xfrm>
            <a:off x="1136397" y="502021"/>
            <a:ext cx="4959603" cy="1642969"/>
          </a:xfrm>
        </p:spPr>
        <p:txBody>
          <a:bodyPr anchor="b">
            <a:normAutofit/>
          </a:bodyPr>
          <a:lstStyle/>
          <a:p>
            <a:r>
              <a:rPr lang="en-GB" sz="4000" b="1"/>
              <a:t>Measuring Actual Automation Levels</a:t>
            </a:r>
            <a:endParaRPr lang="en-FR" sz="4000" b="1"/>
          </a:p>
        </p:txBody>
      </p:sp>
      <p:sp>
        <p:nvSpPr>
          <p:cNvPr id="3" name="Content Placeholder 2">
            <a:extLst>
              <a:ext uri="{FF2B5EF4-FFF2-40B4-BE49-F238E27FC236}">
                <a16:creationId xmlns:a16="http://schemas.microsoft.com/office/drawing/2014/main" id="{D69D1B06-0921-209E-C0F2-EFAC079FE042}"/>
              </a:ext>
            </a:extLst>
          </p:cNvPr>
          <p:cNvSpPr>
            <a:spLocks noGrp="1"/>
          </p:cNvSpPr>
          <p:nvPr>
            <p:ph idx="1"/>
          </p:nvPr>
        </p:nvSpPr>
        <p:spPr>
          <a:xfrm>
            <a:off x="1136397" y="2418408"/>
            <a:ext cx="4959603" cy="3522569"/>
          </a:xfrm>
        </p:spPr>
        <p:txBody>
          <a:bodyPr anchor="t">
            <a:normAutofit/>
          </a:bodyPr>
          <a:lstStyle/>
          <a:p>
            <a:r>
              <a:rPr lang="en-GB" sz="2000" b="1"/>
              <a:t>Composite Index for Automation</a:t>
            </a:r>
            <a:r>
              <a:rPr lang="en-GB" sz="2000"/>
              <a:t>: We created an index to measure actual automation levels by analyzing sector growth that isn’t explained by traditional inputs—</a:t>
            </a:r>
            <a:r>
              <a:rPr lang="en-GB" sz="2000" b="1"/>
              <a:t>labor, capital, and natural resources</a:t>
            </a:r>
            <a:r>
              <a:rPr lang="en-GB" sz="2000"/>
              <a:t>.</a:t>
            </a:r>
          </a:p>
          <a:p>
            <a:r>
              <a:rPr lang="en-GB" sz="2000" b="1"/>
              <a:t>Why This Approach?</a:t>
            </a:r>
            <a:r>
              <a:rPr lang="en-GB" sz="2000"/>
              <a:t>: By isolating growth driven by automation, we can more accurately track automation adoption across sectors and regions, offering a real-time indicator of progress and identifying sectors lagging in automation.</a:t>
            </a:r>
            <a:endParaRPr lang="en-FR" sz="2000"/>
          </a:p>
        </p:txBody>
      </p:sp>
      <p:pic>
        <p:nvPicPr>
          <p:cNvPr id="4" name="Picture 3" descr="A graph of a graph showing the value added of a company&#10;&#10;Description automatically generated">
            <a:extLst>
              <a:ext uri="{FF2B5EF4-FFF2-40B4-BE49-F238E27FC236}">
                <a16:creationId xmlns:a16="http://schemas.microsoft.com/office/drawing/2014/main" id="{807A584D-8F4F-77C3-4BC7-2F8CE512497F}"/>
              </a:ext>
            </a:extLst>
          </p:cNvPr>
          <p:cNvPicPr>
            <a:picLocks noChangeAspect="1"/>
          </p:cNvPicPr>
          <p:nvPr/>
        </p:nvPicPr>
        <p:blipFill>
          <a:blip r:embed="rId3"/>
          <a:stretch>
            <a:fillRect/>
          </a:stretch>
        </p:blipFill>
        <p:spPr>
          <a:xfrm>
            <a:off x="6512442" y="1557794"/>
            <a:ext cx="5201023" cy="3328655"/>
          </a:xfrm>
          <a:prstGeom prst="rect">
            <a:avLst/>
          </a:prstGeom>
        </p:spPr>
      </p:pic>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84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6A51A7C-3EAC-0617-742F-BA453A2CBDAA}"/>
              </a:ext>
            </a:extLst>
          </p:cNvPr>
          <p:cNvPicPr>
            <a:picLocks noGrp="1" noChangeAspect="1"/>
          </p:cNvPicPr>
          <p:nvPr>
            <p:ph idx="1"/>
          </p:nvPr>
        </p:nvPicPr>
        <p:blipFill>
          <a:blip r:embed="rId3"/>
          <a:stretch>
            <a:fillRect/>
          </a:stretch>
        </p:blipFill>
        <p:spPr>
          <a:xfrm>
            <a:off x="169828" y="1033273"/>
            <a:ext cx="11851577" cy="4562855"/>
          </a:xfrm>
          <a:prstGeom prst="rect">
            <a:avLst/>
          </a:prstGeom>
        </p:spPr>
      </p:pic>
    </p:spTree>
    <p:extLst>
      <p:ext uri="{BB962C8B-B14F-4D97-AF65-F5344CB8AC3E}">
        <p14:creationId xmlns:p14="http://schemas.microsoft.com/office/powerpoint/2010/main" val="403479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C3194-50E6-CD76-1C94-31AF1062C096}"/>
              </a:ext>
            </a:extLst>
          </p:cNvPr>
          <p:cNvSpPr>
            <a:spLocks noGrp="1"/>
          </p:cNvSpPr>
          <p:nvPr>
            <p:ph type="title"/>
          </p:nvPr>
        </p:nvSpPr>
        <p:spPr>
          <a:xfrm>
            <a:off x="418225" y="1458123"/>
            <a:ext cx="3201366" cy="3387497"/>
          </a:xfrm>
        </p:spPr>
        <p:txBody>
          <a:bodyPr anchor="b">
            <a:normAutofit/>
          </a:bodyPr>
          <a:lstStyle/>
          <a:p>
            <a:pPr algn="ctr"/>
            <a:r>
              <a:rPr lang="en-GB" sz="4000" dirty="0">
                <a:solidFill>
                  <a:srgbClr val="FFFFFF"/>
                </a:solidFill>
              </a:rPr>
              <a:t>Comparing Automation Potential vs. Actual Automation Levels</a:t>
            </a:r>
            <a:endParaRPr lang="en-FR" sz="4000" dirty="0">
              <a:solidFill>
                <a:srgbClr val="FFFFFF"/>
              </a:solidFill>
            </a:endParaRPr>
          </a:p>
        </p:txBody>
      </p:sp>
      <p:sp>
        <p:nvSpPr>
          <p:cNvPr id="3" name="Content Placeholder 2">
            <a:extLst>
              <a:ext uri="{FF2B5EF4-FFF2-40B4-BE49-F238E27FC236}">
                <a16:creationId xmlns:a16="http://schemas.microsoft.com/office/drawing/2014/main" id="{60BF9861-4630-8128-08C7-350DC8EC21BA}"/>
              </a:ext>
            </a:extLst>
          </p:cNvPr>
          <p:cNvSpPr>
            <a:spLocks noGrp="1"/>
          </p:cNvSpPr>
          <p:nvPr>
            <p:ph idx="1"/>
          </p:nvPr>
        </p:nvSpPr>
        <p:spPr>
          <a:xfrm>
            <a:off x="4810259" y="649480"/>
            <a:ext cx="6555347" cy="5546047"/>
          </a:xfrm>
        </p:spPr>
        <p:txBody>
          <a:bodyPr anchor="ctr">
            <a:normAutofit/>
          </a:bodyPr>
          <a:lstStyle/>
          <a:p>
            <a:r>
              <a:rPr lang="en-GB" sz="2000" b="1"/>
              <a:t>Automation Composite Index vs. Automation Potential</a:t>
            </a:r>
            <a:r>
              <a:rPr lang="en-GB" sz="2000"/>
              <a:t>: The maps illustrate the difference between actual automation levels (composite index) and the theoretical automation potential across countries.</a:t>
            </a:r>
          </a:p>
          <a:p>
            <a:r>
              <a:rPr lang="en-GB" sz="2000" b="1"/>
              <a:t>Key Insight</a:t>
            </a:r>
            <a:r>
              <a:rPr lang="en-GB" sz="2000"/>
              <a:t>: Countries with high automation potential but low actual automation levels may face delays in capturing productivity gains, highlighting areas where investments or policy interventions are needed.</a:t>
            </a:r>
          </a:p>
          <a:p>
            <a:r>
              <a:rPr lang="en-GB" sz="2000" b="1"/>
              <a:t>Global Disparities</a:t>
            </a:r>
            <a:r>
              <a:rPr lang="en-GB" sz="2000"/>
              <a:t>: Differences between potential and actual automation adoption reveal gaps in readiness, influenced by factors like infrastructure, investment, and workforce skills.</a:t>
            </a:r>
            <a:endParaRPr lang="en-FR" sz="2000"/>
          </a:p>
        </p:txBody>
      </p:sp>
    </p:spTree>
    <p:extLst>
      <p:ext uri="{BB962C8B-B14F-4D97-AF65-F5344CB8AC3E}">
        <p14:creationId xmlns:p14="http://schemas.microsoft.com/office/powerpoint/2010/main" val="55989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6899</TotalTime>
  <Words>4879</Words>
  <Application>Microsoft Macintosh PowerPoint</Application>
  <PresentationFormat>Widescreen</PresentationFormat>
  <Paragraphs>361</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Aptos Narrow</vt:lpstr>
      <vt:lpstr>Arial</vt:lpstr>
      <vt:lpstr>Helvetica Neue</vt:lpstr>
      <vt:lpstr>Menlo</vt:lpstr>
      <vt:lpstr>Office Theme</vt:lpstr>
      <vt:lpstr>Automation Inequality</vt:lpstr>
      <vt:lpstr>Importance of Understanding Automation</vt:lpstr>
      <vt:lpstr>Project Objectives</vt:lpstr>
      <vt:lpstr>Measuring Automation Potential by Sector</vt:lpstr>
      <vt:lpstr>PowerPoint Presentation</vt:lpstr>
      <vt:lpstr>Automation Potential by Sector</vt:lpstr>
      <vt:lpstr>Measuring Actual Automation Levels</vt:lpstr>
      <vt:lpstr>PowerPoint Presentation</vt:lpstr>
      <vt:lpstr>Comparing Automation Potential vs. Actual Automation Levels</vt:lpstr>
      <vt:lpstr>Comparing Automation Potential</vt:lpstr>
      <vt:lpstr>Predicting Future Automation Levels</vt:lpstr>
      <vt:lpstr>Introducing Our Explanatory Variables</vt:lpstr>
      <vt:lpstr>Introducing Our Explanatory Variables</vt:lpstr>
      <vt:lpstr>Step 1: Data Preprocessing </vt:lpstr>
      <vt:lpstr>Step 2:  Feature Engineering</vt:lpstr>
      <vt:lpstr> Step 3: Dimensionality Reduction</vt:lpstr>
      <vt:lpstr>Step 4: Model Selection</vt:lpstr>
      <vt:lpstr>Step 5: Model Application</vt:lpstr>
      <vt:lpstr>Model Improvement</vt:lpstr>
      <vt:lpstr>Extrapolated Automation Levels (2024-2030)</vt:lpstr>
      <vt:lpstr>Thank you for listening,  Nancy Ezzeddine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Nancy Ezzeddine</dc:creator>
  <cp:lastModifiedBy>Nancy Ezzeddine</cp:lastModifiedBy>
  <cp:revision>3</cp:revision>
  <dcterms:created xsi:type="dcterms:W3CDTF">2024-10-24T15:04:11Z</dcterms:created>
  <dcterms:modified xsi:type="dcterms:W3CDTF">2024-11-08T14:40:08Z</dcterms:modified>
</cp:coreProperties>
</file>