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8" r:id="rId4"/>
  </p:sldMasterIdLst>
  <p:notesMasterIdLst>
    <p:notesMasterId r:id="rId11"/>
  </p:notesMasterIdLst>
  <p:handoutMasterIdLst>
    <p:handoutMasterId r:id="rId12"/>
  </p:handoutMasterIdLst>
  <p:sldIdLst>
    <p:sldId id="282" r:id="rId5"/>
    <p:sldId id="297" r:id="rId6"/>
    <p:sldId id="299" r:id="rId7"/>
    <p:sldId id="300" r:id="rId8"/>
    <p:sldId id="302" r:id="rId9"/>
    <p:sldId id="30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4" autoAdjust="0"/>
    <p:restoredTop sz="94631" autoAdjust="0"/>
  </p:normalViewPr>
  <p:slideViewPr>
    <p:cSldViewPr snapToGrid="0">
      <p:cViewPr varScale="1">
        <p:scale>
          <a:sx n="72" d="100"/>
          <a:sy n="72" d="100"/>
        </p:scale>
        <p:origin x="678" y="78"/>
      </p:cViewPr>
      <p:guideLst/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4/30/2020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4E7FD-993F-4C33-9E21-62E7574B9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B913B-1325-490E-BAF0-FA6F7DC64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E1725-B0F8-4529-A5F4-D4353B78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7805-E3F8-4BE0-8E24-DD4B7AC4BECC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B6461-2B5A-4047-8EE2-06E369A9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1C9A6-3D00-46FD-9769-A97268C7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02C2-3BDE-4771-8B7C-EB10325028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8BCC05-83F2-4BD3-A915-BECF31137FFF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12E561-1AFB-4B3C-B89F-D739A79EE100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E5A8D8-1778-4EAC-9AB0-D56043005E4E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63DF4C-B4D1-49EA-ADB0-6FE2F34CE773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10EDD24-4DFD-41C4-B3D3-96FF372B93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614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9859-6564-4311-9668-83B9B11A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24B6A-08A0-4C3F-AD6E-5825C24AD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F68F5-7E34-4FA9-BF71-B76863324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7805-E3F8-4BE0-8E24-DD4B7AC4BECC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A2367-3BD0-484C-928C-65068D14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Don’t put this here 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64477-ECE5-4873-9C2D-FB60995F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18240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8342E-169F-4191-9F8B-1D073B7CF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E1772-1418-40CD-97E2-920CC9ED5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C4AE4-91DD-4914-8881-C3E451C8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7805-E3F8-4BE0-8E24-DD4B7AC4BECC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E4DD7-E3D1-4ADE-B832-56DB1D2F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Don’t put this here 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2A13B-FCAA-4EFE-AEBE-2EDCE68A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88070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bg1">
              <a:lumMod val="95000"/>
            </a:schemeClr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21944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bg1">
              <a:lumMod val="95000"/>
            </a:schemeClr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bg1">
              <a:alpha val="80000"/>
            </a:schemeClr>
          </a:solidFill>
          <a:ln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Don’t put this here 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2051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bg1">
              <a:lumMod val="95000"/>
            </a:schemeClr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bg1"/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Don’t put this here 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815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69100" y="144000"/>
            <a:ext cx="5280100" cy="6048000"/>
          </a:xfrm>
          <a:solidFill>
            <a:schemeClr val="bg1">
              <a:lumMod val="95000"/>
            </a:schemeClr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83186">
                <a:schemeClr val="bg1"/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</a:gsLst>
            <a:lin ang="3600000" scaled="0"/>
          </a:gradFill>
        </p:spPr>
        <p:txBody>
          <a:bodyPr lIns="432000" tIns="432000" rIns="72000" bIns="1188000" anchor="t"/>
          <a:lstStyle>
            <a:lvl1pPr algn="l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465176"/>
            <a:ext cx="3372329" cy="774934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2438399"/>
            <a:ext cx="5472000" cy="30444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Don’t put this here 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7081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bg1">
              <a:lumMod val="95000"/>
            </a:schemeClr>
          </a:solidFill>
        </p:spPr>
        <p:txBody>
          <a:bodyPr lIns="0" tIns="144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3263899"/>
            <a:ext cx="5472000" cy="2442088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Don’t put this here 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99E1708-B7A6-4D6F-9968-5398B335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1" y="4889912"/>
            <a:ext cx="4840085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75291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Don’t put this here 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D215-79E5-48E4-95DB-2C5E5A1F8E8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905B34-4C18-4A8D-8167-57B7BF0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DA3C530-12F9-48FC-BC5E-D34BDC504B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4000" y="143999"/>
            <a:ext cx="11905200" cy="6047999"/>
          </a:xfrm>
          <a:solidFill>
            <a:schemeClr val="bg1">
              <a:lumMod val="95000"/>
            </a:schemeClr>
          </a:solidFill>
        </p:spPr>
        <p:txBody>
          <a:bodyPr lIns="0" r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4900" y="4910452"/>
            <a:ext cx="4101900" cy="773546"/>
          </a:xfrm>
          <a:solidFill>
            <a:schemeClr val="tx1"/>
          </a:solidFill>
        </p:spPr>
        <p:txBody>
          <a:bodyPr lIns="180000" tIns="72000" rIns="180000" anchor="t"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Don’t put this here </a:t>
            </a:r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C14527-4DF5-4A98-AE66-C80F3B8E6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8C031A-1E1B-4E18-9052-CA663975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bg1">
              <a:lumMod val="95000"/>
            </a:schemeClr>
          </a:solidFill>
        </p:spPr>
        <p:txBody>
          <a:bodyPr lIns="1764000" rIns="0" anchor="ctr"/>
          <a:lstStyle>
            <a:lvl1pPr marL="0" indent="0" algn="l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EB7A85F-8707-4B62-B299-F53931B86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BA4C7E3C-7C17-46E9-928A-D3D505EEA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6ADD6EB2-7D8E-4991-87A6-02723731EB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684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DECB8-4B99-409B-B888-F331155A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C9B49-ED42-4706-BDBE-F1239C077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823D4-CFBF-42DB-B964-F31F84693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7805-E3F8-4BE0-8E24-DD4B7AC4BECC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D9E4-95EC-432C-8B8B-0F144C12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Don’t put this here 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3A8E1-EFEF-4A71-9D4B-1E22E287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25746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479935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bg1">
              <a:alpha val="80000"/>
            </a:schemeClr>
          </a:solidFill>
          <a:ln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Don’t put this here 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46325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Don’t put this here 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6F629-658F-4B7E-A1D1-2522EA76B0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5380A33-49FB-43FC-B60E-34A2E555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Don’t put this here 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657649-400B-459D-918F-D5C58351D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2000"/>
            <a:ext cx="5472114" cy="46649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923135C-68B1-4D2B-80D0-318CB859F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86" y="1512000"/>
            <a:ext cx="5472114" cy="46649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Don’t put this here 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BF39E7D-3145-466A-B07A-D49E661CE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86" y="1512000"/>
            <a:ext cx="547211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33A71EE-E94D-4F02-B8C5-DC59F4563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9886" y="1512000"/>
            <a:ext cx="547211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F63D731-8A55-4A6C-A975-9B0F1F435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2505075"/>
            <a:ext cx="5472114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0CBD79B-0266-4692-9562-0F7706A27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87" y="2505075"/>
            <a:ext cx="5472114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55151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Don’t put this here 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84F2FFD-7164-411A-96A5-A5211A6C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Don’t put this here 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B3FD9-234A-4B72-9A91-D7DD23D39C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FDBADDA-AF39-45A0-BBAB-A87608C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Don’t put this here 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083984-DDF1-4D26-BB0A-9EE8430AB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180000" bIns="0" rtlCol="0">
            <a:noAutofit/>
          </a:bodyPr>
          <a:lstStyle>
            <a:lvl1pPr marL="0" indent="0" algn="r">
              <a:buNone/>
              <a:defRPr lang="en-US">
                <a:solidFill>
                  <a:schemeClr val="tx1"/>
                </a:solidFill>
              </a:defRPr>
            </a:lvl1pPr>
          </a:lstStyle>
          <a:p>
            <a:pPr marL="266700" lvl="0" indent="-266700" algn="r"/>
            <a:r>
              <a:rPr lang="en-US" noProof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05EC740-58FD-4D74-B7D7-DA487FC5E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87425"/>
            <a:ext cx="5472000" cy="47185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42043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Don’t put this here 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083984-DDF1-4D26-BB0A-9EE8430AB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180000" bIns="0" rtlCol="0">
            <a:noAutofit/>
          </a:bodyPr>
          <a:lstStyle>
            <a:lvl1pPr marL="0" indent="0" algn="r">
              <a:buNone/>
              <a:defRPr lang="en-US">
                <a:solidFill>
                  <a:schemeClr val="tx1"/>
                </a:solidFill>
              </a:defRPr>
            </a:lvl1pPr>
          </a:lstStyle>
          <a:p>
            <a:pPr marL="266700" lvl="0" indent="-266700" algn="r"/>
            <a:r>
              <a:rPr lang="en-US" noProof="0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28466D9-7530-474E-BC12-1642958B7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5999" y="987425"/>
            <a:ext cx="5471999" cy="47185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05497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0BEC-F21C-4BE7-98F6-90E47E7F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ABEB0-F89A-4249-82AA-3AF7A3D26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1977C-130F-4FAA-B7D7-DF8EB971A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7805-E3F8-4BE0-8E24-DD4B7AC4BECC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BC20E-E051-4D16-B25C-729F8496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Don’t put this here 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693E8-5DDD-4E70-B77D-67E905EC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42423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Don’t put this here 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7A73E-4A54-4742-8586-DD6DAA3BC61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313656" y="1955257"/>
            <a:ext cx="9564688" cy="2947486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092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0ED1-C9A5-4ECB-8656-D09EEA07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4B557-1606-473D-BC7A-886696FCC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EC45D-1487-4920-942D-41A93C99D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3AAA9-4F65-4814-92A7-4C1648E4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7805-E3F8-4BE0-8E24-DD4B7AC4BECC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EF22B-ED88-4E39-A9CF-6732095F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Don’t put this here 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0A82A-AE64-4803-983D-0D8C2C5D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78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7758-449D-4678-B176-B8DEB865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A360A-D72F-4DE5-901A-E0C4B05AC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44BD6-8482-4F05-B61E-00680D888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63E42-008A-43CC-9BD0-80A1F55EE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0B022-4DD6-4347-B9E9-8021598A3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BB825-5CA4-44B4-A7F7-2D3379499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7805-E3F8-4BE0-8E24-DD4B7AC4BECC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EACBB-9CC8-4A4F-B9FA-7F89746A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Don’t put this here 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A13E6-4C8E-41D3-A9AD-C32ED848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481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26EEF-C25B-45BE-A9DA-19C2DEF3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48B90-7199-4BAA-BD23-249C6947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7805-E3F8-4BE0-8E24-DD4B7AC4BECC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EC036-1914-4008-9C4F-7DF31914C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BDE4E-799F-4C3A-84E6-5A683867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42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006FD-F62D-40F9-BFE5-604B50569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7805-E3F8-4BE0-8E24-DD4B7AC4BECC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27B3E4-9F41-46FE-BE90-C0AE3414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Don’t put this here 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2BF00-7255-4B86-AB2C-0F70F893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893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E1F8-8EB9-4ADE-9E18-5E9D710A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1211F-6AC2-4559-92E0-89B5A0AC1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FF0D7-75B7-4145-AC2F-0D4FACAEC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CA8ED-3F41-4AE6-8041-8662D7D2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7805-E3F8-4BE0-8E24-DD4B7AC4BECC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2C32-B1D8-4C80-9B5C-4ECB6E29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Don’t put this here 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64225-C597-4EDC-887A-E63B2177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981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2C68-FD1B-4C2F-B3FF-B55D7BE0E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768B49-783E-4458-863F-A68E444B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CDA43-7567-4DE2-9950-494D8ECB8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FD8AB-E454-4E96-B8EE-699AE560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7805-E3F8-4BE0-8E24-DD4B7AC4BECC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12F25-5590-4F5E-AAC8-5ACFE714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Don’t put this here 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50EB9-DB31-400E-ACD0-19FF01DA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395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07FE0D-AAAF-4C6F-BF78-DE02E3DC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A0A0C-9B90-401C-A98D-8002432B0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BD8E-1A84-4F69-AB2F-990664FD7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07805-E3F8-4BE0-8E24-DD4B7AC4BECC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CBD1-B90D-409B-A38D-4C982D224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Don’t put this here 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38031-60E6-4F78-ADB0-152F994CB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8F5823-C066-43E1-8E93-1A5221CAF258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C832D2-A207-4A2D-8513-785A48B0784D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38C624-63AA-4E15-B75F-886D46380D06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ECBAB3-584A-4562-A088-BECF93F45C04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3D2CF87-0794-4584-ACF9-BE543602E4E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709CB5-7C61-48FC-B72E-662A05CD290D}"/>
              </a:ext>
            </a:extLst>
          </p:cNvPr>
          <p:cNvSpPr txBox="1"/>
          <p:nvPr userDrawn="1"/>
        </p:nvSpPr>
        <p:spPr>
          <a:xfrm>
            <a:off x="10194026" y="6258973"/>
            <a:ext cx="1577974" cy="427535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z="2000" b="1" spc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Contoso</a:t>
            </a:r>
            <a:br>
              <a:rPr lang="en-US" sz="2000" b="1" spc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0" i="1" spc="6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Suites</a:t>
            </a:r>
          </a:p>
        </p:txBody>
      </p:sp>
    </p:spTree>
    <p:extLst>
      <p:ext uri="{BB962C8B-B14F-4D97-AF65-F5344CB8AC3E}">
        <p14:creationId xmlns:p14="http://schemas.microsoft.com/office/powerpoint/2010/main" val="189162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662" r:id="rId13"/>
    <p:sldLayoutId id="2147483663" r:id="rId14"/>
    <p:sldLayoutId id="2147483665" r:id="rId15"/>
    <p:sldLayoutId id="2147483666" r:id="rId16"/>
    <p:sldLayoutId id="2147483659" r:id="rId17"/>
    <p:sldLayoutId id="2147483660" r:id="rId18"/>
    <p:sldLayoutId id="2147483664" r:id="rId19"/>
    <p:sldLayoutId id="2147483668" r:id="rId20"/>
    <p:sldLayoutId id="2147483669" r:id="rId21"/>
    <p:sldLayoutId id="2147483650" r:id="rId22"/>
    <p:sldLayoutId id="2147483652" r:id="rId23"/>
    <p:sldLayoutId id="2147483667" r:id="rId24"/>
    <p:sldLayoutId id="2147483656" r:id="rId25"/>
    <p:sldLayoutId id="2147483657" r:id="rId26"/>
    <p:sldLayoutId id="2147483671" r:id="rId27"/>
    <p:sldLayoutId id="2147483672" r:id="rId28"/>
    <p:sldLayoutId id="2147483654" r:id="rId29"/>
    <p:sldLayoutId id="2147483673" r:id="rId3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53B6939-1843-4884-BD8B-1B01887B80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2904" b="12904"/>
          <a:stretch>
            <a:fillRect/>
          </a:stretch>
        </p:blipFill>
        <p:spPr>
          <a:xfrm>
            <a:off x="144000" y="104243"/>
            <a:ext cx="11905200" cy="6570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87" y="3428999"/>
            <a:ext cx="9594375" cy="1760421"/>
          </a:xfrm>
        </p:spPr>
        <p:txBody>
          <a:bodyPr/>
          <a:lstStyle/>
          <a:p>
            <a:pPr algn="ctr"/>
            <a:r>
              <a:rPr lang="en-US" dirty="0"/>
              <a:t>Whitefish Mountain – Maintaining Profits while Expenses Rise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287" y="5681926"/>
            <a:ext cx="9594375" cy="816075"/>
          </a:xfrm>
          <a:ln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</a:gradFill>
          </a:ln>
        </p:spPr>
        <p:txBody>
          <a:bodyPr/>
          <a:lstStyle/>
          <a:p>
            <a:pPr algn="ctr"/>
            <a:r>
              <a:rPr lang="en-US" dirty="0"/>
              <a:t>Examining opportunities to keep profit level at 9.2% with increased expense of $1,540,000 from adding new lift.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65BE06-DEE3-4EF7-A0A0-BEBFD3947019}"/>
              </a:ext>
            </a:extLst>
          </p:cNvPr>
          <p:cNvSpPr txBox="1"/>
          <p:nvPr/>
        </p:nvSpPr>
        <p:spPr>
          <a:xfrm>
            <a:off x="457200" y="512618"/>
            <a:ext cx="11236036" cy="412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RECOMMENDATION</a:t>
            </a:r>
          </a:p>
          <a:p>
            <a:endParaRPr lang="en-US" sz="4000" dirty="0"/>
          </a:p>
          <a:p>
            <a:pPr>
              <a:lnSpc>
                <a:spcPct val="150000"/>
              </a:lnSpc>
            </a:pPr>
            <a:r>
              <a:rPr lang="en-US" sz="4000" dirty="0"/>
              <a:t>Set Adult Weekend Chairlift Ticket to $88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Based on modeling of over 300 ski resorts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Increase of $7 per ticket</a:t>
            </a:r>
          </a:p>
        </p:txBody>
      </p:sp>
    </p:spTree>
    <p:extLst>
      <p:ext uri="{BB962C8B-B14F-4D97-AF65-F5344CB8AC3E}">
        <p14:creationId xmlns:p14="http://schemas.microsoft.com/office/powerpoint/2010/main" val="254376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4E9580-59B1-491F-A377-61E43393C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330 ski resorts throughout the United States</a:t>
            </a:r>
          </a:p>
          <a:p>
            <a:pPr lvl="1"/>
            <a:r>
              <a:rPr lang="en-US" dirty="0"/>
              <a:t>Included details such as number and types of lifts, number of runs, night skiing, average snowfall and snow making acreage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Resorts were first grouped into 3</a:t>
            </a:r>
          </a:p>
          <a:p>
            <a:pPr marL="0" indent="0">
              <a:buNone/>
            </a:pPr>
            <a:r>
              <a:rPr lang="en-US" dirty="0"/>
              <a:t>   clusters around base elevation</a:t>
            </a:r>
          </a:p>
          <a:p>
            <a:pPr marL="0" indent="0">
              <a:buNone/>
            </a:pPr>
            <a:r>
              <a:rPr lang="en-US" dirty="0"/>
              <a:t>   and vertical drop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A7944F-1BF2-4C02-80BF-2BF167B2A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A6259-0383-4DA2-919C-B11EE9487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72593"/>
            <a:ext cx="5030346" cy="354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3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9282C7-65F8-4973-9670-1A3EED73C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1800" dirty="0"/>
              <a:t>Original data was randomly divided into two groups:</a:t>
            </a:r>
          </a:p>
          <a:p>
            <a:pPr lvl="1"/>
            <a:r>
              <a:rPr lang="en-US" sz="1800" dirty="0"/>
              <a:t>75% to be used as input for model creation</a:t>
            </a:r>
          </a:p>
          <a:p>
            <a:pPr lvl="1"/>
            <a:r>
              <a:rPr lang="en-US" sz="1800" dirty="0"/>
              <a:t>25% as tests of the derived model</a:t>
            </a:r>
          </a:p>
          <a:p>
            <a:r>
              <a:rPr lang="en-US" sz="1800" dirty="0"/>
              <a:t>Missing data in the following columns were set to zeroes</a:t>
            </a:r>
          </a:p>
          <a:p>
            <a:pPr marL="457200" lvl="1" indent="0">
              <a:buNone/>
            </a:pPr>
            <a:r>
              <a:rPr lang="en-US" sz="1400" dirty="0" err="1"/>
              <a:t>fastEight</a:t>
            </a:r>
            <a:r>
              <a:rPr lang="en-US" sz="1400" dirty="0"/>
              <a:t> (166 entries)	</a:t>
            </a:r>
            <a:r>
              <a:rPr lang="en-US" sz="1400" dirty="0" err="1"/>
              <a:t>NightSkiing_ac</a:t>
            </a:r>
            <a:r>
              <a:rPr lang="en-US" sz="1400" dirty="0"/>
              <a:t> (143)	</a:t>
            </a:r>
            <a:r>
              <a:rPr lang="en-US" sz="1400" dirty="0" err="1"/>
              <a:t>TerrainParks</a:t>
            </a:r>
            <a:r>
              <a:rPr lang="en-US" sz="1400" dirty="0"/>
              <a:t> (51)	</a:t>
            </a:r>
            <a:r>
              <a:rPr lang="en-US" sz="1400" dirty="0" err="1"/>
              <a:t>SnowMaking_ac</a:t>
            </a:r>
            <a:r>
              <a:rPr lang="en-US" sz="1400" dirty="0"/>
              <a:t> (46)</a:t>
            </a:r>
          </a:p>
          <a:p>
            <a:r>
              <a:rPr lang="en-US" sz="1800" dirty="0"/>
              <a:t>Missing data in the following columns were set to the average of the column:</a:t>
            </a:r>
          </a:p>
          <a:p>
            <a:pPr marL="457200" lvl="1" indent="0">
              <a:buNone/>
            </a:pPr>
            <a:r>
              <a:rPr lang="en-US" sz="1400" dirty="0" err="1"/>
              <a:t>AdultWeekday</a:t>
            </a:r>
            <a:r>
              <a:rPr lang="en-US" sz="1400" dirty="0"/>
              <a:t> (54)	</a:t>
            </a:r>
            <a:r>
              <a:rPr lang="en-US" sz="1400" dirty="0" err="1"/>
              <a:t>AdultWeekend</a:t>
            </a:r>
            <a:r>
              <a:rPr lang="en-US" sz="1400" dirty="0"/>
              <a:t>(51)	</a:t>
            </a:r>
            <a:r>
              <a:rPr lang="en-US" sz="1400" dirty="0" err="1"/>
              <a:t>daysOpenLastYear</a:t>
            </a:r>
            <a:r>
              <a:rPr lang="en-US" sz="1400" dirty="0"/>
              <a:t>(51) 	</a:t>
            </a:r>
            <a:r>
              <a:rPr lang="en-US" sz="1400" dirty="0" err="1"/>
              <a:t>projectedDaysOpen</a:t>
            </a:r>
            <a:r>
              <a:rPr lang="en-US" sz="1400" dirty="0"/>
              <a:t> (47)	</a:t>
            </a:r>
            <a:r>
              <a:rPr lang="en-US" sz="1400" dirty="0" err="1"/>
              <a:t>averageSnowfall</a:t>
            </a:r>
            <a:r>
              <a:rPr lang="en-US" sz="1400" dirty="0"/>
              <a:t> (14)</a:t>
            </a:r>
          </a:p>
          <a:p>
            <a:pPr marL="457200" lvl="1" indent="0">
              <a:buNone/>
            </a:pPr>
            <a:r>
              <a:rPr lang="en-US" sz="1400" dirty="0" err="1"/>
              <a:t>LongestRun_mi</a:t>
            </a:r>
            <a:r>
              <a:rPr lang="en-US" sz="1400" dirty="0"/>
              <a:t> (5)		Runs (4)		</a:t>
            </a:r>
            <a:r>
              <a:rPr lang="en-US" sz="1400" dirty="0" err="1"/>
              <a:t>SkiableTerrain_ac</a:t>
            </a:r>
            <a:r>
              <a:rPr lang="en-US" sz="1400" dirty="0"/>
              <a:t> (3)	</a:t>
            </a:r>
            <a:r>
              <a:rPr lang="en-US" sz="1400" dirty="0" err="1"/>
              <a:t>yearsOpen</a:t>
            </a:r>
            <a:r>
              <a:rPr lang="en-US" sz="1400" dirty="0"/>
              <a:t> (1)</a:t>
            </a:r>
          </a:p>
          <a:p>
            <a:r>
              <a:rPr lang="en-US" sz="1800" dirty="0"/>
              <a:t>Only data anomaly was for one resort which was listed as open for 2019 years and was changed to 1</a:t>
            </a:r>
          </a:p>
          <a:p>
            <a:r>
              <a:rPr lang="en-US" sz="1800" dirty="0"/>
              <a:t>The final model was run without</a:t>
            </a:r>
          </a:p>
          <a:p>
            <a:pPr lvl="1"/>
            <a:r>
              <a:rPr lang="en-US" sz="1400" dirty="0"/>
              <a:t>State – replacing with individual yes/no variables for each state resulted in an out of proportion impact on the model and is not a variable that allows management</a:t>
            </a:r>
          </a:p>
          <a:p>
            <a:pPr lvl="1"/>
            <a:r>
              <a:rPr lang="en-US" sz="1400" dirty="0" err="1"/>
              <a:t>Summit_elev</a:t>
            </a:r>
            <a:r>
              <a:rPr lang="en-US" sz="1400" dirty="0"/>
              <a:t> and </a:t>
            </a:r>
            <a:r>
              <a:rPr lang="en-US" sz="1400" dirty="0" err="1"/>
              <a:t>base_elev</a:t>
            </a:r>
            <a:r>
              <a:rPr lang="en-US" sz="1400" dirty="0"/>
              <a:t> – these are highly correlated to the </a:t>
            </a:r>
            <a:r>
              <a:rPr lang="en-US" sz="1400" dirty="0" err="1"/>
              <a:t>vertical_drop</a:t>
            </a:r>
            <a:r>
              <a:rPr lang="en-US" sz="1400" dirty="0"/>
              <a:t> variable which was left in the model</a:t>
            </a:r>
            <a:endParaRPr lang="en-US" sz="1800" dirty="0"/>
          </a:p>
          <a:p>
            <a:pPr marL="457200" lvl="1" indent="0">
              <a:buNone/>
            </a:pPr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0F48C-633C-4C4D-BFD2-818E587B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 (continued)</a:t>
            </a:r>
          </a:p>
        </p:txBody>
      </p:sp>
    </p:spTree>
    <p:extLst>
      <p:ext uri="{BB962C8B-B14F-4D97-AF65-F5344CB8AC3E}">
        <p14:creationId xmlns:p14="http://schemas.microsoft.com/office/powerpoint/2010/main" val="3712543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9282C7-65F8-4973-9670-1A3EED73C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lvl="1"/>
            <a:r>
              <a:rPr lang="en-US" sz="1400" dirty="0" err="1"/>
              <a:t>Vertical_drop</a:t>
            </a:r>
            <a:r>
              <a:rPr lang="en-US" sz="1400" dirty="0"/>
              <a:t> and runs were among the most influential inputs to the model, here they are plotted against </a:t>
            </a:r>
            <a:r>
              <a:rPr lang="en-US" sz="1400" dirty="0" err="1"/>
              <a:t>AdultWeekend</a:t>
            </a:r>
            <a:endParaRPr lang="en-US" sz="1400" dirty="0"/>
          </a:p>
          <a:p>
            <a:pPr marL="457200" lvl="1" indent="0" algn="ctr">
              <a:buNone/>
            </a:pPr>
            <a:r>
              <a:rPr lang="en-US" sz="1400" dirty="0"/>
              <a:t>(black dot represents current lift ticket of $81, red represents model proposal of $88)</a:t>
            </a:r>
            <a:endParaRPr lang="en-US" sz="10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0F48C-633C-4C4D-BFD2-818E587B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 (continued)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BD9B1A-11F5-4788-B280-CA7FC4742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774" y="2372422"/>
            <a:ext cx="4252588" cy="3039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730540-08D7-44B6-9907-EE42DB094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454" y="2372422"/>
            <a:ext cx="4329113" cy="303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3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9282C7-65F8-4973-9670-1A3EED73C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Since the </a:t>
            </a:r>
            <a:r>
              <a:rPr lang="en-US" sz="2800" dirty="0" err="1"/>
              <a:t>AdultWeekend</a:t>
            </a:r>
            <a:r>
              <a:rPr lang="en-US" sz="2800" dirty="0"/>
              <a:t> and </a:t>
            </a:r>
            <a:r>
              <a:rPr lang="en-US" sz="2800" dirty="0" err="1"/>
              <a:t>AdultWeekday</a:t>
            </a:r>
            <a:r>
              <a:rPr lang="en-US" sz="2800" dirty="0"/>
              <a:t> are highly correlated, both should probably be changed to $88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Based on an estimate of 350,000 visitors per year, this should result in increased revenue of $2,450,000, which would exceed the 9.2% profit goal</a:t>
            </a:r>
          </a:p>
          <a:p>
            <a:pPr lvl="1"/>
            <a:endParaRPr lang="en-US" sz="18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0F48C-633C-4C4D-BFD2-818E587B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32580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349276-D03C-4504-A5DA-3C2BED60D3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A1A72F-8D9B-43C2-9EF9-F1EF7B91BE5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4597FF3-20AC-4CC1-81BE-167C9DD71F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407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Whitefish Mountain – Maintaining Profits while Expenses Rise</vt:lpstr>
      <vt:lpstr>PowerPoint Presentation</vt:lpstr>
      <vt:lpstr>Modeling Results and Analysis</vt:lpstr>
      <vt:lpstr>Modeling Results and Analysis (continued)</vt:lpstr>
      <vt:lpstr>Modeling Results and Analysis (continued)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2020-04-29T16:23:23Z</dcterms:created>
  <dcterms:modified xsi:type="dcterms:W3CDTF">2020-04-30T20:37:55Z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