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6141-040A-4DAA-A8EA-3102784528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CE0183-9E65-43D7-8A48-2E5CE25B82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936EFF-496E-453A-9168-E39DB9F5AC72}"/>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5" name="Footer Placeholder 4">
            <a:extLst>
              <a:ext uri="{FF2B5EF4-FFF2-40B4-BE49-F238E27FC236}">
                <a16:creationId xmlns:a16="http://schemas.microsoft.com/office/drawing/2014/main" id="{CC2C5AD7-09AD-493F-A6CA-06BB129EF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119A1-0AC4-4155-A04B-7B95001A2A96}"/>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422011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9B5D-3B61-458D-82F9-8047477DD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5477A-3E87-4D73-98E8-455F757410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2B987-A757-4D81-B5CD-60DA439A647A}"/>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5" name="Footer Placeholder 4">
            <a:extLst>
              <a:ext uri="{FF2B5EF4-FFF2-40B4-BE49-F238E27FC236}">
                <a16:creationId xmlns:a16="http://schemas.microsoft.com/office/drawing/2014/main" id="{36BBD962-2E48-4175-ABDE-4D97535DC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6DC46-949C-428F-B65D-475F09BE5405}"/>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139806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435320-966C-47CB-8C33-FFDB765B2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890378-0765-456C-B97D-CE8F8C456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B58B2-497D-478C-852E-FF2044A6EE81}"/>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5" name="Footer Placeholder 4">
            <a:extLst>
              <a:ext uri="{FF2B5EF4-FFF2-40B4-BE49-F238E27FC236}">
                <a16:creationId xmlns:a16="http://schemas.microsoft.com/office/drawing/2014/main" id="{7F8B9246-35FC-4B93-A9F6-49C500B5A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9D692-9A23-42F8-AD62-9422F1830E5E}"/>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310691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6518-A2D8-4F00-B006-E83B0DED3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1D2CEC-82CE-45FF-B731-9B7F39A5C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11F95-F70C-478E-B382-66AC57E8757B}"/>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5" name="Footer Placeholder 4">
            <a:extLst>
              <a:ext uri="{FF2B5EF4-FFF2-40B4-BE49-F238E27FC236}">
                <a16:creationId xmlns:a16="http://schemas.microsoft.com/office/drawing/2014/main" id="{FAA98C6E-8B0D-4EAF-8A61-6187D9CB3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D8985-030C-4880-8A18-E6EBFB7DE7D4}"/>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144170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8411-523F-48D5-BC1C-64EA7BB0CB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1B1BB7-A1A8-4829-BE4B-BBE16698C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974405-2B5A-43D4-AD7D-6BEE4195ABB0}"/>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5" name="Footer Placeholder 4">
            <a:extLst>
              <a:ext uri="{FF2B5EF4-FFF2-40B4-BE49-F238E27FC236}">
                <a16:creationId xmlns:a16="http://schemas.microsoft.com/office/drawing/2014/main" id="{ACC2720A-EDB3-49E9-84AC-129EA29F9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671EA-897B-49E2-911F-2E8FC475AEFF}"/>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213484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5277-E129-4565-9938-927F81F11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5A912-E27D-4940-8F00-13CD86D794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70311-428F-4128-85EE-7EF1FC0EA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0148BB-DE49-4B86-9491-C591D0CFC7E1}"/>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6" name="Footer Placeholder 5">
            <a:extLst>
              <a:ext uri="{FF2B5EF4-FFF2-40B4-BE49-F238E27FC236}">
                <a16:creationId xmlns:a16="http://schemas.microsoft.com/office/drawing/2014/main" id="{9B7C368C-FFA7-4076-A3AA-03135A780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B2C6F-A77D-4793-919E-E0002133E3CF}"/>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385374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AD96-5E4A-4438-9E73-E0F0C2188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7395AB-10F7-4874-9C6C-6AF552AC0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91E934-0334-4D19-90E9-E6C9FBD06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314059-9A44-4E0F-89A9-D4BACFCAC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93650-BC57-4A52-8F6B-4BF38E511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BDAA84-6E20-4305-A4F1-101401B05569}"/>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8" name="Footer Placeholder 7">
            <a:extLst>
              <a:ext uri="{FF2B5EF4-FFF2-40B4-BE49-F238E27FC236}">
                <a16:creationId xmlns:a16="http://schemas.microsoft.com/office/drawing/2014/main" id="{FA2DF618-E2A0-476A-B70C-7561F79AB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37485D-5D09-48FA-A3F7-5480640600AF}"/>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258524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82CE-EE2A-4CD0-A12C-D5535D6670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0D24C-9A3C-473A-B08E-E788E8A4AB50}"/>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4" name="Footer Placeholder 3">
            <a:extLst>
              <a:ext uri="{FF2B5EF4-FFF2-40B4-BE49-F238E27FC236}">
                <a16:creationId xmlns:a16="http://schemas.microsoft.com/office/drawing/2014/main" id="{AEE6D625-71B4-4EB1-A450-2C9FC9E4D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814F6E-99D2-4620-A8C6-92B983FDD5E2}"/>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343650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B9648-1823-40D5-858F-CAA503D97539}"/>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3" name="Footer Placeholder 2">
            <a:extLst>
              <a:ext uri="{FF2B5EF4-FFF2-40B4-BE49-F238E27FC236}">
                <a16:creationId xmlns:a16="http://schemas.microsoft.com/office/drawing/2014/main" id="{C8704E98-F134-4A3D-BB84-9C43B7C0D6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9C44D4-197B-4596-A5EA-66BDC525207F}"/>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117057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FEFE-D296-4ECA-B749-F8E35AFA9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19E703-0602-4948-8EAC-B9C61619F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BBC39-2401-45D1-BE2D-E714FF85A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E08BE-24FC-4EB5-97B5-658FC6DC1DC4}"/>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6" name="Footer Placeholder 5">
            <a:extLst>
              <a:ext uri="{FF2B5EF4-FFF2-40B4-BE49-F238E27FC236}">
                <a16:creationId xmlns:a16="http://schemas.microsoft.com/office/drawing/2014/main" id="{B6D53F1D-4AAE-4E8A-95BB-629992884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AC8D4-77EB-41E3-A617-B2AB6CC8FAEF}"/>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203714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0BC7-80FF-42AC-A2AC-9A223A17F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66F8B7-2746-4F4A-872E-A9DD131A9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4CD19A-4838-4436-AC42-DC2F2D320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9A3E2-D61A-4452-B729-81D5A6A4E99A}"/>
              </a:ext>
            </a:extLst>
          </p:cNvPr>
          <p:cNvSpPr>
            <a:spLocks noGrp="1"/>
          </p:cNvSpPr>
          <p:nvPr>
            <p:ph type="dt" sz="half" idx="10"/>
          </p:nvPr>
        </p:nvSpPr>
        <p:spPr/>
        <p:txBody>
          <a:bodyPr/>
          <a:lstStyle/>
          <a:p>
            <a:fld id="{126BA5FB-C79C-4FF4-988F-39226639AA42}" type="datetimeFigureOut">
              <a:rPr lang="en-US" smtClean="0"/>
              <a:t>8/27/2020</a:t>
            </a:fld>
            <a:endParaRPr lang="en-US"/>
          </a:p>
        </p:txBody>
      </p:sp>
      <p:sp>
        <p:nvSpPr>
          <p:cNvPr id="6" name="Footer Placeholder 5">
            <a:extLst>
              <a:ext uri="{FF2B5EF4-FFF2-40B4-BE49-F238E27FC236}">
                <a16:creationId xmlns:a16="http://schemas.microsoft.com/office/drawing/2014/main" id="{598C7C51-E92B-4800-BC46-29E383377A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D89FB-B7CA-4FA7-B49A-DB4178F2FDD4}"/>
              </a:ext>
            </a:extLst>
          </p:cNvPr>
          <p:cNvSpPr>
            <a:spLocks noGrp="1"/>
          </p:cNvSpPr>
          <p:nvPr>
            <p:ph type="sldNum" sz="quarter" idx="12"/>
          </p:nvPr>
        </p:nvSpPr>
        <p:spPr/>
        <p:txBody>
          <a:bodyPr/>
          <a:lstStyle/>
          <a:p>
            <a:fld id="{63D03FD1-192F-41DE-A988-C611C3B0A351}" type="slidenum">
              <a:rPr lang="en-US" smtClean="0"/>
              <a:t>‹#›</a:t>
            </a:fld>
            <a:endParaRPr lang="en-US"/>
          </a:p>
        </p:txBody>
      </p:sp>
    </p:spTree>
    <p:extLst>
      <p:ext uri="{BB962C8B-B14F-4D97-AF65-F5344CB8AC3E}">
        <p14:creationId xmlns:p14="http://schemas.microsoft.com/office/powerpoint/2010/main" val="233027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CB901-E8B4-4AF0-A799-12BE925A2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2923E0-296C-4DFB-A6A1-2C448CC35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BCAA-E2D3-49AD-ACFD-7637058DC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BA5FB-C79C-4FF4-988F-39226639AA42}" type="datetimeFigureOut">
              <a:rPr lang="en-US" smtClean="0"/>
              <a:t>8/27/2020</a:t>
            </a:fld>
            <a:endParaRPr lang="en-US"/>
          </a:p>
        </p:txBody>
      </p:sp>
      <p:sp>
        <p:nvSpPr>
          <p:cNvPr id="5" name="Footer Placeholder 4">
            <a:extLst>
              <a:ext uri="{FF2B5EF4-FFF2-40B4-BE49-F238E27FC236}">
                <a16:creationId xmlns:a16="http://schemas.microsoft.com/office/drawing/2014/main" id="{DA9BA7A2-9F61-4B63-92E3-7F1BDDF64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D9986-BC3F-4D33-B562-EB1FD9C93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03FD1-192F-41DE-A988-C611C3B0A351}" type="slidenum">
              <a:rPr lang="en-US" smtClean="0"/>
              <a:t>‹#›</a:t>
            </a:fld>
            <a:endParaRPr lang="en-US"/>
          </a:p>
        </p:txBody>
      </p:sp>
    </p:spTree>
    <p:extLst>
      <p:ext uri="{BB962C8B-B14F-4D97-AF65-F5344CB8AC3E}">
        <p14:creationId xmlns:p14="http://schemas.microsoft.com/office/powerpoint/2010/main" val="124886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ancyKecso/Springboard/tree/master/Capstone%202%20Denver%20Real%20Est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envergov.org/opendata/dataset/city-and-county-of-denver-real-property-sales-and-transf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4983-D94C-4687-819D-902CE23AF882}"/>
              </a:ext>
            </a:extLst>
          </p:cNvPr>
          <p:cNvSpPr>
            <a:spLocks noGrp="1"/>
          </p:cNvSpPr>
          <p:nvPr>
            <p:ph type="ctrTitle"/>
          </p:nvPr>
        </p:nvSpPr>
        <p:spPr>
          <a:xfrm>
            <a:off x="5598367" y="0"/>
            <a:ext cx="6593633" cy="2387600"/>
          </a:xfrm>
        </p:spPr>
        <p:txBody>
          <a:bodyPr>
            <a:normAutofit/>
          </a:bodyPr>
          <a:lstStyle/>
          <a:p>
            <a:r>
              <a:rPr lang="en-US" dirty="0"/>
              <a:t>Denver Real Estate Estimator</a:t>
            </a:r>
          </a:p>
        </p:txBody>
      </p:sp>
      <p:sp>
        <p:nvSpPr>
          <p:cNvPr id="3" name="Subtitle 2">
            <a:extLst>
              <a:ext uri="{FF2B5EF4-FFF2-40B4-BE49-F238E27FC236}">
                <a16:creationId xmlns:a16="http://schemas.microsoft.com/office/drawing/2014/main" id="{5F873EEE-8BB9-4CC2-BBBE-ACB082D68550}"/>
              </a:ext>
            </a:extLst>
          </p:cNvPr>
          <p:cNvSpPr>
            <a:spLocks noGrp="1"/>
          </p:cNvSpPr>
          <p:nvPr>
            <p:ph type="subTitle" idx="1"/>
          </p:nvPr>
        </p:nvSpPr>
        <p:spPr>
          <a:xfrm>
            <a:off x="6960636" y="3602038"/>
            <a:ext cx="4739952" cy="2612150"/>
          </a:xfrm>
        </p:spPr>
        <p:txBody>
          <a:bodyPr>
            <a:normAutofit/>
          </a:bodyPr>
          <a:lstStyle/>
          <a:p>
            <a:pPr marL="342900" indent="-342900" algn="l">
              <a:spcAft>
                <a:spcPts val="1800"/>
              </a:spcAft>
              <a:buFont typeface="Arial" panose="020B0604020202020204" pitchFamily="34" charset="0"/>
              <a:buChar char="•"/>
            </a:pPr>
            <a:r>
              <a:rPr lang="en-US" dirty="0"/>
              <a:t>How to spend or invest your money is a difficult decision</a:t>
            </a:r>
          </a:p>
          <a:p>
            <a:pPr marL="342900" indent="-342900" algn="l">
              <a:spcAft>
                <a:spcPts val="1800"/>
              </a:spcAft>
              <a:buFont typeface="Arial" panose="020B0604020202020204" pitchFamily="34" charset="0"/>
              <a:buChar char="•"/>
            </a:pPr>
            <a:r>
              <a:rPr lang="en-US" dirty="0"/>
              <a:t>Historic data can help to inform you</a:t>
            </a:r>
          </a:p>
        </p:txBody>
      </p:sp>
      <p:pic>
        <p:nvPicPr>
          <p:cNvPr id="7" name="Picture 6">
            <a:extLst>
              <a:ext uri="{FF2B5EF4-FFF2-40B4-BE49-F238E27FC236}">
                <a16:creationId xmlns:a16="http://schemas.microsoft.com/office/drawing/2014/main" id="{C0176AEC-03DE-48FE-B011-6D31A9111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652" y="434747"/>
            <a:ext cx="5480449" cy="5639047"/>
          </a:xfrm>
          <a:prstGeom prst="rect">
            <a:avLst/>
          </a:prstGeom>
        </p:spPr>
      </p:pic>
    </p:spTree>
    <p:extLst>
      <p:ext uri="{BB962C8B-B14F-4D97-AF65-F5344CB8AC3E}">
        <p14:creationId xmlns:p14="http://schemas.microsoft.com/office/powerpoint/2010/main" val="199389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B0C0-8064-410A-AA44-A0A6B0F485AF}"/>
              </a:ext>
            </a:extLst>
          </p:cNvPr>
          <p:cNvSpPr>
            <a:spLocks noGrp="1"/>
          </p:cNvSpPr>
          <p:nvPr>
            <p:ph type="title"/>
          </p:nvPr>
        </p:nvSpPr>
        <p:spPr/>
        <p:txBody>
          <a:bodyPr/>
          <a:lstStyle/>
          <a:p>
            <a:r>
              <a:rPr lang="en-US" dirty="0"/>
              <a:t>5. Predictions (continued)</a:t>
            </a:r>
          </a:p>
        </p:txBody>
      </p:sp>
      <p:pic>
        <p:nvPicPr>
          <p:cNvPr id="6" name="Content Placeholder 5">
            <a:extLst>
              <a:ext uri="{FF2B5EF4-FFF2-40B4-BE49-F238E27FC236}">
                <a16:creationId xmlns:a16="http://schemas.microsoft.com/office/drawing/2014/main" id="{75B8FF8E-C0BA-476C-A1B3-5937D2F51F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5584" y="2235591"/>
            <a:ext cx="4966832" cy="3531405"/>
          </a:xfrm>
        </p:spPr>
      </p:pic>
      <p:pic>
        <p:nvPicPr>
          <p:cNvPr id="11" name="Content Placeholder 10">
            <a:extLst>
              <a:ext uri="{FF2B5EF4-FFF2-40B4-BE49-F238E27FC236}">
                <a16:creationId xmlns:a16="http://schemas.microsoft.com/office/drawing/2014/main" id="{5B658D67-5DA2-48DA-BF6C-FC190121AA7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67708"/>
            <a:ext cx="5181600" cy="3667171"/>
          </a:xfrm>
        </p:spPr>
      </p:pic>
    </p:spTree>
    <p:extLst>
      <p:ext uri="{BB962C8B-B14F-4D97-AF65-F5344CB8AC3E}">
        <p14:creationId xmlns:p14="http://schemas.microsoft.com/office/powerpoint/2010/main" val="37269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8C9C-9714-4AB1-8E65-0B632EE1DD31}"/>
              </a:ext>
            </a:extLst>
          </p:cNvPr>
          <p:cNvSpPr>
            <a:spLocks noGrp="1"/>
          </p:cNvSpPr>
          <p:nvPr>
            <p:ph type="title"/>
          </p:nvPr>
        </p:nvSpPr>
        <p:spPr/>
        <p:txBody>
          <a:bodyPr/>
          <a:lstStyle/>
          <a:p>
            <a:r>
              <a:rPr lang="en-US" dirty="0"/>
              <a:t>6. Interactive Prediction</a:t>
            </a:r>
          </a:p>
        </p:txBody>
      </p:sp>
      <p:sp>
        <p:nvSpPr>
          <p:cNvPr id="3" name="Content Placeholder 2">
            <a:extLst>
              <a:ext uri="{FF2B5EF4-FFF2-40B4-BE49-F238E27FC236}">
                <a16:creationId xmlns:a16="http://schemas.microsoft.com/office/drawing/2014/main" id="{9E3DC4BA-1AC6-4C59-AB5D-792A0846030E}"/>
              </a:ext>
            </a:extLst>
          </p:cNvPr>
          <p:cNvSpPr>
            <a:spLocks noGrp="1"/>
          </p:cNvSpPr>
          <p:nvPr>
            <p:ph idx="1"/>
          </p:nvPr>
        </p:nvSpPr>
        <p:spPr/>
        <p:txBody>
          <a:bodyPr/>
          <a:lstStyle/>
          <a:p>
            <a:r>
              <a:rPr lang="en-US" dirty="0"/>
              <a:t>Provided in </a:t>
            </a:r>
            <a:r>
              <a:rPr lang="en-US" dirty="0" err="1"/>
              <a:t>Jupyter</a:t>
            </a:r>
            <a:r>
              <a:rPr lang="en-US" dirty="0"/>
              <a:t> notebook:</a:t>
            </a:r>
          </a:p>
          <a:p>
            <a:endParaRPr lang="en-US" dirty="0"/>
          </a:p>
        </p:txBody>
      </p:sp>
      <p:pic>
        <p:nvPicPr>
          <p:cNvPr id="5" name="Picture 4">
            <a:extLst>
              <a:ext uri="{FF2B5EF4-FFF2-40B4-BE49-F238E27FC236}">
                <a16:creationId xmlns:a16="http://schemas.microsoft.com/office/drawing/2014/main" id="{653B5276-3FC4-4DD6-8523-DF328059E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478" y="2280750"/>
            <a:ext cx="5950424" cy="4577249"/>
          </a:xfrm>
          <a:prstGeom prst="rect">
            <a:avLst/>
          </a:prstGeom>
        </p:spPr>
      </p:pic>
    </p:spTree>
    <p:extLst>
      <p:ext uri="{BB962C8B-B14F-4D97-AF65-F5344CB8AC3E}">
        <p14:creationId xmlns:p14="http://schemas.microsoft.com/office/powerpoint/2010/main" val="159686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C184-2F2A-4E9A-ADB3-2A599DAB838C}"/>
              </a:ext>
            </a:extLst>
          </p:cNvPr>
          <p:cNvSpPr>
            <a:spLocks noGrp="1"/>
          </p:cNvSpPr>
          <p:nvPr>
            <p:ph type="title"/>
          </p:nvPr>
        </p:nvSpPr>
        <p:spPr/>
        <p:txBody>
          <a:bodyPr/>
          <a:lstStyle/>
          <a:p>
            <a:r>
              <a:rPr lang="en-US" dirty="0"/>
              <a:t>7. Future Improvements</a:t>
            </a:r>
          </a:p>
        </p:txBody>
      </p:sp>
      <p:sp>
        <p:nvSpPr>
          <p:cNvPr id="3" name="Content Placeholder 2">
            <a:extLst>
              <a:ext uri="{FF2B5EF4-FFF2-40B4-BE49-F238E27FC236}">
                <a16:creationId xmlns:a16="http://schemas.microsoft.com/office/drawing/2014/main" id="{76DD254C-134E-460C-9E62-6B5CA0CE8B1A}"/>
              </a:ext>
            </a:extLst>
          </p:cNvPr>
          <p:cNvSpPr>
            <a:spLocks noGrp="1"/>
          </p:cNvSpPr>
          <p:nvPr>
            <p:ph idx="1"/>
          </p:nvPr>
        </p:nvSpPr>
        <p:spPr/>
        <p:txBody>
          <a:bodyPr/>
          <a:lstStyle/>
          <a:p>
            <a:r>
              <a:rPr lang="en-US" b="0" i="0" dirty="0">
                <a:solidFill>
                  <a:srgbClr val="24292E"/>
                </a:solidFill>
                <a:effectLst/>
                <a:latin typeface="-apple-system"/>
              </a:rPr>
              <a:t>The MKT_CLUS was not identified in the metadata from Denver and yet was one of the features that was identified as important. Some additional understanding of what it is would be helpful.</a:t>
            </a:r>
          </a:p>
          <a:p>
            <a:r>
              <a:rPr lang="en-US" b="0" i="0" dirty="0">
                <a:solidFill>
                  <a:srgbClr val="24292E"/>
                </a:solidFill>
                <a:effectLst/>
                <a:latin typeface="-apple-system"/>
              </a:rPr>
              <a:t>The information included in these models was from completed sales. It does not include information about property that was put up for sale but never sold or information about how long the sale took.</a:t>
            </a:r>
            <a:endParaRPr lang="en-US" dirty="0"/>
          </a:p>
        </p:txBody>
      </p:sp>
    </p:spTree>
    <p:extLst>
      <p:ext uri="{BB962C8B-B14F-4D97-AF65-F5344CB8AC3E}">
        <p14:creationId xmlns:p14="http://schemas.microsoft.com/office/powerpoint/2010/main" val="3331140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C184-2F2A-4E9A-ADB3-2A599DAB838C}"/>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6DD254C-134E-460C-9E62-6B5CA0CE8B1A}"/>
              </a:ext>
            </a:extLst>
          </p:cNvPr>
          <p:cNvSpPr>
            <a:spLocks noGrp="1"/>
          </p:cNvSpPr>
          <p:nvPr>
            <p:ph idx="1"/>
          </p:nvPr>
        </p:nvSpPr>
        <p:spPr/>
        <p:txBody>
          <a:bodyPr>
            <a:normAutofit/>
          </a:bodyPr>
          <a:lstStyle/>
          <a:p>
            <a:pPr marL="0" indent="0">
              <a:buNone/>
            </a:pPr>
            <a:r>
              <a:rPr lang="en-US" sz="2000" dirty="0">
                <a:hlinkClick r:id="rId2"/>
              </a:rPr>
              <a:t>https://github.com/NancyKecso/Springboard/tree/master/Capstone 2 Denver Real Estate</a:t>
            </a:r>
            <a:r>
              <a:rPr lang="en-US" sz="2000" dirty="0"/>
              <a:t> </a:t>
            </a:r>
          </a:p>
        </p:txBody>
      </p:sp>
    </p:spTree>
    <p:extLst>
      <p:ext uri="{BB962C8B-B14F-4D97-AF65-F5344CB8AC3E}">
        <p14:creationId xmlns:p14="http://schemas.microsoft.com/office/powerpoint/2010/main" val="199318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1. Data</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p:txBody>
          <a:bodyPr/>
          <a:lstStyle/>
          <a:p>
            <a:pPr algn="l">
              <a:spcBef>
                <a:spcPts val="1200"/>
              </a:spcBef>
              <a:spcAft>
                <a:spcPts val="1200"/>
              </a:spcAft>
            </a:pPr>
            <a:r>
              <a:rPr lang="en-US" b="1" i="0" dirty="0">
                <a:solidFill>
                  <a:srgbClr val="24292E"/>
                </a:solidFill>
                <a:effectLst/>
                <a:latin typeface="-apple-system"/>
              </a:rPr>
              <a:t>Data was sourced from the city of Denver's Open Data Catalog (</a:t>
            </a:r>
            <a:r>
              <a:rPr lang="en-US" b="1" i="0" u="none" strike="noStrike" dirty="0">
                <a:solidFill>
                  <a:srgbClr val="FF0000"/>
                </a:solidFill>
                <a:effectLst/>
                <a:latin typeface="-apple-system"/>
                <a:hlinkClick r:id="rId2">
                  <a:extLst>
                    <a:ext uri="{A12FA001-AC4F-418D-AE19-62706E023703}">
                      <ahyp:hlinkClr xmlns:ahyp="http://schemas.microsoft.com/office/drawing/2018/hyperlinkcolor" val="tx"/>
                    </a:ext>
                  </a:extLst>
                </a:hlinkClick>
              </a:rPr>
              <a:t>https://www.denvergov.org/opendata/dataset/city-and-county-of-denver-real-property-sales-and-transfers</a:t>
            </a:r>
            <a:r>
              <a:rPr lang="en-US" b="1" i="0" dirty="0">
                <a:solidFill>
                  <a:srgbClr val="24292E"/>
                </a:solidFill>
                <a:effectLst/>
                <a:latin typeface="-apple-system"/>
              </a:rPr>
              <a:t>)</a:t>
            </a:r>
          </a:p>
          <a:p>
            <a:pPr algn="l">
              <a:spcBef>
                <a:spcPts val="1200"/>
              </a:spcBef>
              <a:spcAft>
                <a:spcPts val="1200"/>
              </a:spcAft>
            </a:pPr>
            <a:r>
              <a:rPr lang="en-US" b="1" i="0" dirty="0">
                <a:solidFill>
                  <a:srgbClr val="24292E"/>
                </a:solidFill>
                <a:effectLst/>
                <a:latin typeface="-apple-system"/>
              </a:rPr>
              <a:t>There were two files that had to be loaded:</a:t>
            </a:r>
          </a:p>
          <a:p>
            <a:pPr lvl="1">
              <a:spcBef>
                <a:spcPts val="1200"/>
              </a:spcBef>
              <a:spcAft>
                <a:spcPts val="1200"/>
              </a:spcAft>
            </a:pPr>
            <a:r>
              <a:rPr lang="en-US" b="1" i="0" dirty="0">
                <a:solidFill>
                  <a:srgbClr val="24292E"/>
                </a:solidFill>
                <a:effectLst/>
                <a:latin typeface="-apple-system"/>
              </a:rPr>
              <a:t> </a:t>
            </a:r>
            <a:r>
              <a:rPr lang="en-US" sz="2800" b="1" i="0" dirty="0">
                <a:solidFill>
                  <a:srgbClr val="24292E"/>
                </a:solidFill>
                <a:effectLst/>
                <a:latin typeface="-apple-system"/>
              </a:rPr>
              <a:t>a Sales file that recorded individual sales since 2008 </a:t>
            </a:r>
          </a:p>
          <a:p>
            <a:pPr lvl="1">
              <a:spcBef>
                <a:spcPts val="1200"/>
              </a:spcBef>
              <a:spcAft>
                <a:spcPts val="1200"/>
              </a:spcAft>
            </a:pPr>
            <a:r>
              <a:rPr lang="en-US" sz="2800" b="1" i="0" dirty="0">
                <a:solidFill>
                  <a:srgbClr val="24292E"/>
                </a:solidFill>
                <a:effectLst/>
                <a:latin typeface="-apple-system"/>
              </a:rPr>
              <a:t> a Characteristics file that gives details for each property</a:t>
            </a:r>
          </a:p>
          <a:p>
            <a:endParaRPr lang="en-US" dirty="0"/>
          </a:p>
        </p:txBody>
      </p:sp>
    </p:spTree>
    <p:extLst>
      <p:ext uri="{BB962C8B-B14F-4D97-AF65-F5344CB8AC3E}">
        <p14:creationId xmlns:p14="http://schemas.microsoft.com/office/powerpoint/2010/main" val="203785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2. Data Cleaning</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p:txBody>
          <a:bodyPr/>
          <a:lstStyle/>
          <a:p>
            <a:pPr algn="l">
              <a:spcBef>
                <a:spcPts val="1200"/>
              </a:spcBef>
              <a:spcAft>
                <a:spcPts val="1200"/>
              </a:spcAft>
            </a:pPr>
            <a:r>
              <a:rPr lang="en-US" b="1" i="0" dirty="0">
                <a:solidFill>
                  <a:srgbClr val="24292E"/>
                </a:solidFill>
                <a:effectLst/>
                <a:latin typeface="-apple-system"/>
              </a:rPr>
              <a:t>The data came in very clean with few missing fields. </a:t>
            </a:r>
          </a:p>
          <a:p>
            <a:pPr algn="l">
              <a:spcBef>
                <a:spcPts val="1200"/>
              </a:spcBef>
              <a:spcAft>
                <a:spcPts val="1200"/>
              </a:spcAft>
            </a:pPr>
            <a:r>
              <a:rPr lang="en-US" b="1" i="0" dirty="0">
                <a:solidFill>
                  <a:srgbClr val="24292E"/>
                </a:solidFill>
                <a:effectLst/>
                <a:latin typeface="-apple-system"/>
              </a:rPr>
              <a:t>Some Sales records that did not find matches in the Characteristics file were dropped.</a:t>
            </a:r>
            <a:endParaRPr lang="en-US" b="1" dirty="0"/>
          </a:p>
        </p:txBody>
      </p:sp>
    </p:spTree>
    <p:extLst>
      <p:ext uri="{BB962C8B-B14F-4D97-AF65-F5344CB8AC3E}">
        <p14:creationId xmlns:p14="http://schemas.microsoft.com/office/powerpoint/2010/main" val="377974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3. Exploratory Data Analysis</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p:txBody>
          <a:bodyPr/>
          <a:lstStyle/>
          <a:p>
            <a:pPr>
              <a:spcBef>
                <a:spcPts val="1200"/>
              </a:spcBef>
              <a:spcAft>
                <a:spcPts val="1200"/>
              </a:spcAft>
            </a:pPr>
            <a:r>
              <a:rPr lang="en-US" b="1" i="0" dirty="0">
                <a:solidFill>
                  <a:srgbClr val="24292E"/>
                </a:solidFill>
                <a:effectLst/>
                <a:latin typeface="-apple-system"/>
              </a:rPr>
              <a:t>Two major problems were revealed during EDA:</a:t>
            </a:r>
          </a:p>
          <a:p>
            <a:pPr lvl="1">
              <a:spcBef>
                <a:spcPts val="1200"/>
              </a:spcBef>
              <a:spcAft>
                <a:spcPts val="1200"/>
              </a:spcAft>
              <a:buFont typeface="+mj-lt"/>
              <a:buAutoNum type="arabicPeriod"/>
            </a:pPr>
            <a:r>
              <a:rPr lang="en-US" sz="2800" b="1" i="0" dirty="0">
                <a:solidFill>
                  <a:srgbClr val="24292E"/>
                </a:solidFill>
                <a:effectLst/>
                <a:latin typeface="-apple-system"/>
              </a:rPr>
              <a:t>fields that had been duplicated when the Sales and Characteristics files were combined</a:t>
            </a:r>
          </a:p>
          <a:p>
            <a:pPr lvl="1">
              <a:spcBef>
                <a:spcPts val="1200"/>
              </a:spcBef>
              <a:spcAft>
                <a:spcPts val="1200"/>
              </a:spcAft>
              <a:buFont typeface="+mj-lt"/>
              <a:buAutoNum type="arabicPeriod"/>
            </a:pPr>
            <a:r>
              <a:rPr lang="en-US" sz="2800" b="1" i="0" dirty="0">
                <a:solidFill>
                  <a:srgbClr val="24292E"/>
                </a:solidFill>
                <a:effectLst/>
                <a:latin typeface="-apple-system"/>
              </a:rPr>
              <a:t>the linear relationship between Total Values and Assessed Values</a:t>
            </a:r>
          </a:p>
          <a:p>
            <a:pPr algn="l">
              <a:spcBef>
                <a:spcPts val="1200"/>
              </a:spcBef>
              <a:spcAft>
                <a:spcPts val="1200"/>
              </a:spcAft>
            </a:pPr>
            <a:r>
              <a:rPr lang="en-US" b="1" i="0" dirty="0">
                <a:solidFill>
                  <a:srgbClr val="24292E"/>
                </a:solidFill>
                <a:effectLst/>
                <a:latin typeface="-apple-system"/>
              </a:rPr>
              <a:t>Reviewing the input data revealed whole categories which would not be of interest for modeling such as owner and address information.</a:t>
            </a:r>
          </a:p>
        </p:txBody>
      </p:sp>
    </p:spTree>
    <p:extLst>
      <p:ext uri="{BB962C8B-B14F-4D97-AF65-F5344CB8AC3E}">
        <p14:creationId xmlns:p14="http://schemas.microsoft.com/office/powerpoint/2010/main" val="253800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4. Modeling</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p:txBody>
          <a:bodyPr/>
          <a:lstStyle/>
          <a:p>
            <a:pPr algn="l"/>
            <a:r>
              <a:rPr lang="en-US" b="0" i="0" dirty="0">
                <a:solidFill>
                  <a:srgbClr val="24292E"/>
                </a:solidFill>
                <a:effectLst/>
                <a:latin typeface="-apple-system"/>
              </a:rPr>
              <a:t>Target: IMPROVE_VALUE – a continuous numeric field</a:t>
            </a:r>
          </a:p>
          <a:p>
            <a:pPr lvl="1"/>
            <a:r>
              <a:rPr lang="en-US" dirty="0">
                <a:solidFill>
                  <a:srgbClr val="24292E"/>
                </a:solidFill>
                <a:latin typeface="-apple-system"/>
              </a:rPr>
              <a:t>Not normally distributed</a:t>
            </a:r>
          </a:p>
          <a:p>
            <a:pPr lvl="1"/>
            <a:r>
              <a:rPr lang="en-US" b="0" i="0" dirty="0">
                <a:solidFill>
                  <a:srgbClr val="24292E"/>
                </a:solidFill>
                <a:effectLst/>
                <a:latin typeface="-apple-system"/>
              </a:rPr>
              <a:t>Supervised Learning </a:t>
            </a:r>
          </a:p>
          <a:p>
            <a:pPr marL="0" indent="0">
              <a:buNone/>
            </a:pPr>
            <a:br>
              <a:rPr lang="en-US" dirty="0"/>
            </a:br>
            <a:endParaRPr lang="en-US" b="1" i="0" dirty="0">
              <a:solidFill>
                <a:srgbClr val="24292E"/>
              </a:solidFill>
              <a:effectLst/>
              <a:latin typeface="-apple-system"/>
            </a:endParaRPr>
          </a:p>
        </p:txBody>
      </p:sp>
      <p:pic>
        <p:nvPicPr>
          <p:cNvPr id="4" name="Picture 3">
            <a:extLst>
              <a:ext uri="{FF2B5EF4-FFF2-40B4-BE49-F238E27FC236}">
                <a16:creationId xmlns:a16="http://schemas.microsoft.com/office/drawing/2014/main" id="{982A781F-261C-4533-874E-EDE0A7F3E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262" y="3205170"/>
            <a:ext cx="4714098" cy="3106730"/>
          </a:xfrm>
          <a:prstGeom prst="rect">
            <a:avLst/>
          </a:prstGeom>
        </p:spPr>
      </p:pic>
    </p:spTree>
    <p:extLst>
      <p:ext uri="{BB962C8B-B14F-4D97-AF65-F5344CB8AC3E}">
        <p14:creationId xmlns:p14="http://schemas.microsoft.com/office/powerpoint/2010/main" val="425880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4. Modeling (continued)</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p:txBody>
          <a:bodyPr/>
          <a:lstStyle/>
          <a:p>
            <a:pPr algn="l"/>
            <a:r>
              <a:rPr lang="en-US" b="0" i="0" dirty="0">
                <a:solidFill>
                  <a:srgbClr val="24292E"/>
                </a:solidFill>
                <a:effectLst/>
                <a:latin typeface="-apple-system"/>
              </a:rPr>
              <a:t>Initial results</a:t>
            </a:r>
          </a:p>
          <a:p>
            <a:pPr marL="457200" lvl="1" indent="0">
              <a:buNone/>
            </a:pPr>
            <a:br>
              <a:rPr lang="en-US" dirty="0"/>
            </a:br>
            <a:endParaRPr lang="en-US" b="1" i="0" dirty="0">
              <a:solidFill>
                <a:srgbClr val="24292E"/>
              </a:solidFill>
              <a:effectLst/>
              <a:latin typeface="-apple-system"/>
            </a:endParaRPr>
          </a:p>
        </p:txBody>
      </p:sp>
      <p:graphicFrame>
        <p:nvGraphicFramePr>
          <p:cNvPr id="3" name="Table 4">
            <a:extLst>
              <a:ext uri="{FF2B5EF4-FFF2-40B4-BE49-F238E27FC236}">
                <a16:creationId xmlns:a16="http://schemas.microsoft.com/office/drawing/2014/main" id="{6941D257-2ECD-4540-ADC7-7D04D275DDF7}"/>
              </a:ext>
            </a:extLst>
          </p:cNvPr>
          <p:cNvGraphicFramePr>
            <a:graphicFrameLocks noGrp="1"/>
          </p:cNvGraphicFramePr>
          <p:nvPr>
            <p:extLst>
              <p:ext uri="{D42A27DB-BD31-4B8C-83A1-F6EECF244321}">
                <p14:modId xmlns:p14="http://schemas.microsoft.com/office/powerpoint/2010/main" val="2262339329"/>
              </p:ext>
            </p:extLst>
          </p:nvPr>
        </p:nvGraphicFramePr>
        <p:xfrm>
          <a:off x="2032000" y="2993698"/>
          <a:ext cx="8128000" cy="22910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89682416"/>
                    </a:ext>
                  </a:extLst>
                </a:gridCol>
                <a:gridCol w="1625600">
                  <a:extLst>
                    <a:ext uri="{9D8B030D-6E8A-4147-A177-3AD203B41FA5}">
                      <a16:colId xmlns:a16="http://schemas.microsoft.com/office/drawing/2014/main" val="3792871565"/>
                    </a:ext>
                  </a:extLst>
                </a:gridCol>
                <a:gridCol w="1625600">
                  <a:extLst>
                    <a:ext uri="{9D8B030D-6E8A-4147-A177-3AD203B41FA5}">
                      <a16:colId xmlns:a16="http://schemas.microsoft.com/office/drawing/2014/main" val="1311523411"/>
                    </a:ext>
                  </a:extLst>
                </a:gridCol>
                <a:gridCol w="1625600">
                  <a:extLst>
                    <a:ext uri="{9D8B030D-6E8A-4147-A177-3AD203B41FA5}">
                      <a16:colId xmlns:a16="http://schemas.microsoft.com/office/drawing/2014/main" val="3135999638"/>
                    </a:ext>
                  </a:extLst>
                </a:gridCol>
                <a:gridCol w="1625600">
                  <a:extLst>
                    <a:ext uri="{9D8B030D-6E8A-4147-A177-3AD203B41FA5}">
                      <a16:colId xmlns:a16="http://schemas.microsoft.com/office/drawing/2014/main" val="1686729604"/>
                    </a:ext>
                  </a:extLst>
                </a:gridCol>
              </a:tblGrid>
              <a:tr h="370840">
                <a:tc>
                  <a:txBody>
                    <a:bodyPr/>
                    <a:lstStyle/>
                    <a:p>
                      <a:endParaRPr lang="en-US"/>
                    </a:p>
                  </a:txBody>
                  <a:tcPr/>
                </a:tc>
                <a:tc>
                  <a:txBody>
                    <a:bodyPr/>
                    <a:lstStyle/>
                    <a:p>
                      <a:r>
                        <a:rPr lang="en-US" dirty="0"/>
                        <a:t>Linear Regression</a:t>
                      </a:r>
                    </a:p>
                  </a:txBody>
                  <a:tcPr/>
                </a:tc>
                <a:tc>
                  <a:txBody>
                    <a:bodyPr/>
                    <a:lstStyle/>
                    <a:p>
                      <a:r>
                        <a:rPr lang="en-US" dirty="0"/>
                        <a:t>Random Forest</a:t>
                      </a:r>
                    </a:p>
                  </a:txBody>
                  <a:tcPr/>
                </a:tc>
                <a:tc>
                  <a:txBody>
                    <a:bodyPr/>
                    <a:lstStyle/>
                    <a:p>
                      <a:r>
                        <a:rPr lang="en-US" dirty="0"/>
                        <a:t>K nearest neighbors</a:t>
                      </a:r>
                    </a:p>
                  </a:txBody>
                  <a:tcPr/>
                </a:tc>
                <a:tc>
                  <a:txBody>
                    <a:bodyPr/>
                    <a:lstStyle/>
                    <a:p>
                      <a:r>
                        <a:rPr lang="en-US" dirty="0"/>
                        <a:t>SVR</a:t>
                      </a:r>
                    </a:p>
                  </a:txBody>
                  <a:tcPr/>
                </a:tc>
                <a:extLst>
                  <a:ext uri="{0D108BD9-81ED-4DB2-BD59-A6C34878D82A}">
                    <a16:rowId xmlns:a16="http://schemas.microsoft.com/office/drawing/2014/main" val="4003624255"/>
                  </a:ext>
                </a:extLst>
              </a:tr>
              <a:tr h="370840">
                <a:tc>
                  <a:txBody>
                    <a:bodyPr/>
                    <a:lstStyle/>
                    <a:p>
                      <a:r>
                        <a:rPr lang="en-US" dirty="0"/>
                        <a:t>Explained variance</a:t>
                      </a:r>
                    </a:p>
                  </a:txBody>
                  <a:tcPr/>
                </a:tc>
                <a:tc>
                  <a:txBody>
                    <a:bodyPr/>
                    <a:lstStyle/>
                    <a:p>
                      <a:pPr marL="0" marR="0" fontAlgn="base" latinLnBrk="1">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0.67</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0.84</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0.40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548330728"/>
                  </a:ext>
                </a:extLst>
              </a:tr>
              <a:tr h="370840">
                <a:tc>
                  <a:txBody>
                    <a:bodyPr/>
                    <a:lstStyle/>
                    <a:p>
                      <a:r>
                        <a:rPr lang="en-US" dirty="0"/>
                        <a:t>Mean absolute error</a:t>
                      </a:r>
                    </a:p>
                  </a:txBody>
                  <a:tcPr/>
                </a:tc>
                <a:tc>
                  <a:txBody>
                    <a:bodyPr/>
                    <a:lstStyle/>
                    <a:p>
                      <a:pPr marL="0" marR="0" fontAlgn="base" latinLnBrk="1">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98,359.41</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34,067.52</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51,457.22</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105,983.12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955886618"/>
                  </a:ext>
                </a:extLst>
              </a:tr>
              <a:tr h="370840">
                <a:tc>
                  <a:txBody>
                    <a:bodyPr/>
                    <a:lstStyle/>
                    <a:p>
                      <a:r>
                        <a:rPr lang="en-US" dirty="0"/>
                        <a:t>R2 score</a:t>
                      </a:r>
                    </a:p>
                  </a:txBody>
                  <a:tcPr/>
                </a:tc>
                <a:tc>
                  <a:txBody>
                    <a:bodyPr/>
                    <a:lstStyle/>
                    <a:p>
                      <a:pPr marL="0" marR="0" fontAlgn="base" latinLnBrk="1">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0.67</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0.84 </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fontAlgn="base" latinLnBrk="1">
                        <a:lnSpc>
                          <a:spcPct val="107000"/>
                        </a:lnSpc>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0.37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663981530"/>
                  </a:ext>
                </a:extLst>
              </a:tr>
            </a:tbl>
          </a:graphicData>
        </a:graphic>
      </p:graphicFrame>
    </p:spTree>
    <p:extLst>
      <p:ext uri="{BB962C8B-B14F-4D97-AF65-F5344CB8AC3E}">
        <p14:creationId xmlns:p14="http://schemas.microsoft.com/office/powerpoint/2010/main" val="247974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4. Modeling (continued)</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a:xfrm>
            <a:off x="838200" y="2045056"/>
            <a:ext cx="10515600" cy="4351338"/>
          </a:xfrm>
        </p:spPr>
        <p:txBody>
          <a:bodyPr/>
          <a:lstStyle/>
          <a:p>
            <a:pPr algn="l">
              <a:spcBef>
                <a:spcPts val="1200"/>
              </a:spcBef>
              <a:spcAft>
                <a:spcPts val="1200"/>
              </a:spcAft>
            </a:pPr>
            <a:r>
              <a:rPr lang="en-US" dirty="0">
                <a:solidFill>
                  <a:srgbClr val="24292E"/>
                </a:solidFill>
                <a:latin typeface="-apple-system"/>
              </a:rPr>
              <a:t>Random Forest Model was selected</a:t>
            </a:r>
          </a:p>
          <a:p>
            <a:pPr lvl="1">
              <a:spcBef>
                <a:spcPts val="1200"/>
              </a:spcBef>
              <a:spcAft>
                <a:spcPts val="1200"/>
              </a:spcAft>
            </a:pPr>
            <a:r>
              <a:rPr lang="en-US" dirty="0">
                <a:solidFill>
                  <a:srgbClr val="24292E"/>
                </a:solidFill>
                <a:latin typeface="-apple-system"/>
              </a:rPr>
              <a:t>Runs well on large databases</a:t>
            </a:r>
          </a:p>
          <a:p>
            <a:pPr lvl="1">
              <a:spcBef>
                <a:spcPts val="1200"/>
              </a:spcBef>
              <a:spcAft>
                <a:spcPts val="1200"/>
              </a:spcAft>
            </a:pPr>
            <a:r>
              <a:rPr lang="en-US" dirty="0">
                <a:solidFill>
                  <a:srgbClr val="24292E"/>
                </a:solidFill>
                <a:latin typeface="-apple-system"/>
              </a:rPr>
              <a:t>Works well with a large group of input features</a:t>
            </a:r>
          </a:p>
          <a:p>
            <a:pPr lvl="1">
              <a:spcBef>
                <a:spcPts val="1200"/>
              </a:spcBef>
              <a:spcAft>
                <a:spcPts val="1200"/>
              </a:spcAft>
            </a:pPr>
            <a:r>
              <a:rPr lang="en-US" dirty="0">
                <a:solidFill>
                  <a:srgbClr val="24292E"/>
                </a:solidFill>
                <a:latin typeface="-apple-system"/>
              </a:rPr>
              <a:t>Handles data that is not normally distributed</a:t>
            </a:r>
          </a:p>
          <a:p>
            <a:pPr lvl="1">
              <a:spcBef>
                <a:spcPts val="1200"/>
              </a:spcBef>
              <a:spcAft>
                <a:spcPts val="1200"/>
              </a:spcAft>
            </a:pPr>
            <a:r>
              <a:rPr lang="en-US" dirty="0">
                <a:solidFill>
                  <a:srgbClr val="24292E"/>
                </a:solidFill>
                <a:latin typeface="-apple-system"/>
              </a:rPr>
              <a:t>Can handle missing data (not an issue in this case)</a:t>
            </a:r>
          </a:p>
          <a:p>
            <a:pPr lvl="1">
              <a:spcBef>
                <a:spcPts val="1200"/>
              </a:spcBef>
              <a:spcAft>
                <a:spcPts val="1200"/>
              </a:spcAft>
            </a:pPr>
            <a:endParaRPr lang="en-US" dirty="0">
              <a:solidFill>
                <a:srgbClr val="24292E"/>
              </a:solidFill>
              <a:latin typeface="-apple-system"/>
            </a:endParaRPr>
          </a:p>
          <a:p>
            <a:pPr lvl="1"/>
            <a:endParaRPr lang="en-US" i="0" dirty="0">
              <a:solidFill>
                <a:srgbClr val="24292E"/>
              </a:solidFill>
              <a:effectLst/>
              <a:latin typeface="-apple-system"/>
            </a:endParaRPr>
          </a:p>
        </p:txBody>
      </p:sp>
    </p:spTree>
    <p:extLst>
      <p:ext uri="{BB962C8B-B14F-4D97-AF65-F5344CB8AC3E}">
        <p14:creationId xmlns:p14="http://schemas.microsoft.com/office/powerpoint/2010/main" val="216308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4. Modeling (continued)</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a:xfrm>
            <a:off x="838200" y="2045056"/>
            <a:ext cx="10515600" cy="4351338"/>
          </a:xfrm>
        </p:spPr>
        <p:txBody>
          <a:bodyPr/>
          <a:lstStyle/>
          <a:p>
            <a:pPr marL="0" indent="0" algn="l">
              <a:spcBef>
                <a:spcPts val="1200"/>
              </a:spcBef>
              <a:spcAft>
                <a:spcPts val="1200"/>
              </a:spcAft>
              <a:buNone/>
            </a:pPr>
            <a:endParaRPr lang="en-US" dirty="0">
              <a:solidFill>
                <a:srgbClr val="24292E"/>
              </a:solidFill>
              <a:latin typeface="-apple-system"/>
            </a:endParaRPr>
          </a:p>
          <a:p>
            <a:pPr lvl="1"/>
            <a:endParaRPr lang="en-US" i="0" dirty="0">
              <a:solidFill>
                <a:srgbClr val="24292E"/>
              </a:solidFill>
              <a:effectLst/>
              <a:latin typeface="-apple-system"/>
            </a:endParaRPr>
          </a:p>
        </p:txBody>
      </p:sp>
      <p:pic>
        <p:nvPicPr>
          <p:cNvPr id="4" name="Picture 3">
            <a:extLst>
              <a:ext uri="{FF2B5EF4-FFF2-40B4-BE49-F238E27FC236}">
                <a16:creationId xmlns:a16="http://schemas.microsoft.com/office/drawing/2014/main" id="{3F648525-9F3C-4713-B0BC-29626399E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898" y="1432590"/>
            <a:ext cx="8472195" cy="5269061"/>
          </a:xfrm>
          <a:prstGeom prst="rect">
            <a:avLst/>
          </a:prstGeom>
        </p:spPr>
      </p:pic>
    </p:spTree>
    <p:extLst>
      <p:ext uri="{BB962C8B-B14F-4D97-AF65-F5344CB8AC3E}">
        <p14:creationId xmlns:p14="http://schemas.microsoft.com/office/powerpoint/2010/main" val="66127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52A0-7E25-4351-BF53-F2B4DD655851}"/>
              </a:ext>
            </a:extLst>
          </p:cNvPr>
          <p:cNvSpPr>
            <a:spLocks noGrp="1"/>
          </p:cNvSpPr>
          <p:nvPr>
            <p:ph type="title"/>
          </p:nvPr>
        </p:nvSpPr>
        <p:spPr/>
        <p:txBody>
          <a:bodyPr/>
          <a:lstStyle/>
          <a:p>
            <a:r>
              <a:rPr lang="en-US" dirty="0"/>
              <a:t>5. Predictions</a:t>
            </a:r>
          </a:p>
        </p:txBody>
      </p:sp>
      <p:sp>
        <p:nvSpPr>
          <p:cNvPr id="7" name="Content Placeholder 6">
            <a:extLst>
              <a:ext uri="{FF2B5EF4-FFF2-40B4-BE49-F238E27FC236}">
                <a16:creationId xmlns:a16="http://schemas.microsoft.com/office/drawing/2014/main" id="{2895ECA7-1FF6-42E7-B2CF-9C261929F202}"/>
              </a:ext>
            </a:extLst>
          </p:cNvPr>
          <p:cNvSpPr>
            <a:spLocks noGrp="1"/>
          </p:cNvSpPr>
          <p:nvPr>
            <p:ph idx="1"/>
          </p:nvPr>
        </p:nvSpPr>
        <p:spPr>
          <a:xfrm>
            <a:off x="838200" y="2045056"/>
            <a:ext cx="10515600" cy="4351338"/>
          </a:xfrm>
        </p:spPr>
        <p:txBody>
          <a:bodyPr/>
          <a:lstStyle/>
          <a:p>
            <a:pPr marL="0" indent="0" algn="l">
              <a:spcBef>
                <a:spcPts val="1200"/>
              </a:spcBef>
              <a:spcAft>
                <a:spcPts val="1200"/>
              </a:spcAft>
              <a:buNone/>
            </a:pPr>
            <a:endParaRPr lang="en-US" dirty="0">
              <a:solidFill>
                <a:srgbClr val="24292E"/>
              </a:solidFill>
              <a:latin typeface="-apple-system"/>
            </a:endParaRPr>
          </a:p>
          <a:p>
            <a:pPr lvl="1"/>
            <a:endParaRPr lang="en-US" i="0" dirty="0">
              <a:solidFill>
                <a:srgbClr val="24292E"/>
              </a:solidFill>
              <a:effectLst/>
              <a:latin typeface="-apple-system"/>
            </a:endParaRPr>
          </a:p>
        </p:txBody>
      </p:sp>
      <p:pic>
        <p:nvPicPr>
          <p:cNvPr id="5" name="Picture 4">
            <a:extLst>
              <a:ext uri="{FF2B5EF4-FFF2-40B4-BE49-F238E27FC236}">
                <a16:creationId xmlns:a16="http://schemas.microsoft.com/office/drawing/2014/main" id="{2D6F0F76-4239-4FCA-A1E4-EC70546A6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702" y="1485828"/>
            <a:ext cx="7456536" cy="5007047"/>
          </a:xfrm>
          <a:prstGeom prst="rect">
            <a:avLst/>
          </a:prstGeom>
        </p:spPr>
      </p:pic>
    </p:spTree>
    <p:extLst>
      <p:ext uri="{BB962C8B-B14F-4D97-AF65-F5344CB8AC3E}">
        <p14:creationId xmlns:p14="http://schemas.microsoft.com/office/powerpoint/2010/main" val="517663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387</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Denver Real Estate Estimator</vt:lpstr>
      <vt:lpstr>1. Data</vt:lpstr>
      <vt:lpstr>2. Data Cleaning</vt:lpstr>
      <vt:lpstr>3. Exploratory Data Analysis</vt:lpstr>
      <vt:lpstr>4. Modeling</vt:lpstr>
      <vt:lpstr>4. Modeling (continued)</vt:lpstr>
      <vt:lpstr>4. Modeling (continued)</vt:lpstr>
      <vt:lpstr>4. Modeling (continued)</vt:lpstr>
      <vt:lpstr>5. Predictions</vt:lpstr>
      <vt:lpstr>5. Predictions (continued)</vt:lpstr>
      <vt:lpstr>6. Interactive Prediction</vt:lpstr>
      <vt:lpstr>7. Future Improvements</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Denver Real Estate Estimator</dc:title>
  <dc:creator>Rick K</dc:creator>
  <cp:lastModifiedBy>Rick K</cp:lastModifiedBy>
  <cp:revision>9</cp:revision>
  <dcterms:created xsi:type="dcterms:W3CDTF">2020-08-26T14:33:45Z</dcterms:created>
  <dcterms:modified xsi:type="dcterms:W3CDTF">2020-08-27T21:20:41Z</dcterms:modified>
</cp:coreProperties>
</file>