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1" r:id="rId30"/>
    <p:sldId id="296" r:id="rId31"/>
    <p:sldId id="297" r:id="rId32"/>
    <p:sldId id="298" r:id="rId33"/>
    <p:sldId id="299" r:id="rId34"/>
    <p:sldId id="300" r:id="rId35"/>
    <p:sldId id="301" r:id="rId36"/>
  </p:sldIdLst>
  <p:sldSz cx="9144000" cy="6858000" type="screen4x3"/>
  <p:notesSz cx="6858000" cy="9144000"/>
  <p:embeddedFontLst>
    <p:embeddedFont>
      <p:font typeface="Arial Black" panose="020B0604020202020204" pitchFamily="3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Ke827jclgO1wTo9bNLF2adaee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93AEA3-5BD8-4DCC-9AB9-9A9F21BC3C45}">
  <a:tblStyle styleId="{9D93AEA3-5BD8-4DCC-9AB9-9A9F21BC3C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36B522-5B3D-4AE9-B0FE-6E0B335674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90"/>
  </p:normalViewPr>
  <p:slideViewPr>
    <p:cSldViewPr snapToGrid="0" snapToObjects="1">
      <p:cViewPr varScale="1">
        <p:scale>
          <a:sx n="105" d="100"/>
          <a:sy n="105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rgbClr val="0075B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7-FB4F-8783-DA3800AA74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7-FB4F-8783-DA3800AA74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17-FB4F-8783-DA3800AA7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fc7b786e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fc7b786e_0_6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affc7b786e_0_6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5c7a0e64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a5c7a0e6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5dd28c9a1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ga5dd28c9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5dd28c9a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5dd28c9a1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ga5dd28c9a1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5dd28c9a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5dd28c9a1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ga5dd28c9a1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5dd28c9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5dd28c9a1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ga5dd28c9a1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5dd28c9a1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a5dd28c9a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5dd28c9a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5dd28c9a1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ga5dd28c9a1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5dd28c9a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5dd28c9a1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ga5dd28c9a1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5dd28c9a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5dd28c9a1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ga5dd28c9a1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dd28c9a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details</a:t>
            </a:r>
            <a:endParaRPr/>
          </a:p>
        </p:txBody>
      </p:sp>
      <p:sp>
        <p:nvSpPr>
          <p:cNvPr id="144" name="Google Shape;144;ga5dd28c9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5dd28c9a1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a5dd28c9a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5c7a0e649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a5c7a0e64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5c7a0e649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a5c7a0e64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f713ae0c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f713ae0c1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af713ae0c1_0_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f713ae0c1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af713ae0c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f713ae0c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f713ae0c1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af713ae0c1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f713ae0c1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af713ae0c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f713ae0c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f713ae0c1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af713ae0c1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5dd28c9a1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a5dd28c9a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5dd28c9a1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a5dd28c9a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f713ae0c1_0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af713ae0c1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a5dd28c9a1_0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a5dd28c9a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fc7b786e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fc7b786e_0_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affc7b786e_0_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ffc7b786e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01F1E"/>
                </a:solidFill>
                <a:highlight>
                  <a:srgbClr val="FFFFFF"/>
                </a:highlight>
              </a:rPr>
              <a:t>policy indicate reference in the footnote.</a:t>
            </a:r>
            <a:endParaRPr/>
          </a:p>
        </p:txBody>
      </p:sp>
      <p:sp>
        <p:nvSpPr>
          <p:cNvPr id="230" name="Google Shape;230;gaffc7b786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5dd28c9a1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a5dd28c9a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ffc7b786e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affc7b78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ffc7b786e_0_5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affc7b786e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713ae0c1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af713ae0c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fc7b786e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fc7b786e_0_5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affc7b786e_0_5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1">
  <p:cSld name="Cover Slide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4"/>
          <p:cNvCxnSpPr/>
          <p:nvPr/>
        </p:nvCxnSpPr>
        <p:spPr>
          <a:xfrm>
            <a:off x="1439132" y="4389290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296954" y="2013283"/>
            <a:ext cx="7000476" cy="218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1296955" y="4723102"/>
            <a:ext cx="7000476" cy="135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4" descr="A picture containing drawing, plat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6954" y="1231364"/>
            <a:ext cx="2377440" cy="71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Slide">
  <p:cSld name="Two Column Text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/>
          <p:nvPr/>
        </p:nvSpPr>
        <p:spPr>
          <a:xfrm>
            <a:off x="0" y="1182029"/>
            <a:ext cx="9144000" cy="499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511698" y="1777368"/>
            <a:ext cx="382907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351644" y="386312"/>
            <a:ext cx="7856784" cy="62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5376"/>
              </a:buClr>
              <a:buSzPts val="3000"/>
              <a:buNone/>
              <a:defRPr sz="3000" b="1">
                <a:solidFill>
                  <a:srgbClr val="35537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3"/>
          </p:nvPr>
        </p:nvSpPr>
        <p:spPr>
          <a:xfrm>
            <a:off x="4710580" y="1773561"/>
            <a:ext cx="382907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8490"/>
              </a:buClr>
              <a:buSzPts val="1600"/>
              <a:buNone/>
              <a:defRPr sz="1600">
                <a:solidFill>
                  <a:srgbClr val="7B849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eft Text Slide">
  <p:cSld name="Title Left Text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/>
          <p:nvPr/>
        </p:nvSpPr>
        <p:spPr>
          <a:xfrm>
            <a:off x="0" y="0"/>
            <a:ext cx="3288626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836" cy="208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2"/>
          </p:nvPr>
        </p:nvSpPr>
        <p:spPr>
          <a:xfrm>
            <a:off x="367007" y="2817192"/>
            <a:ext cx="2630836" cy="362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82" name="Google Shape;82;p35"/>
          <p:cNvCxnSpPr/>
          <p:nvPr/>
        </p:nvCxnSpPr>
        <p:spPr>
          <a:xfrm>
            <a:off x="455769" y="2670236"/>
            <a:ext cx="686698" cy="0"/>
          </a:xfrm>
          <a:prstGeom prst="straightConnector1">
            <a:avLst/>
          </a:prstGeom>
          <a:noFill/>
          <a:ln w="63500" cap="flat" cmpd="sng">
            <a:solidFill>
              <a:srgbClr val="F0B72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Slide With Blue">
  <p:cSld name="Two Column Text Slide With Blu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36"/>
          <p:cNvCxnSpPr/>
          <p:nvPr/>
        </p:nvCxnSpPr>
        <p:spPr>
          <a:xfrm>
            <a:off x="496110" y="1980294"/>
            <a:ext cx="686698" cy="0"/>
          </a:xfrm>
          <a:prstGeom prst="straightConnector1">
            <a:avLst/>
          </a:prstGeom>
          <a:noFill/>
          <a:ln w="635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36"/>
          <p:cNvSpPr/>
          <p:nvPr/>
        </p:nvSpPr>
        <p:spPr>
          <a:xfrm>
            <a:off x="4572000" y="1"/>
            <a:ext cx="4572000" cy="6857999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380453" y="449246"/>
            <a:ext cx="3890605" cy="133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2"/>
          </p:nvPr>
        </p:nvSpPr>
        <p:spPr>
          <a:xfrm>
            <a:off x="380453" y="2171546"/>
            <a:ext cx="3890605" cy="398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body" idx="3"/>
          </p:nvPr>
        </p:nvSpPr>
        <p:spPr>
          <a:xfrm>
            <a:off x="4995522" y="449246"/>
            <a:ext cx="3824387" cy="570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tat Slide">
  <p:cSld name="Text &amp; Stat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/>
          <p:nvPr/>
        </p:nvSpPr>
        <p:spPr>
          <a:xfrm>
            <a:off x="0" y="0"/>
            <a:ext cx="537464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7"/>
          <p:cNvSpPr txBox="1">
            <a:spLocks noGrp="1"/>
          </p:cNvSpPr>
          <p:nvPr>
            <p:ph type="body" idx="1"/>
          </p:nvPr>
        </p:nvSpPr>
        <p:spPr>
          <a:xfrm>
            <a:off x="381506" y="441631"/>
            <a:ext cx="4549309" cy="101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body" idx="2"/>
          </p:nvPr>
        </p:nvSpPr>
        <p:spPr>
          <a:xfrm>
            <a:off x="381505" y="1710191"/>
            <a:ext cx="4549309" cy="454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95" name="Google Shape;95;p37"/>
          <p:cNvCxnSpPr/>
          <p:nvPr/>
        </p:nvCxnSpPr>
        <p:spPr>
          <a:xfrm>
            <a:off x="496110" y="1572793"/>
            <a:ext cx="686698" cy="0"/>
          </a:xfrm>
          <a:prstGeom prst="straightConnector1">
            <a:avLst/>
          </a:prstGeom>
          <a:noFill/>
          <a:ln w="635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">
  <p:cSld name="Text and Phot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84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1"/>
          </p:nvPr>
        </p:nvSpPr>
        <p:spPr>
          <a:xfrm>
            <a:off x="381506" y="441631"/>
            <a:ext cx="4549309" cy="101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body" idx="3"/>
          </p:nvPr>
        </p:nvSpPr>
        <p:spPr>
          <a:xfrm>
            <a:off x="381505" y="1710191"/>
            <a:ext cx="4549309" cy="8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5BF"/>
              </a:buClr>
              <a:buSzPts val="1600"/>
              <a:buFont typeface="Arial"/>
              <a:buNone/>
              <a:defRPr sz="1600" b="1">
                <a:solidFill>
                  <a:srgbClr val="0075B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body" idx="4"/>
          </p:nvPr>
        </p:nvSpPr>
        <p:spPr>
          <a:xfrm>
            <a:off x="381000" y="2870200"/>
            <a:ext cx="454977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8490"/>
              </a:buClr>
              <a:buSzPts val="1400"/>
              <a:buNone/>
              <a:defRPr sz="14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2" name="Google Shape;102;p38"/>
          <p:cNvCxnSpPr/>
          <p:nvPr/>
        </p:nvCxnSpPr>
        <p:spPr>
          <a:xfrm>
            <a:off x="496110" y="1582732"/>
            <a:ext cx="686698" cy="0"/>
          </a:xfrm>
          <a:prstGeom prst="straightConnector1">
            <a:avLst/>
          </a:prstGeom>
          <a:noFill/>
          <a:ln w="635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Collage 1">
  <p:cSld name="Photo Collage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>
            <a:spLocks noGrp="1"/>
          </p:cNvSpPr>
          <p:nvPr>
            <p:ph type="pic" idx="2"/>
          </p:nvPr>
        </p:nvSpPr>
        <p:spPr>
          <a:xfrm>
            <a:off x="4626865" y="4780151"/>
            <a:ext cx="4517136" cy="20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>
            <a:spLocks noGrp="1"/>
          </p:cNvSpPr>
          <p:nvPr>
            <p:ph type="pic" idx="3"/>
          </p:nvPr>
        </p:nvSpPr>
        <p:spPr>
          <a:xfrm>
            <a:off x="0" y="1"/>
            <a:ext cx="457041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>
            <a:spLocks noGrp="1"/>
          </p:cNvSpPr>
          <p:nvPr>
            <p:ph type="pic" idx="4"/>
          </p:nvPr>
        </p:nvSpPr>
        <p:spPr>
          <a:xfrm>
            <a:off x="4626865" y="0"/>
            <a:ext cx="4517136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>
            <a:spLocks noGrp="1"/>
          </p:cNvSpPr>
          <p:nvPr>
            <p:ph type="pic" idx="5"/>
          </p:nvPr>
        </p:nvSpPr>
        <p:spPr>
          <a:xfrm>
            <a:off x="4627563" y="2112898"/>
            <a:ext cx="2231440" cy="260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9"/>
          <p:cNvSpPr>
            <a:spLocks noGrp="1"/>
          </p:cNvSpPr>
          <p:nvPr>
            <p:ph type="pic" idx="6"/>
          </p:nvPr>
        </p:nvSpPr>
        <p:spPr>
          <a:xfrm>
            <a:off x="6923089" y="2112898"/>
            <a:ext cx="2220912" cy="260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Collage 2">
  <p:cSld name="Photo Collage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>
            <a:spLocks noGrp="1"/>
          </p:cNvSpPr>
          <p:nvPr>
            <p:ph type="pic" idx="2"/>
          </p:nvPr>
        </p:nvSpPr>
        <p:spPr>
          <a:xfrm>
            <a:off x="4573796" y="0"/>
            <a:ext cx="457041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40"/>
          <p:cNvSpPr>
            <a:spLocks noGrp="1"/>
          </p:cNvSpPr>
          <p:nvPr>
            <p:ph type="pic" idx="3"/>
          </p:nvPr>
        </p:nvSpPr>
        <p:spPr>
          <a:xfrm>
            <a:off x="5014" y="4252595"/>
            <a:ext cx="2231440" cy="260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40"/>
          <p:cNvSpPr>
            <a:spLocks noGrp="1"/>
          </p:cNvSpPr>
          <p:nvPr>
            <p:ph type="pic" idx="4"/>
          </p:nvPr>
        </p:nvSpPr>
        <p:spPr>
          <a:xfrm>
            <a:off x="2300540" y="4252595"/>
            <a:ext cx="2220912" cy="260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/>
          <p:nvPr/>
        </p:nvSpPr>
        <p:spPr>
          <a:xfrm>
            <a:off x="1" y="-10158"/>
            <a:ext cx="4521451" cy="4204472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0"/>
          <p:cNvSpPr txBox="1">
            <a:spLocks noGrp="1"/>
          </p:cNvSpPr>
          <p:nvPr>
            <p:ph type="body" idx="1"/>
          </p:nvPr>
        </p:nvSpPr>
        <p:spPr>
          <a:xfrm>
            <a:off x="411840" y="2583992"/>
            <a:ext cx="1368875" cy="58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body" idx="5"/>
          </p:nvPr>
        </p:nvSpPr>
        <p:spPr>
          <a:xfrm>
            <a:off x="2093299" y="2587594"/>
            <a:ext cx="1368875" cy="58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6"/>
          </p:nvPr>
        </p:nvSpPr>
        <p:spPr>
          <a:xfrm>
            <a:off x="423275" y="446722"/>
            <a:ext cx="3781425" cy="185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7"/>
          </p:nvPr>
        </p:nvSpPr>
        <p:spPr>
          <a:xfrm>
            <a:off x="423276" y="3164281"/>
            <a:ext cx="1504916" cy="87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8"/>
          </p:nvPr>
        </p:nvSpPr>
        <p:spPr>
          <a:xfrm>
            <a:off x="2084857" y="3164281"/>
            <a:ext cx="1504916" cy="87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1">
  <p:cSld name="Thank You Slide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41"/>
          <p:cNvCxnSpPr/>
          <p:nvPr/>
        </p:nvCxnSpPr>
        <p:spPr>
          <a:xfrm>
            <a:off x="1616324" y="3535784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1"/>
          <p:cNvSpPr txBox="1">
            <a:spLocks noGrp="1"/>
          </p:cNvSpPr>
          <p:nvPr>
            <p:ph type="ctrTitle"/>
          </p:nvPr>
        </p:nvSpPr>
        <p:spPr>
          <a:xfrm>
            <a:off x="1485798" y="2554791"/>
            <a:ext cx="6067941" cy="7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41" descr="A picture containing drawing, plat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5798" y="3927175"/>
            <a:ext cx="2377440" cy="71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2">
  <p:cSld name="Thank You Slide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2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rgbClr val="355376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2"/>
          <p:cNvSpPr txBox="1"/>
          <p:nvPr/>
        </p:nvSpPr>
        <p:spPr>
          <a:xfrm>
            <a:off x="756968" y="2054890"/>
            <a:ext cx="3723592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cxnSp>
        <p:nvCxnSpPr>
          <p:cNvPr id="130" name="Google Shape;130;p42"/>
          <p:cNvCxnSpPr/>
          <p:nvPr/>
        </p:nvCxnSpPr>
        <p:spPr>
          <a:xfrm>
            <a:off x="857334" y="2987425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31;p42" descr="A picture containing drawing, pl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334" y="3311515"/>
            <a:ext cx="2377440" cy="71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or Description">
  <p:cSld name="1_Quote or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 txBox="1">
            <a:spLocks noGrp="1"/>
          </p:cNvSpPr>
          <p:nvPr>
            <p:ph type="body" idx="1"/>
          </p:nvPr>
        </p:nvSpPr>
        <p:spPr>
          <a:xfrm>
            <a:off x="3788385" y="2350139"/>
            <a:ext cx="4406489" cy="318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>
            <a:spLocks noGrp="1"/>
          </p:cNvSpPr>
          <p:nvPr>
            <p:ph type="pic" idx="2"/>
          </p:nvPr>
        </p:nvSpPr>
        <p:spPr>
          <a:xfrm>
            <a:off x="1406545" y="2339975"/>
            <a:ext cx="20923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Photo">
  <p:cSld name="Cover Slide - Phot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5"/>
          <p:cNvSpPr/>
          <p:nvPr/>
        </p:nvSpPr>
        <p:spPr>
          <a:xfrm>
            <a:off x="0" y="1"/>
            <a:ext cx="9143999" cy="6857999"/>
          </a:xfrm>
          <a:prstGeom prst="rect">
            <a:avLst/>
          </a:prstGeom>
          <a:solidFill>
            <a:srgbClr val="0075BF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756968" y="1453938"/>
            <a:ext cx="76651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/>
          <p:nvPr/>
        </p:nvSpPr>
        <p:spPr>
          <a:xfrm>
            <a:off x="3568086" y="3625850"/>
            <a:ext cx="76651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 Black"/>
              <a:buNone/>
            </a:pPr>
            <a:endParaRPr sz="25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756968" y="3135394"/>
            <a:ext cx="7665137" cy="90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25"/>
          <p:cNvCxnSpPr/>
          <p:nvPr/>
        </p:nvCxnSpPr>
        <p:spPr>
          <a:xfrm>
            <a:off x="756968" y="2949079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" name="Google Shape;26;p25" descr="A picture containing drawing, pl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641" y="4288631"/>
            <a:ext cx="1920240" cy="57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Map">
  <p:cSld name="Cover Slide - Ma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6"/>
          <p:cNvPicPr preferRelativeResize="0"/>
          <p:nvPr/>
        </p:nvPicPr>
        <p:blipFill rotWithShape="1">
          <a:blip r:embed="rId2">
            <a:alphaModFix amt="47000"/>
          </a:blip>
          <a:srcRect/>
          <a:stretch/>
        </p:blipFill>
        <p:spPr>
          <a:xfrm>
            <a:off x="208547" y="0"/>
            <a:ext cx="8935453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26"/>
          <p:cNvCxnSpPr/>
          <p:nvPr/>
        </p:nvCxnSpPr>
        <p:spPr>
          <a:xfrm>
            <a:off x="995965" y="4261622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902813" y="2258842"/>
            <a:ext cx="7724286" cy="170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  <a:defRPr sz="6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/>
          <p:nvPr/>
        </p:nvSpPr>
        <p:spPr>
          <a:xfrm>
            <a:off x="3568086" y="3625850"/>
            <a:ext cx="76651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 Black"/>
              <a:buNone/>
            </a:pPr>
            <a:endParaRPr sz="25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932388" y="1539862"/>
            <a:ext cx="7665137" cy="41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26" descr="A picture containing drawing, pl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258" y="4547045"/>
            <a:ext cx="1920240" cy="57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For Print">
  <p:cSld name="Cover Slide - For Pr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27"/>
          <p:cNvCxnSpPr/>
          <p:nvPr/>
        </p:nvCxnSpPr>
        <p:spPr>
          <a:xfrm>
            <a:off x="1439132" y="4389290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1296955" y="4723102"/>
            <a:ext cx="7000476" cy="135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1296954" y="2013283"/>
            <a:ext cx="7000476" cy="218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27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6955" y="1073522"/>
            <a:ext cx="2377440" cy="744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Opener ">
  <p:cSld name="Section Opener 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3553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-1155098" y="1039462"/>
            <a:ext cx="5127658" cy="5127658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-880692" y="2115803"/>
            <a:ext cx="4503566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  <a:defRPr sz="25000" b="1" i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29"/>
          <p:cNvCxnSpPr/>
          <p:nvPr/>
        </p:nvCxnSpPr>
        <p:spPr>
          <a:xfrm>
            <a:off x="4635513" y="2443794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4516244" y="2586862"/>
            <a:ext cx="4120860" cy="235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Opener - For Print">
  <p:cSld name="Section Opener - For Pr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>
            <a:off x="-1155098" y="1039462"/>
            <a:ext cx="5127658" cy="5127658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4516244" y="2586862"/>
            <a:ext cx="4120860" cy="235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-880692" y="2115803"/>
            <a:ext cx="4503566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  <a:defRPr sz="25000" b="1" i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30"/>
          <p:cNvCxnSpPr/>
          <p:nvPr/>
        </p:nvCxnSpPr>
        <p:spPr>
          <a:xfrm>
            <a:off x="4645453" y="2443794"/>
            <a:ext cx="961793" cy="0"/>
          </a:xfrm>
          <a:prstGeom prst="straightConnector1">
            <a:avLst/>
          </a:prstGeom>
          <a:noFill/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r Description">
  <p:cSld name="Quote or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>
            <a:off x="3788385" y="2350139"/>
            <a:ext cx="4406489" cy="318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>
            <a:spLocks noGrp="1"/>
          </p:cNvSpPr>
          <p:nvPr>
            <p:ph type="pic" idx="2"/>
          </p:nvPr>
        </p:nvSpPr>
        <p:spPr>
          <a:xfrm>
            <a:off x="1406545" y="2339975"/>
            <a:ext cx="20923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Stat Slide">
  <p:cSld name="Photo and Stat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3"/>
          <p:cNvSpPr>
            <a:spLocks noGrp="1"/>
          </p:cNvSpPr>
          <p:nvPr>
            <p:ph type="pic" idx="2"/>
          </p:nvPr>
        </p:nvSpPr>
        <p:spPr>
          <a:xfrm>
            <a:off x="0" y="1182688"/>
            <a:ext cx="9144000" cy="370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B84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B84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>
            <a:off x="351644" y="386312"/>
            <a:ext cx="7856784" cy="62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7195929" y="6443732"/>
            <a:ext cx="1856133" cy="28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314700" y="1269675"/>
            <a:ext cx="8719800" cy="22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sz="33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Web Traffic Analysis and Impact of COVID-19 for Massachusetts District Court</a:t>
            </a:r>
            <a:endParaRPr sz="33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</a:pP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739421" y="4997475"/>
            <a:ext cx="33846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0"/>
              <a:t>Yun-Ting (Nancy) Sun     </a:t>
            </a:r>
            <a:endParaRPr sz="22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0"/>
              <a:t>Hanyang (Gary) Sun </a:t>
            </a:r>
            <a:endParaRPr sz="22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0"/>
              <a:t>Boguang (Arlo) Pei</a:t>
            </a:r>
            <a:endParaRPr sz="1200" b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ffc7b786e_0_601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95" name="Google Shape;295;gaffc7b786e_0_601"/>
          <p:cNvPicPr preferRelativeResize="0"/>
          <p:nvPr/>
        </p:nvPicPr>
        <p:blipFill rotWithShape="1">
          <a:blip r:embed="rId3">
            <a:alphaModFix/>
          </a:blip>
          <a:srcRect l="5345" t="5968" r="8714" b="3179"/>
          <a:stretch/>
        </p:blipFill>
        <p:spPr>
          <a:xfrm>
            <a:off x="4344025" y="655350"/>
            <a:ext cx="3851752" cy="2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affc7b786e_0_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25" y="3609601"/>
            <a:ext cx="3851750" cy="256154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affc7b786e_0_601"/>
          <p:cNvSpPr txBox="1">
            <a:spLocks noGrp="1"/>
          </p:cNvSpPr>
          <p:nvPr>
            <p:ph type="body" idx="1"/>
          </p:nvPr>
        </p:nvSpPr>
        <p:spPr>
          <a:xfrm>
            <a:off x="3256650" y="205942"/>
            <a:ext cx="2630700" cy="525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</a:rPr>
              <a:t>Year 2019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298" name="Google Shape;298;gaffc7b786e_0_601"/>
          <p:cNvSpPr txBox="1">
            <a:spLocks noGrp="1"/>
          </p:cNvSpPr>
          <p:nvPr>
            <p:ph type="body" idx="4294967295"/>
          </p:nvPr>
        </p:nvSpPr>
        <p:spPr>
          <a:xfrm>
            <a:off x="3287300" y="3130538"/>
            <a:ext cx="2057400" cy="35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Year 2020</a:t>
            </a:r>
            <a:endParaRPr sz="2000" b="1"/>
          </a:p>
        </p:txBody>
      </p:sp>
      <p:sp>
        <p:nvSpPr>
          <p:cNvPr id="299" name="Google Shape;299;gaffc7b786e_0_601"/>
          <p:cNvSpPr txBox="1">
            <a:spLocks noGrp="1"/>
          </p:cNvSpPr>
          <p:nvPr>
            <p:ph type="body" idx="2"/>
          </p:nvPr>
        </p:nvSpPr>
        <p:spPr>
          <a:xfrm>
            <a:off x="153975" y="2817200"/>
            <a:ext cx="29967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Female spend more time browsing information related to criminal and eviction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Male spend significantly more time on browsing small claims and traffic information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affc7b786e_0_601"/>
          <p:cNvSpPr txBox="1">
            <a:spLocks noGrp="1"/>
          </p:cNvSpPr>
          <p:nvPr>
            <p:ph type="body" idx="1"/>
          </p:nvPr>
        </p:nvSpPr>
        <p:spPr>
          <a:xfrm>
            <a:off x="96750" y="1493550"/>
            <a:ext cx="32643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 sz="2600"/>
              <a:t>How’s Male/Female Behave in Different Services? 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5c7a0e649_0_0"/>
          <p:cNvSpPr txBox="1">
            <a:spLocks noGrp="1"/>
          </p:cNvSpPr>
          <p:nvPr>
            <p:ph type="body" idx="1"/>
          </p:nvPr>
        </p:nvSpPr>
        <p:spPr>
          <a:xfrm>
            <a:off x="-880692" y="2115803"/>
            <a:ext cx="4503600" cy="2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06" name="Google Shape;306;ga5c7a0e649_0_0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7" name="Google Shape;307;ga5c7a0e649_0_0"/>
          <p:cNvSpPr txBox="1">
            <a:spLocks noGrp="1"/>
          </p:cNvSpPr>
          <p:nvPr>
            <p:ph type="title"/>
          </p:nvPr>
        </p:nvSpPr>
        <p:spPr>
          <a:xfrm>
            <a:off x="4516250" y="2586850"/>
            <a:ext cx="44604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How does public health policy/order correlate with web traffic?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5dd28c9a1_0_28"/>
          <p:cNvSpPr txBox="1"/>
          <p:nvPr/>
        </p:nvSpPr>
        <p:spPr>
          <a:xfrm>
            <a:off x="4484019" y="1054848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School Closing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3" name="Google Shape;313;ga5dd28c9a1_0_28"/>
          <p:cNvSpPr txBox="1"/>
          <p:nvPr/>
        </p:nvSpPr>
        <p:spPr>
          <a:xfrm>
            <a:off x="4484019" y="1732715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Workplace Closing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4" name="Google Shape;314;ga5dd28c9a1_0_28"/>
          <p:cNvSpPr txBox="1"/>
          <p:nvPr/>
        </p:nvSpPr>
        <p:spPr>
          <a:xfrm>
            <a:off x="4484018" y="241060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Cancel Public Event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5" name="Google Shape;315;ga5dd28c9a1_0_28"/>
          <p:cNvSpPr txBox="1"/>
          <p:nvPr/>
        </p:nvSpPr>
        <p:spPr>
          <a:xfrm>
            <a:off x="4484017" y="3088464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Restriction On Gathering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6" name="Google Shape;316;ga5dd28c9a1_0_28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Public health policies regarding COVID19</a:t>
            </a:r>
            <a:endParaRPr/>
          </a:p>
        </p:txBody>
      </p:sp>
      <p:sp>
        <p:nvSpPr>
          <p:cNvPr id="317" name="Google Shape;317;ga5dd28c9a1_0_28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18" name="Google Shape;318;ga5dd28c9a1_0_28"/>
          <p:cNvSpPr txBox="1">
            <a:spLocks noGrp="1"/>
          </p:cNvSpPr>
          <p:nvPr>
            <p:ph type="body" idx="2"/>
          </p:nvPr>
        </p:nvSpPr>
        <p:spPr>
          <a:xfrm>
            <a:off x="366999" y="2817200"/>
            <a:ext cx="28311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Vector autoregression (VAR)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Response variable: </a:t>
            </a:r>
            <a:r>
              <a:rPr lang="en-US" b="1"/>
              <a:t>Unique pageview </a:t>
            </a:r>
            <a:endParaRPr b="1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Predictor variables: </a:t>
            </a:r>
            <a:r>
              <a:rPr lang="en-US" b="1"/>
              <a:t>Policy indices</a:t>
            </a:r>
            <a:endParaRPr b="1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Time series data from September 2019 - September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endParaRPr/>
          </a:p>
        </p:txBody>
      </p:sp>
      <p:sp>
        <p:nvSpPr>
          <p:cNvPr id="319" name="Google Shape;319;ga5dd28c9a1_0_28"/>
          <p:cNvSpPr txBox="1"/>
          <p:nvPr/>
        </p:nvSpPr>
        <p:spPr>
          <a:xfrm>
            <a:off x="4484017" y="3764739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Close Public Transportation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0" name="Google Shape;320;ga5dd28c9a1_0_28"/>
          <p:cNvSpPr txBox="1"/>
          <p:nvPr/>
        </p:nvSpPr>
        <p:spPr>
          <a:xfrm>
            <a:off x="4484017" y="4444214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Stay At Home Requirement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ga5dd28c9a1_0_28"/>
          <p:cNvSpPr txBox="1"/>
          <p:nvPr/>
        </p:nvSpPr>
        <p:spPr>
          <a:xfrm>
            <a:off x="4484017" y="5218439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Restriction On Internal Movement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2" name="Google Shape;322;ga5dd28c9a1_0_28"/>
          <p:cNvSpPr txBox="1"/>
          <p:nvPr/>
        </p:nvSpPr>
        <p:spPr>
          <a:xfrm>
            <a:off x="3311225" y="6221275"/>
            <a:ext cx="56655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Oxford COVID-19 government response tracker:</a:t>
            </a:r>
            <a:endParaRPr sz="1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https://www.bsg.ox.ac.uk/research/research-projects/coronavirus-government-response-tracker#data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5dd28c9a1_0_51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329" name="Google Shape;329;ga5dd28c9a1_0_51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0" name="Google Shape;330;ga5dd28c9a1_0_51"/>
          <p:cNvSpPr txBox="1">
            <a:spLocks noGrp="1"/>
          </p:cNvSpPr>
          <p:nvPr>
            <p:ph type="body" idx="2"/>
          </p:nvPr>
        </p:nvSpPr>
        <p:spPr>
          <a:xfrm>
            <a:off x="142125" y="2817200"/>
            <a:ext cx="30441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Google Shape;331;ga5dd28c9a1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51" y="3436275"/>
            <a:ext cx="5651376" cy="2083500"/>
          </a:xfrm>
          <a:prstGeom prst="rect">
            <a:avLst/>
          </a:prstGeom>
          <a:noFill/>
          <a:ln w="9525" cap="flat" cmpd="sng">
            <a:solidFill>
              <a:srgbClr val="0075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ga5dd28c9a1_0_51"/>
          <p:cNvSpPr/>
          <p:nvPr/>
        </p:nvSpPr>
        <p:spPr>
          <a:xfrm>
            <a:off x="6289850" y="4221475"/>
            <a:ext cx="285000" cy="241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a5dd28c9a1_0_51"/>
          <p:cNvSpPr txBox="1"/>
          <p:nvPr/>
        </p:nvSpPr>
        <p:spPr>
          <a:xfrm>
            <a:off x="3402138" y="1507950"/>
            <a:ext cx="5651400" cy="1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Restriction on internal movement has a positive correlation with web traffic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Increase to level 1 (recommend not to travel between regions/cities) on Monday, March 16th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dd28c9a1_0_61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Findings Cont.</a:t>
            </a:r>
            <a:endParaRPr/>
          </a:p>
        </p:txBody>
      </p:sp>
      <p:sp>
        <p:nvSpPr>
          <p:cNvPr id="340" name="Google Shape;340;ga5dd28c9a1_0_61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1" name="Google Shape;341;ga5dd28c9a1_0_61"/>
          <p:cNvSpPr txBox="1">
            <a:spLocks noGrp="1"/>
          </p:cNvSpPr>
          <p:nvPr>
            <p:ph type="body" idx="2"/>
          </p:nvPr>
        </p:nvSpPr>
        <p:spPr>
          <a:xfrm>
            <a:off x="153975" y="2817200"/>
            <a:ext cx="29967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Web traffic for District Court </a:t>
            </a:r>
            <a:r>
              <a:rPr lang="en-US" b="1"/>
              <a:t>Standing Order page</a:t>
            </a:r>
            <a:r>
              <a:rPr lang="en-US"/>
              <a:t> and </a:t>
            </a:r>
            <a:r>
              <a:rPr lang="en-US" b="1"/>
              <a:t>location pages</a:t>
            </a:r>
            <a:r>
              <a:rPr lang="en-US"/>
              <a:t> surged on March 16th and March 17th</a:t>
            </a:r>
            <a:endParaRPr/>
          </a:p>
        </p:txBody>
      </p:sp>
      <p:pic>
        <p:nvPicPr>
          <p:cNvPr id="342" name="Google Shape;342;ga5dd28c9a1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68" y="866250"/>
            <a:ext cx="4959230" cy="2796451"/>
          </a:xfrm>
          <a:prstGeom prst="rect">
            <a:avLst/>
          </a:prstGeom>
          <a:noFill/>
          <a:ln w="9525" cap="flat" cmpd="sng">
            <a:solidFill>
              <a:srgbClr val="0075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ga5dd28c9a1_0_61"/>
          <p:cNvSpPr txBox="1"/>
          <p:nvPr/>
        </p:nvSpPr>
        <p:spPr>
          <a:xfrm>
            <a:off x="3731238" y="3731025"/>
            <a:ext cx="4935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Postponing jury trials, criminal matters, and other district court services to later</a:t>
            </a:r>
            <a:endParaRPr/>
          </a:p>
        </p:txBody>
      </p:sp>
      <p:pic>
        <p:nvPicPr>
          <p:cNvPr id="344" name="Google Shape;344;ga5dd28c9a1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188" y="4642600"/>
            <a:ext cx="4968025" cy="1219150"/>
          </a:xfrm>
          <a:prstGeom prst="rect">
            <a:avLst/>
          </a:prstGeom>
          <a:noFill/>
          <a:ln w="9525" cap="flat" cmpd="sng">
            <a:solidFill>
              <a:srgbClr val="0075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5" name="Google Shape;345;ga5dd28c9a1_0_61"/>
          <p:cNvSpPr/>
          <p:nvPr/>
        </p:nvSpPr>
        <p:spPr>
          <a:xfrm>
            <a:off x="7321500" y="5541400"/>
            <a:ext cx="1361700" cy="241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5dd28c9a1_0_74"/>
          <p:cNvSpPr txBox="1">
            <a:spLocks noGrp="1"/>
          </p:cNvSpPr>
          <p:nvPr>
            <p:ph type="body" idx="1"/>
          </p:nvPr>
        </p:nvSpPr>
        <p:spPr>
          <a:xfrm>
            <a:off x="213200" y="439850"/>
            <a:ext cx="30324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Does court announcement affect web traffic?</a:t>
            </a:r>
            <a:endParaRPr/>
          </a:p>
        </p:txBody>
      </p:sp>
      <p:sp>
        <p:nvSpPr>
          <p:cNvPr id="352" name="Google Shape;352;ga5dd28c9a1_0_74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53" name="Google Shape;353;ga5dd28c9a1_0_74"/>
          <p:cNvSpPr txBox="1">
            <a:spLocks noGrp="1"/>
          </p:cNvSpPr>
          <p:nvPr>
            <p:ph type="body" idx="2"/>
          </p:nvPr>
        </p:nvSpPr>
        <p:spPr>
          <a:xfrm>
            <a:off x="106600" y="2817200"/>
            <a:ext cx="31389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a5dd28c9a1_0_74"/>
          <p:cNvSpPr txBox="1"/>
          <p:nvPr/>
        </p:nvSpPr>
        <p:spPr>
          <a:xfrm>
            <a:off x="3417350" y="2530800"/>
            <a:ext cx="53064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-US" sz="2000"/>
              <a:t>Court standing order update does have a positive correlation with web traffic.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-US" sz="2000"/>
              <a:t>Court standing order update may be more influential than public health policy update for court traffic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a5dd28c9a1_0_74"/>
          <p:cNvSpPr txBox="1"/>
          <p:nvPr/>
        </p:nvSpPr>
        <p:spPr>
          <a:xfrm>
            <a:off x="106600" y="3027050"/>
            <a:ext cx="3032400" cy="31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-US" sz="1600">
                <a:solidFill>
                  <a:srgbClr val="7F7F7F"/>
                </a:solidFill>
              </a:rPr>
              <a:t>Vector autoregression (VAR)</a:t>
            </a:r>
            <a:endParaRPr sz="1600">
              <a:solidFill>
                <a:srgbClr val="7F7F7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-US" sz="1600">
                <a:solidFill>
                  <a:srgbClr val="7F7F7F"/>
                </a:solidFill>
              </a:rPr>
              <a:t>Response variable: </a:t>
            </a:r>
            <a:r>
              <a:rPr lang="en-US" sz="1600" b="1">
                <a:solidFill>
                  <a:srgbClr val="7F7F7F"/>
                </a:solidFill>
              </a:rPr>
              <a:t>Unique pageviews</a:t>
            </a:r>
            <a:endParaRPr sz="1600" b="1">
              <a:solidFill>
                <a:srgbClr val="7F7F7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-US" sz="1600">
                <a:solidFill>
                  <a:srgbClr val="7F7F7F"/>
                </a:solidFill>
              </a:rPr>
              <a:t>Predictor Variables: </a:t>
            </a:r>
            <a:r>
              <a:rPr lang="en-US" sz="1600" b="1">
                <a:solidFill>
                  <a:srgbClr val="7F7F7F"/>
                </a:solidFill>
              </a:rPr>
              <a:t>Court standing order</a:t>
            </a:r>
            <a:endParaRPr sz="1600" b="1">
              <a:solidFill>
                <a:srgbClr val="7F7F7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</a:pPr>
            <a:r>
              <a:rPr lang="en-US" sz="1600">
                <a:solidFill>
                  <a:srgbClr val="7F7F7F"/>
                </a:solidFill>
              </a:rPr>
              <a:t>Using time series data for court standing order from September 2019 - September 2020</a:t>
            </a:r>
            <a:endParaRPr sz="18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5dd28c9a1_0_145"/>
          <p:cNvSpPr txBox="1">
            <a:spLocks noGrp="1"/>
          </p:cNvSpPr>
          <p:nvPr>
            <p:ph type="body" idx="1"/>
          </p:nvPr>
        </p:nvSpPr>
        <p:spPr>
          <a:xfrm>
            <a:off x="-880692" y="2115803"/>
            <a:ext cx="4503600" cy="2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70" name="Google Shape;370;ga5dd28c9a1_0_145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1" name="Google Shape;371;ga5dd28c9a1_0_145"/>
          <p:cNvSpPr txBox="1">
            <a:spLocks noGrp="1"/>
          </p:cNvSpPr>
          <p:nvPr>
            <p:ph type="title"/>
          </p:nvPr>
        </p:nvSpPr>
        <p:spPr>
          <a:xfrm>
            <a:off x="4007700" y="2586850"/>
            <a:ext cx="49692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What is the relationship between web traffic metrics and web traffic?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5dd28c9a1_0_117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Web Traffic Metrics Analysis</a:t>
            </a:r>
            <a:endParaRPr/>
          </a:p>
        </p:txBody>
      </p:sp>
      <p:sp>
        <p:nvSpPr>
          <p:cNvPr id="378" name="Google Shape;378;ga5dd28c9a1_0_117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79" name="Google Shape;379;ga5dd28c9a1_0_117"/>
          <p:cNvSpPr txBox="1">
            <a:spLocks noGrp="1"/>
          </p:cNvSpPr>
          <p:nvPr>
            <p:ph type="body" idx="2"/>
          </p:nvPr>
        </p:nvSpPr>
        <p:spPr>
          <a:xfrm>
            <a:off x="235899" y="2841050"/>
            <a:ext cx="28929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 identify the relationships between each web traffic metric and the web traffic of District Court websites before and during COVID-19.</a:t>
            </a:r>
            <a:endParaRPr/>
          </a:p>
        </p:txBody>
      </p:sp>
      <p:sp>
        <p:nvSpPr>
          <p:cNvPr id="380" name="Google Shape;380;ga5dd28c9a1_0_117"/>
          <p:cNvSpPr txBox="1"/>
          <p:nvPr/>
        </p:nvSpPr>
        <p:spPr>
          <a:xfrm>
            <a:off x="4339769" y="1631853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Average Time On Page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1" name="Google Shape;381;ga5dd28c9a1_0_117"/>
          <p:cNvSpPr txBox="1"/>
          <p:nvPr/>
        </p:nvSpPr>
        <p:spPr>
          <a:xfrm>
            <a:off x="4339768" y="2309739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Exit Rate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2" name="Google Shape;382;ga5dd28c9a1_0_117"/>
          <p:cNvSpPr txBox="1"/>
          <p:nvPr/>
        </p:nvSpPr>
        <p:spPr>
          <a:xfrm>
            <a:off x="4339767" y="298760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New Users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3" name="Google Shape;383;ga5dd28c9a1_0_117"/>
          <p:cNvSpPr txBox="1"/>
          <p:nvPr/>
        </p:nvSpPr>
        <p:spPr>
          <a:xfrm>
            <a:off x="4339767" y="3663877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Organic Searches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4" name="Google Shape;384;ga5dd28c9a1_0_117"/>
          <p:cNvSpPr txBox="1"/>
          <p:nvPr/>
        </p:nvSpPr>
        <p:spPr>
          <a:xfrm>
            <a:off x="4339767" y="434335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Bounce Rate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5" name="Google Shape;385;ga5dd28c9a1_0_117"/>
          <p:cNvSpPr txBox="1"/>
          <p:nvPr/>
        </p:nvSpPr>
        <p:spPr>
          <a:xfrm>
            <a:off x="3705425" y="117300"/>
            <a:ext cx="5271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/>
              <a:t>Web Traffic Metrics Model 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Negative </a:t>
            </a:r>
            <a:r>
              <a:rPr lang="en-US" sz="1600">
                <a:solidFill>
                  <a:schemeClr val="dk1"/>
                </a:solidFill>
              </a:rPr>
              <a:t>Binomial Generalized Linear Model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Response Variable: Unique pageviews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Predictor Variables: Other web traffic metrics</a:t>
            </a:r>
            <a:endParaRPr/>
          </a:p>
        </p:txBody>
      </p:sp>
      <p:sp>
        <p:nvSpPr>
          <p:cNvPr id="386" name="Google Shape;386;ga5dd28c9a1_0_117"/>
          <p:cNvSpPr/>
          <p:nvPr/>
        </p:nvSpPr>
        <p:spPr>
          <a:xfrm>
            <a:off x="5375976" y="5053499"/>
            <a:ext cx="1652700" cy="1565100"/>
          </a:xfrm>
          <a:prstGeom prst="rect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a5dd28c9a1_0_117"/>
          <p:cNvSpPr txBox="1"/>
          <p:nvPr/>
        </p:nvSpPr>
        <p:spPr>
          <a:xfrm>
            <a:off x="5614350" y="5269950"/>
            <a:ext cx="13998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117 </a:t>
            </a:r>
            <a:r>
              <a:rPr lang="en-US" sz="23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pages</a:t>
            </a:r>
            <a:endParaRPr sz="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5dd28c9a1_0_131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Web Traffic Metrics Analysis Cont.</a:t>
            </a:r>
            <a:endParaRPr/>
          </a:p>
        </p:txBody>
      </p:sp>
      <p:sp>
        <p:nvSpPr>
          <p:cNvPr id="394" name="Google Shape;394;ga5dd28c9a1_0_131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95" name="Google Shape;395;ga5dd28c9a1_0_131"/>
          <p:cNvSpPr txBox="1">
            <a:spLocks noGrp="1"/>
          </p:cNvSpPr>
          <p:nvPr>
            <p:ph type="body" idx="2"/>
          </p:nvPr>
        </p:nvSpPr>
        <p:spPr>
          <a:xfrm>
            <a:off x="65575" y="2817200"/>
            <a:ext cx="32127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We also would like to explore whether the changes of different web traffic metrics before and during COVID19 is correlated with the changes of web traffic before and during COVID19.</a:t>
            </a:r>
            <a:endParaRPr/>
          </a:p>
        </p:txBody>
      </p:sp>
      <p:sp>
        <p:nvSpPr>
          <p:cNvPr id="396" name="Google Shape;396;ga5dd28c9a1_0_131"/>
          <p:cNvSpPr txBox="1"/>
          <p:nvPr/>
        </p:nvSpPr>
        <p:spPr>
          <a:xfrm>
            <a:off x="4296269" y="1842715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Average Time On Page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7" name="Google Shape;397;ga5dd28c9a1_0_131"/>
          <p:cNvSpPr txBox="1"/>
          <p:nvPr/>
        </p:nvSpPr>
        <p:spPr>
          <a:xfrm>
            <a:off x="4296268" y="252060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Exit Rate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8" name="Google Shape;398;ga5dd28c9a1_0_131"/>
          <p:cNvSpPr txBox="1"/>
          <p:nvPr/>
        </p:nvSpPr>
        <p:spPr>
          <a:xfrm>
            <a:off x="4296267" y="3198464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New Users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9" name="Google Shape;399;ga5dd28c9a1_0_131"/>
          <p:cNvSpPr txBox="1"/>
          <p:nvPr/>
        </p:nvSpPr>
        <p:spPr>
          <a:xfrm>
            <a:off x="4296267" y="3874739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Organic Searches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0" name="Google Shape;400;ga5dd28c9a1_0_131"/>
          <p:cNvSpPr txBox="1"/>
          <p:nvPr/>
        </p:nvSpPr>
        <p:spPr>
          <a:xfrm>
            <a:off x="4296267" y="4554214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Bounce Rate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1" name="Google Shape;401;ga5dd28c9a1_0_131"/>
          <p:cNvSpPr txBox="1"/>
          <p:nvPr/>
        </p:nvSpPr>
        <p:spPr>
          <a:xfrm>
            <a:off x="3635100" y="-104200"/>
            <a:ext cx="5271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/>
              <a:t>Difference Model </a:t>
            </a:r>
            <a:endParaRPr sz="1600" b="1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Linear Regression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Response Variable: The difference of web traffic between 2019 and 2020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Predictor Variables: The difference of web traffic metrics between 2019 and 2020</a:t>
            </a:r>
            <a:endParaRPr/>
          </a:p>
        </p:txBody>
      </p:sp>
      <p:sp>
        <p:nvSpPr>
          <p:cNvPr id="402" name="Google Shape;402;ga5dd28c9a1_0_131"/>
          <p:cNvSpPr/>
          <p:nvPr/>
        </p:nvSpPr>
        <p:spPr>
          <a:xfrm>
            <a:off x="5332476" y="5233699"/>
            <a:ext cx="1652700" cy="1565100"/>
          </a:xfrm>
          <a:prstGeom prst="rect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a5dd28c9a1_0_131"/>
          <p:cNvSpPr txBox="1"/>
          <p:nvPr/>
        </p:nvSpPr>
        <p:spPr>
          <a:xfrm>
            <a:off x="5570850" y="5450150"/>
            <a:ext cx="13998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117 </a:t>
            </a:r>
            <a:r>
              <a:rPr lang="en-US" sz="23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pages</a:t>
            </a:r>
            <a:endParaRPr sz="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5dd28c9a1_0_124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410" name="Google Shape;410;ga5dd28c9a1_0_124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11" name="Google Shape;411;ga5dd28c9a1_0_124"/>
          <p:cNvSpPr txBox="1">
            <a:spLocks noGrp="1"/>
          </p:cNvSpPr>
          <p:nvPr>
            <p:ph type="body" idx="2"/>
          </p:nvPr>
        </p:nvSpPr>
        <p:spPr>
          <a:xfrm>
            <a:off x="262149" y="2817100"/>
            <a:ext cx="28404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b="1"/>
              <a:t>Web Traffic Metrics Model:</a:t>
            </a:r>
            <a:r>
              <a:rPr lang="en-US"/>
              <a:t> For both pre-COVID-19 and during-COVID-19, the significant metrics are the same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b="1"/>
              <a:t>Difference Model:</a:t>
            </a:r>
            <a:r>
              <a:rPr lang="en-US"/>
              <a:t> The difference of the value of Organic Searches before and during COVID-19 is the only significant metric</a:t>
            </a:r>
            <a:endParaRPr/>
          </a:p>
        </p:txBody>
      </p:sp>
      <p:sp>
        <p:nvSpPr>
          <p:cNvPr id="412" name="Google Shape;412;ga5dd28c9a1_0_124"/>
          <p:cNvSpPr txBox="1"/>
          <p:nvPr/>
        </p:nvSpPr>
        <p:spPr>
          <a:xfrm>
            <a:off x="4352894" y="1241453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Average Time On Page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3" name="Google Shape;413;ga5dd28c9a1_0_124"/>
          <p:cNvSpPr txBox="1"/>
          <p:nvPr/>
        </p:nvSpPr>
        <p:spPr>
          <a:xfrm>
            <a:off x="4352893" y="1919339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Exit Rate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4" name="Google Shape;414;ga5dd28c9a1_0_124"/>
          <p:cNvSpPr txBox="1"/>
          <p:nvPr/>
        </p:nvSpPr>
        <p:spPr>
          <a:xfrm>
            <a:off x="4352892" y="259720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New Users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5" name="Google Shape;415;ga5dd28c9a1_0_124"/>
          <p:cNvSpPr txBox="1"/>
          <p:nvPr/>
        </p:nvSpPr>
        <p:spPr>
          <a:xfrm>
            <a:off x="4352892" y="3273477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Organic Searches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6" name="Google Shape;416;ga5dd28c9a1_0_124"/>
          <p:cNvSpPr/>
          <p:nvPr/>
        </p:nvSpPr>
        <p:spPr>
          <a:xfrm>
            <a:off x="3762375" y="131270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a5dd28c9a1_0_124"/>
          <p:cNvSpPr/>
          <p:nvPr/>
        </p:nvSpPr>
        <p:spPr>
          <a:xfrm>
            <a:off x="3762375" y="1972125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a5dd28c9a1_0_124"/>
          <p:cNvSpPr/>
          <p:nvPr/>
        </p:nvSpPr>
        <p:spPr>
          <a:xfrm>
            <a:off x="3762375" y="266845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a5dd28c9a1_0_124"/>
          <p:cNvSpPr/>
          <p:nvPr/>
        </p:nvSpPr>
        <p:spPr>
          <a:xfrm>
            <a:off x="3762375" y="3344725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a5dd28c9a1_0_124"/>
          <p:cNvSpPr txBox="1"/>
          <p:nvPr/>
        </p:nvSpPr>
        <p:spPr>
          <a:xfrm>
            <a:off x="3762375" y="2631550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-</a:t>
            </a:r>
            <a:endParaRPr sz="2500"/>
          </a:p>
        </p:txBody>
      </p:sp>
      <p:sp>
        <p:nvSpPr>
          <p:cNvPr id="421" name="Google Shape;421;ga5dd28c9a1_0_124"/>
          <p:cNvSpPr txBox="1"/>
          <p:nvPr/>
        </p:nvSpPr>
        <p:spPr>
          <a:xfrm>
            <a:off x="3762375" y="1312700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22" name="Google Shape;422;ga5dd28c9a1_0_124"/>
          <p:cNvSpPr txBox="1"/>
          <p:nvPr/>
        </p:nvSpPr>
        <p:spPr>
          <a:xfrm>
            <a:off x="3762375" y="1972125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-</a:t>
            </a:r>
            <a:endParaRPr sz="2500"/>
          </a:p>
        </p:txBody>
      </p:sp>
      <p:sp>
        <p:nvSpPr>
          <p:cNvPr id="423" name="Google Shape;423;ga5dd28c9a1_0_124"/>
          <p:cNvSpPr txBox="1"/>
          <p:nvPr/>
        </p:nvSpPr>
        <p:spPr>
          <a:xfrm>
            <a:off x="3762375" y="3346325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24" name="Google Shape;424;ga5dd28c9a1_0_124"/>
          <p:cNvSpPr txBox="1"/>
          <p:nvPr/>
        </p:nvSpPr>
        <p:spPr>
          <a:xfrm>
            <a:off x="4352892" y="4773089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Organic Searches Difference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5" name="Google Shape;425;ga5dd28c9a1_0_124"/>
          <p:cNvSpPr/>
          <p:nvPr/>
        </p:nvSpPr>
        <p:spPr>
          <a:xfrm>
            <a:off x="3762375" y="4843537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a5dd28c9a1_0_124"/>
          <p:cNvSpPr txBox="1"/>
          <p:nvPr/>
        </p:nvSpPr>
        <p:spPr>
          <a:xfrm>
            <a:off x="3762375" y="4845138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27" name="Google Shape;427;ga5dd28c9a1_0_124"/>
          <p:cNvSpPr txBox="1"/>
          <p:nvPr/>
        </p:nvSpPr>
        <p:spPr>
          <a:xfrm>
            <a:off x="3762375" y="706050"/>
            <a:ext cx="3264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Web Traffic Metrics Model:</a:t>
            </a:r>
            <a:endParaRPr sz="1700" b="1"/>
          </a:p>
        </p:txBody>
      </p:sp>
      <p:sp>
        <p:nvSpPr>
          <p:cNvPr id="428" name="Google Shape;428;ga5dd28c9a1_0_124"/>
          <p:cNvSpPr txBox="1"/>
          <p:nvPr/>
        </p:nvSpPr>
        <p:spPr>
          <a:xfrm>
            <a:off x="3762375" y="4271213"/>
            <a:ext cx="3264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Difference Model:</a:t>
            </a:r>
            <a:endParaRPr sz="1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dd28c9a1_0_1"/>
          <p:cNvSpPr/>
          <p:nvPr/>
        </p:nvSpPr>
        <p:spPr>
          <a:xfrm>
            <a:off x="3493825" y="1243925"/>
            <a:ext cx="2491800" cy="2051700"/>
          </a:xfrm>
          <a:prstGeom prst="rect">
            <a:avLst/>
          </a:prstGeom>
          <a:noFill/>
          <a:ln w="317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5dd28c9a1_0_1"/>
          <p:cNvSpPr txBox="1"/>
          <p:nvPr/>
        </p:nvSpPr>
        <p:spPr>
          <a:xfrm>
            <a:off x="3479185" y="1210424"/>
            <a:ext cx="1405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sz="100">
              <a:solidFill>
                <a:srgbClr val="FFFFFF"/>
              </a:solidFill>
            </a:endParaRPr>
          </a:p>
        </p:txBody>
      </p:sp>
      <p:sp>
        <p:nvSpPr>
          <p:cNvPr id="148" name="Google Shape;148;ga5dd28c9a1_0_1"/>
          <p:cNvSpPr txBox="1"/>
          <p:nvPr/>
        </p:nvSpPr>
        <p:spPr>
          <a:xfrm>
            <a:off x="3571863" y="1879963"/>
            <a:ext cx="189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</a:rPr>
              <a:t>Introduction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49" name="Google Shape;149;ga5dd28c9a1_0_1"/>
          <p:cNvSpPr/>
          <p:nvPr/>
        </p:nvSpPr>
        <p:spPr>
          <a:xfrm>
            <a:off x="6208425" y="1232750"/>
            <a:ext cx="2491800" cy="2051700"/>
          </a:xfrm>
          <a:prstGeom prst="rect">
            <a:avLst/>
          </a:prstGeom>
          <a:noFill/>
          <a:ln w="317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a5dd28c9a1_0_1"/>
          <p:cNvSpPr txBox="1"/>
          <p:nvPr/>
        </p:nvSpPr>
        <p:spPr>
          <a:xfrm>
            <a:off x="6286494" y="1210424"/>
            <a:ext cx="1405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sz="100">
              <a:solidFill>
                <a:srgbClr val="FFFFFF"/>
              </a:solidFill>
            </a:endParaRPr>
          </a:p>
        </p:txBody>
      </p:sp>
      <p:sp>
        <p:nvSpPr>
          <p:cNvPr id="151" name="Google Shape;151;ga5dd28c9a1_0_1"/>
          <p:cNvSpPr txBox="1"/>
          <p:nvPr/>
        </p:nvSpPr>
        <p:spPr>
          <a:xfrm>
            <a:off x="6286500" y="1868788"/>
            <a:ext cx="23118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</a:rPr>
              <a:t>Research Aims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52" name="Google Shape;152;ga5dd28c9a1_0_1"/>
          <p:cNvSpPr/>
          <p:nvPr/>
        </p:nvSpPr>
        <p:spPr>
          <a:xfrm>
            <a:off x="3479175" y="3584725"/>
            <a:ext cx="2491800" cy="2051700"/>
          </a:xfrm>
          <a:prstGeom prst="rect">
            <a:avLst/>
          </a:prstGeom>
          <a:noFill/>
          <a:ln w="317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5dd28c9a1_0_1"/>
          <p:cNvSpPr txBox="1"/>
          <p:nvPr/>
        </p:nvSpPr>
        <p:spPr>
          <a:xfrm>
            <a:off x="3557229" y="3562411"/>
            <a:ext cx="1405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sz="100">
              <a:solidFill>
                <a:srgbClr val="FFFFFF"/>
              </a:solidFill>
            </a:endParaRPr>
          </a:p>
        </p:txBody>
      </p:sp>
      <p:sp>
        <p:nvSpPr>
          <p:cNvPr id="154" name="Google Shape;154;ga5dd28c9a1_0_1"/>
          <p:cNvSpPr txBox="1"/>
          <p:nvPr/>
        </p:nvSpPr>
        <p:spPr>
          <a:xfrm>
            <a:off x="3541563" y="4220775"/>
            <a:ext cx="24918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 b="1">
                <a:solidFill>
                  <a:srgbClr val="FFFFFF"/>
                </a:solidFill>
              </a:rPr>
              <a:t>Takeaways &amp; Business sugressions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55" name="Google Shape;155;ga5dd28c9a1_0_1"/>
          <p:cNvSpPr/>
          <p:nvPr/>
        </p:nvSpPr>
        <p:spPr>
          <a:xfrm rot="5400000">
            <a:off x="1135887" y="-560399"/>
            <a:ext cx="935400" cy="20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a5dd28c9a1_0_1"/>
          <p:cNvSpPr txBox="1"/>
          <p:nvPr/>
        </p:nvSpPr>
        <p:spPr>
          <a:xfrm>
            <a:off x="830767" y="221088"/>
            <a:ext cx="175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57" name="Google Shape;157;ga5dd28c9a1_0_1"/>
          <p:cNvSpPr/>
          <p:nvPr/>
        </p:nvSpPr>
        <p:spPr>
          <a:xfrm>
            <a:off x="6208425" y="3595875"/>
            <a:ext cx="2491800" cy="2051700"/>
          </a:xfrm>
          <a:prstGeom prst="rect">
            <a:avLst/>
          </a:prstGeom>
          <a:noFill/>
          <a:ln w="317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a5dd28c9a1_0_1"/>
          <p:cNvSpPr txBox="1"/>
          <p:nvPr/>
        </p:nvSpPr>
        <p:spPr>
          <a:xfrm>
            <a:off x="6286479" y="3573561"/>
            <a:ext cx="1405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sz="100">
              <a:solidFill>
                <a:srgbClr val="FFFFFF"/>
              </a:solidFill>
            </a:endParaRPr>
          </a:p>
        </p:txBody>
      </p:sp>
      <p:sp>
        <p:nvSpPr>
          <p:cNvPr id="159" name="Google Shape;159;ga5dd28c9a1_0_1"/>
          <p:cNvSpPr txBox="1"/>
          <p:nvPr/>
        </p:nvSpPr>
        <p:spPr>
          <a:xfrm>
            <a:off x="6270813" y="4231925"/>
            <a:ext cx="24918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 b="1">
                <a:solidFill>
                  <a:srgbClr val="FFFFFF"/>
                </a:solidFill>
              </a:rPr>
              <a:t>Limitations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5dd28c9a1_0_165"/>
          <p:cNvSpPr txBox="1">
            <a:spLocks noGrp="1"/>
          </p:cNvSpPr>
          <p:nvPr>
            <p:ph type="body" idx="1"/>
          </p:nvPr>
        </p:nvSpPr>
        <p:spPr>
          <a:xfrm>
            <a:off x="-880692" y="2115803"/>
            <a:ext cx="4503600" cy="2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434" name="Google Shape;434;ga5dd28c9a1_0_165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35" name="Google Shape;435;ga5dd28c9a1_0_165"/>
          <p:cNvSpPr txBox="1">
            <a:spLocks noGrp="1"/>
          </p:cNvSpPr>
          <p:nvPr>
            <p:ph type="title"/>
          </p:nvPr>
        </p:nvSpPr>
        <p:spPr>
          <a:xfrm>
            <a:off x="3925050" y="3222675"/>
            <a:ext cx="54234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What Kinds of Pages Need Our Attention?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ga5c7a0e649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3333" y="3743587"/>
            <a:ext cx="2744400" cy="18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a5c7a0e649_0_67"/>
          <p:cNvSpPr txBox="1"/>
          <p:nvPr/>
        </p:nvSpPr>
        <p:spPr>
          <a:xfrm>
            <a:off x="6886782" y="4342925"/>
            <a:ext cx="1900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8.96</a:t>
            </a:r>
            <a:endParaRPr sz="1300"/>
          </a:p>
        </p:txBody>
      </p:sp>
      <p:sp>
        <p:nvSpPr>
          <p:cNvPr id="442" name="Google Shape;442;ga5c7a0e649_0_67"/>
          <p:cNvSpPr txBox="1"/>
          <p:nvPr/>
        </p:nvSpPr>
        <p:spPr>
          <a:xfrm>
            <a:off x="6591993" y="5632952"/>
            <a:ext cx="1647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5BF"/>
                </a:solidFill>
              </a:rPr>
              <a:t>Average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a5c7a0e649_0_67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Grade Level</a:t>
            </a:r>
            <a:endParaRPr/>
          </a:p>
        </p:txBody>
      </p:sp>
      <p:sp>
        <p:nvSpPr>
          <p:cNvPr id="444" name="Google Shape;444;ga5c7a0e649_0_67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45" name="Google Shape;445;ga5c7a0e649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650" y="200350"/>
            <a:ext cx="5347775" cy="3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a5c7a0e649_0_67"/>
          <p:cNvSpPr/>
          <p:nvPr/>
        </p:nvSpPr>
        <p:spPr>
          <a:xfrm>
            <a:off x="4449726" y="3950899"/>
            <a:ext cx="1652700" cy="1565100"/>
          </a:xfrm>
          <a:prstGeom prst="rect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a5c7a0e649_0_67"/>
          <p:cNvSpPr txBox="1"/>
          <p:nvPr/>
        </p:nvSpPr>
        <p:spPr>
          <a:xfrm>
            <a:off x="4688100" y="4167350"/>
            <a:ext cx="13998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117 </a:t>
            </a:r>
            <a:r>
              <a:rPr lang="en-US" sz="23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pages</a:t>
            </a:r>
            <a:endParaRPr sz="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a5c7a0e649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5453" y="3972187"/>
            <a:ext cx="2744400" cy="18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a5c7a0e649_0_80"/>
          <p:cNvSpPr txBox="1"/>
          <p:nvPr/>
        </p:nvSpPr>
        <p:spPr>
          <a:xfrm>
            <a:off x="5858875" y="4571525"/>
            <a:ext cx="15195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9.67</a:t>
            </a:r>
            <a:endParaRPr sz="1000"/>
          </a:p>
        </p:txBody>
      </p:sp>
      <p:sp>
        <p:nvSpPr>
          <p:cNvPr id="454" name="Google Shape;454;ga5c7a0e649_0_80"/>
          <p:cNvSpPr txBox="1"/>
          <p:nvPr/>
        </p:nvSpPr>
        <p:spPr>
          <a:xfrm>
            <a:off x="5503002" y="5861552"/>
            <a:ext cx="1647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5BF"/>
                </a:solidFill>
              </a:rPr>
              <a:t>Average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a5c7a0e649_0_80"/>
          <p:cNvSpPr txBox="1">
            <a:spLocks noGrp="1"/>
          </p:cNvSpPr>
          <p:nvPr>
            <p:ph type="body" idx="1"/>
          </p:nvPr>
        </p:nvSpPr>
        <p:spPr>
          <a:xfrm>
            <a:off x="367000" y="1485945"/>
            <a:ext cx="26307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Grade Level</a:t>
            </a:r>
            <a:endParaRPr/>
          </a:p>
        </p:txBody>
      </p:sp>
      <p:sp>
        <p:nvSpPr>
          <p:cNvPr id="456" name="Google Shape;456;ga5c7a0e649_0_80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57" name="Google Shape;457;ga5c7a0e649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800" y="298651"/>
            <a:ext cx="4731450" cy="34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"/>
          <p:cNvSpPr txBox="1"/>
          <p:nvPr/>
        </p:nvSpPr>
        <p:spPr>
          <a:xfrm>
            <a:off x="3503225" y="340401"/>
            <a:ext cx="4823400" cy="3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-US" sz="1800"/>
              <a:t>Regression for feedback data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-US" sz="1800"/>
              <a:t>Model: Negative Binomial Generalized Linear Model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-US" sz="1800"/>
              <a:t>Response (y): numbers of negative feedback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-US" sz="1800"/>
              <a:t>Predictors (X): web traffic data, content type, grade level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3" name="Google Shape;463;p15"/>
          <p:cNvGraphicFramePr/>
          <p:nvPr/>
        </p:nvGraphicFramePr>
        <p:xfrm>
          <a:off x="6253826" y="4790953"/>
          <a:ext cx="2225400" cy="144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4" name="Google Shape;464;p15"/>
          <p:cNvSpPr txBox="1"/>
          <p:nvPr/>
        </p:nvSpPr>
        <p:spPr>
          <a:xfrm>
            <a:off x="6869300" y="5187754"/>
            <a:ext cx="11355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72</a:t>
            </a:r>
            <a:r>
              <a:rPr lang="en-US" sz="3500" b="1" baseline="30000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%</a:t>
            </a:r>
            <a:endParaRPr/>
          </a:p>
        </p:txBody>
      </p:sp>
      <p:sp>
        <p:nvSpPr>
          <p:cNvPr id="465" name="Google Shape;465;p15"/>
          <p:cNvSpPr txBox="1"/>
          <p:nvPr/>
        </p:nvSpPr>
        <p:spPr>
          <a:xfrm>
            <a:off x="5735673" y="6082450"/>
            <a:ext cx="3423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5BF"/>
                </a:solidFill>
              </a:rPr>
              <a:t>Info not found rate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466" name="Google Shape;466;p15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836" cy="208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Feedback Data in District Court</a:t>
            </a:r>
            <a:endParaRPr/>
          </a:p>
        </p:txBody>
      </p:sp>
      <p:sp>
        <p:nvSpPr>
          <p:cNvPr id="467" name="Google Shape;467;p15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68" name="Google Shape;468;p15"/>
          <p:cNvSpPr/>
          <p:nvPr/>
        </p:nvSpPr>
        <p:spPr>
          <a:xfrm>
            <a:off x="3763926" y="4865299"/>
            <a:ext cx="1652700" cy="1565100"/>
          </a:xfrm>
          <a:prstGeom prst="rect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5"/>
          <p:cNvSpPr txBox="1"/>
          <p:nvPr/>
        </p:nvSpPr>
        <p:spPr>
          <a:xfrm>
            <a:off x="3926100" y="5081750"/>
            <a:ext cx="13998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4028 </a:t>
            </a:r>
            <a:r>
              <a:rPr lang="en-US" sz="2300" b="1">
                <a:solidFill>
                  <a:srgbClr val="0075BF"/>
                </a:solidFill>
                <a:latin typeface="Arial Black"/>
                <a:ea typeface="Arial Black"/>
                <a:cs typeface="Arial Black"/>
                <a:sym typeface="Arial Black"/>
              </a:rPr>
              <a:t>records</a:t>
            </a:r>
            <a:endParaRPr sz="200"/>
          </a:p>
        </p:txBody>
      </p:sp>
      <p:sp>
        <p:nvSpPr>
          <p:cNvPr id="470" name="Google Shape;470;p15"/>
          <p:cNvSpPr txBox="1"/>
          <p:nvPr/>
        </p:nvSpPr>
        <p:spPr>
          <a:xfrm>
            <a:off x="367479" y="2896950"/>
            <a:ext cx="2630700" cy="2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75BF"/>
                </a:solidFill>
              </a:rPr>
              <a:t>Find the potential reasons causing negative feedback</a:t>
            </a:r>
            <a:endParaRPr sz="1600" b="1">
              <a:solidFill>
                <a:srgbClr val="0075B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f713ae0c1_0_255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477" name="Google Shape;477;gaf713ae0c1_0_255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78" name="Google Shape;478;gaf713ae0c1_0_255"/>
          <p:cNvSpPr txBox="1">
            <a:spLocks noGrp="1"/>
          </p:cNvSpPr>
          <p:nvPr>
            <p:ph type="body" idx="2"/>
          </p:nvPr>
        </p:nvSpPr>
        <p:spPr>
          <a:xfrm>
            <a:off x="262149" y="2817100"/>
            <a:ext cx="28404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target: Location details,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location, curated list, and service details</a:t>
            </a:r>
            <a:endParaRPr/>
          </a:p>
        </p:txBody>
      </p:sp>
      <p:sp>
        <p:nvSpPr>
          <p:cNvPr id="479" name="Google Shape;479;gaf713ae0c1_0_255"/>
          <p:cNvSpPr txBox="1"/>
          <p:nvPr/>
        </p:nvSpPr>
        <p:spPr>
          <a:xfrm>
            <a:off x="4352894" y="533178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Location details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0" name="Google Shape;480;gaf713ae0c1_0_255"/>
          <p:cNvSpPr txBox="1"/>
          <p:nvPr/>
        </p:nvSpPr>
        <p:spPr>
          <a:xfrm>
            <a:off x="4352893" y="1211064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Location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1" name="Google Shape;481;gaf713ae0c1_0_255"/>
          <p:cNvSpPr txBox="1"/>
          <p:nvPr/>
        </p:nvSpPr>
        <p:spPr>
          <a:xfrm>
            <a:off x="4352892" y="1888927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Curated list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2" name="Google Shape;482;gaf713ae0c1_0_255"/>
          <p:cNvSpPr txBox="1"/>
          <p:nvPr/>
        </p:nvSpPr>
        <p:spPr>
          <a:xfrm>
            <a:off x="4352892" y="256520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Service details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3" name="Google Shape;483;gaf713ae0c1_0_255"/>
          <p:cNvSpPr/>
          <p:nvPr/>
        </p:nvSpPr>
        <p:spPr>
          <a:xfrm>
            <a:off x="3762375" y="604425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f713ae0c1_0_255"/>
          <p:cNvSpPr/>
          <p:nvPr/>
        </p:nvSpPr>
        <p:spPr>
          <a:xfrm>
            <a:off x="3762375" y="126385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af713ae0c1_0_255"/>
          <p:cNvSpPr/>
          <p:nvPr/>
        </p:nvSpPr>
        <p:spPr>
          <a:xfrm>
            <a:off x="3762375" y="1960175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f713ae0c1_0_255"/>
          <p:cNvSpPr/>
          <p:nvPr/>
        </p:nvSpPr>
        <p:spPr>
          <a:xfrm>
            <a:off x="3762375" y="263645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af713ae0c1_0_255"/>
          <p:cNvSpPr txBox="1"/>
          <p:nvPr/>
        </p:nvSpPr>
        <p:spPr>
          <a:xfrm>
            <a:off x="3762375" y="1923275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88" name="Google Shape;488;gaf713ae0c1_0_255"/>
          <p:cNvSpPr txBox="1"/>
          <p:nvPr/>
        </p:nvSpPr>
        <p:spPr>
          <a:xfrm>
            <a:off x="3762375" y="604425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89" name="Google Shape;489;gaf713ae0c1_0_255"/>
          <p:cNvSpPr txBox="1"/>
          <p:nvPr/>
        </p:nvSpPr>
        <p:spPr>
          <a:xfrm>
            <a:off x="3762375" y="1263850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90" name="Google Shape;490;gaf713ae0c1_0_255"/>
          <p:cNvSpPr txBox="1"/>
          <p:nvPr/>
        </p:nvSpPr>
        <p:spPr>
          <a:xfrm>
            <a:off x="3762375" y="2638050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91" name="Google Shape;491;gaf713ae0c1_0_255"/>
          <p:cNvSpPr txBox="1"/>
          <p:nvPr/>
        </p:nvSpPr>
        <p:spPr>
          <a:xfrm>
            <a:off x="4352892" y="3251002"/>
            <a:ext cx="3725100" cy="5847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Unique pageview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2" name="Google Shape;492;gaf713ae0c1_0_255"/>
          <p:cNvSpPr/>
          <p:nvPr/>
        </p:nvSpPr>
        <p:spPr>
          <a:xfrm>
            <a:off x="3762375" y="332225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af713ae0c1_0_255"/>
          <p:cNvSpPr txBox="1"/>
          <p:nvPr/>
        </p:nvSpPr>
        <p:spPr>
          <a:xfrm>
            <a:off x="3762375" y="3323850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+</a:t>
            </a:r>
            <a:endParaRPr sz="2500"/>
          </a:p>
        </p:txBody>
      </p:sp>
      <p:sp>
        <p:nvSpPr>
          <p:cNvPr id="494" name="Google Shape;494;gaf713ae0c1_0_255"/>
          <p:cNvSpPr txBox="1"/>
          <p:nvPr/>
        </p:nvSpPr>
        <p:spPr>
          <a:xfrm>
            <a:off x="4352892" y="3936802"/>
            <a:ext cx="3725100" cy="5847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Sessions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5" name="Google Shape;495;gaf713ae0c1_0_255"/>
          <p:cNvSpPr/>
          <p:nvPr/>
        </p:nvSpPr>
        <p:spPr>
          <a:xfrm>
            <a:off x="3762375" y="400805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af713ae0c1_0_255"/>
          <p:cNvSpPr txBox="1"/>
          <p:nvPr/>
        </p:nvSpPr>
        <p:spPr>
          <a:xfrm>
            <a:off x="3762375" y="4009650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-</a:t>
            </a:r>
            <a:endParaRPr sz="2500"/>
          </a:p>
        </p:txBody>
      </p:sp>
      <p:sp>
        <p:nvSpPr>
          <p:cNvPr id="497" name="Google Shape;497;gaf713ae0c1_0_255"/>
          <p:cNvSpPr txBox="1"/>
          <p:nvPr/>
        </p:nvSpPr>
        <p:spPr>
          <a:xfrm>
            <a:off x="4352892" y="462260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Rules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8" name="Google Shape;498;gaf713ae0c1_0_255"/>
          <p:cNvSpPr/>
          <p:nvPr/>
        </p:nvSpPr>
        <p:spPr>
          <a:xfrm>
            <a:off x="3762375" y="469385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-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af713ae0c1_0_255"/>
          <p:cNvSpPr txBox="1"/>
          <p:nvPr/>
        </p:nvSpPr>
        <p:spPr>
          <a:xfrm>
            <a:off x="4352892" y="5308402"/>
            <a:ext cx="3725100" cy="584700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Org page</a:t>
            </a:r>
            <a:endParaRPr sz="1500">
              <a:solidFill>
                <a:srgbClr val="FFC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0" name="Google Shape;500;gaf713ae0c1_0_255"/>
          <p:cNvSpPr/>
          <p:nvPr/>
        </p:nvSpPr>
        <p:spPr>
          <a:xfrm>
            <a:off x="3762375" y="5379650"/>
            <a:ext cx="455100" cy="4422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af713ae0c1_0_255"/>
          <p:cNvSpPr txBox="1"/>
          <p:nvPr/>
        </p:nvSpPr>
        <p:spPr>
          <a:xfrm>
            <a:off x="3762375" y="5381250"/>
            <a:ext cx="4551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-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f713ae0c1_0_57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07" name="Google Shape;507;gaf713ae0c1_0_57"/>
          <p:cNvSpPr txBox="1">
            <a:spLocks noGrp="1"/>
          </p:cNvSpPr>
          <p:nvPr>
            <p:ph type="body" idx="1"/>
          </p:nvPr>
        </p:nvSpPr>
        <p:spPr>
          <a:xfrm>
            <a:off x="351644" y="386312"/>
            <a:ext cx="7856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Device Information</a:t>
            </a:r>
            <a:endParaRPr/>
          </a:p>
        </p:txBody>
      </p:sp>
      <p:graphicFrame>
        <p:nvGraphicFramePr>
          <p:cNvPr id="508" name="Google Shape;508;gaf713ae0c1_0_57"/>
          <p:cNvGraphicFramePr/>
          <p:nvPr/>
        </p:nvGraphicFramePr>
        <p:xfrm>
          <a:off x="500100" y="5800150"/>
          <a:ext cx="7740225" cy="792420"/>
        </p:xfrm>
        <a:graphic>
          <a:graphicData uri="http://schemas.openxmlformats.org/drawingml/2006/table">
            <a:tbl>
              <a:tblPr>
                <a:noFill/>
                <a:tableStyleId>{9D93AEA3-5BD8-4DCC-9AB9-9A9F21BC3C45}</a:tableStyleId>
              </a:tblPr>
              <a:tblGrid>
                <a:gridCol w="9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Desktop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Mobile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9" name="Google Shape;509;gaf713ae0c1_0_57"/>
          <p:cNvPicPr preferRelativeResize="0"/>
          <p:nvPr/>
        </p:nvPicPr>
        <p:blipFill rotWithShape="1">
          <a:blip r:embed="rId3">
            <a:alphaModFix/>
          </a:blip>
          <a:srcRect l="4787" t="7253" r="7199" b="8896"/>
          <a:stretch/>
        </p:blipFill>
        <p:spPr>
          <a:xfrm>
            <a:off x="805975" y="863700"/>
            <a:ext cx="7667201" cy="4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f713ae0c1_0_47"/>
          <p:cNvSpPr txBox="1">
            <a:spLocks noGrp="1"/>
          </p:cNvSpPr>
          <p:nvPr>
            <p:ph type="body" idx="1"/>
          </p:nvPr>
        </p:nvSpPr>
        <p:spPr>
          <a:xfrm>
            <a:off x="290800" y="439850"/>
            <a:ext cx="28008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Content Type: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Locations </a:t>
            </a:r>
            <a:endParaRPr/>
          </a:p>
        </p:txBody>
      </p:sp>
      <p:sp>
        <p:nvSpPr>
          <p:cNvPr id="516" name="Google Shape;516;gaf713ae0c1_0_47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17" name="Google Shape;517;gaf713ae0c1_0_47"/>
          <p:cNvSpPr txBox="1">
            <a:spLocks noGrp="1"/>
          </p:cNvSpPr>
          <p:nvPr>
            <p:ph type="body" idx="2"/>
          </p:nvPr>
        </p:nvSpPr>
        <p:spPr>
          <a:xfrm>
            <a:off x="367007" y="2817192"/>
            <a:ext cx="26307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af713ae0c1_0_47"/>
          <p:cNvSpPr txBox="1"/>
          <p:nvPr/>
        </p:nvSpPr>
        <p:spPr>
          <a:xfrm>
            <a:off x="3522125" y="3135876"/>
            <a:ext cx="4823400" cy="3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95D46"/>
                </a:solidFill>
              </a:rPr>
              <a:t>Main issues:</a:t>
            </a:r>
            <a:endParaRPr sz="1800"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sz="1800">
                <a:solidFill>
                  <a:srgbClr val="695D46"/>
                </a:solidFill>
              </a:rPr>
              <a:t>Limited parking information</a:t>
            </a:r>
            <a:endParaRPr sz="1800"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sz="1800">
                <a:solidFill>
                  <a:srgbClr val="695D46"/>
                </a:solidFill>
              </a:rPr>
              <a:t>Open hours </a:t>
            </a:r>
            <a:endParaRPr sz="1800"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sz="1800">
                <a:solidFill>
                  <a:srgbClr val="695D46"/>
                </a:solidFill>
              </a:rPr>
              <a:t>Make payments (court filing fee)</a:t>
            </a:r>
            <a:endParaRPr sz="1800"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sz="1800">
                <a:solidFill>
                  <a:srgbClr val="695D46"/>
                </a:solidFill>
              </a:rPr>
              <a:t>Docket and case information</a:t>
            </a:r>
            <a:endParaRPr sz="180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95D46"/>
                </a:solidFill>
              </a:rPr>
              <a:t>Layout for mobile users:</a:t>
            </a:r>
            <a:endParaRPr sz="1800"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sz="1800">
                <a:solidFill>
                  <a:srgbClr val="695D46"/>
                </a:solidFill>
              </a:rPr>
              <a:t>Contact information </a:t>
            </a:r>
            <a:endParaRPr/>
          </a:p>
        </p:txBody>
      </p:sp>
      <p:graphicFrame>
        <p:nvGraphicFramePr>
          <p:cNvPr id="519" name="Google Shape;519;gaf713ae0c1_0_47"/>
          <p:cNvGraphicFramePr/>
          <p:nvPr/>
        </p:nvGraphicFramePr>
        <p:xfrm>
          <a:off x="3477900" y="594500"/>
          <a:ext cx="5370550" cy="2175352"/>
        </p:xfrm>
        <a:graphic>
          <a:graphicData uri="http://schemas.openxmlformats.org/drawingml/2006/table">
            <a:tbl>
              <a:tblPr>
                <a:noFill/>
                <a:tableStyleId>{5636B522-5B3D-4AE9-B0FE-6E0B335674D2}</a:tableStyleId>
              </a:tblPr>
              <a:tblGrid>
                <a:gridCol w="11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Negative feedback numbers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Info not found rate 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Worcester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Lowell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Plymouth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Brockton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Quincy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0.43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f713ae0c1_0_114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25" name="Google Shape;525;gaf713ae0c1_0_114"/>
          <p:cNvSpPr txBox="1">
            <a:spLocks noGrp="1"/>
          </p:cNvSpPr>
          <p:nvPr>
            <p:ph type="body" idx="1"/>
          </p:nvPr>
        </p:nvSpPr>
        <p:spPr>
          <a:xfrm>
            <a:off x="351644" y="386312"/>
            <a:ext cx="7856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Location page layout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endParaRPr/>
          </a:p>
        </p:txBody>
      </p:sp>
      <p:grpSp>
        <p:nvGrpSpPr>
          <p:cNvPr id="526" name="Google Shape;526;gaf713ae0c1_0_114"/>
          <p:cNvGrpSpPr/>
          <p:nvPr/>
        </p:nvGrpSpPr>
        <p:grpSpPr>
          <a:xfrm>
            <a:off x="460650" y="2431500"/>
            <a:ext cx="3464424" cy="3737724"/>
            <a:chOff x="79650" y="831300"/>
            <a:chExt cx="3464424" cy="3737724"/>
          </a:xfrm>
        </p:grpSpPr>
        <p:pic>
          <p:nvPicPr>
            <p:cNvPr id="527" name="Google Shape;527;gaf713ae0c1_0_114"/>
            <p:cNvPicPr preferRelativeResize="0"/>
            <p:nvPr/>
          </p:nvPicPr>
          <p:blipFill rotWithShape="1">
            <a:blip r:embed="rId3">
              <a:alphaModFix/>
            </a:blip>
            <a:srcRect r="23640"/>
            <a:stretch/>
          </p:blipFill>
          <p:spPr>
            <a:xfrm>
              <a:off x="79650" y="831300"/>
              <a:ext cx="3464424" cy="3737724"/>
            </a:xfrm>
            <a:prstGeom prst="rect">
              <a:avLst/>
            </a:prstGeom>
            <a:noFill/>
            <a:ln w="9525" cap="flat" cmpd="sng">
              <a:solidFill>
                <a:srgbClr val="0075B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28" name="Google Shape;528;gaf713ae0c1_0_114"/>
            <p:cNvSpPr/>
            <p:nvPr/>
          </p:nvSpPr>
          <p:spPr>
            <a:xfrm>
              <a:off x="126575" y="1622450"/>
              <a:ext cx="2888100" cy="816900"/>
            </a:xfrm>
            <a:prstGeom prst="rect">
              <a:avLst/>
            </a:prstGeom>
            <a:noFill/>
            <a:ln w="38100" cap="flat" cmpd="sng">
              <a:solidFill>
                <a:srgbClr val="0075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gaf713ae0c1_0_114"/>
          <p:cNvGrpSpPr/>
          <p:nvPr/>
        </p:nvGrpSpPr>
        <p:grpSpPr>
          <a:xfrm>
            <a:off x="4007075" y="2431500"/>
            <a:ext cx="4537026" cy="3643275"/>
            <a:chOff x="4007075" y="831300"/>
            <a:chExt cx="4537026" cy="3643275"/>
          </a:xfrm>
        </p:grpSpPr>
        <p:pic>
          <p:nvPicPr>
            <p:cNvPr id="530" name="Google Shape;530;gaf713ae0c1_0_1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07075" y="831300"/>
              <a:ext cx="4537026" cy="3643275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31" name="Google Shape;531;gaf713ae0c1_0_114"/>
            <p:cNvSpPr/>
            <p:nvPr/>
          </p:nvSpPr>
          <p:spPr>
            <a:xfrm>
              <a:off x="7243900" y="911850"/>
              <a:ext cx="1300200" cy="32190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gaf713ae0c1_0_114"/>
          <p:cNvSpPr txBox="1"/>
          <p:nvPr/>
        </p:nvSpPr>
        <p:spPr>
          <a:xfrm>
            <a:off x="493650" y="1317150"/>
            <a:ext cx="70419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95D46"/>
                </a:solidFill>
              </a:rPr>
              <a:t>Layout for mobile users:</a:t>
            </a:r>
            <a:endParaRPr sz="1800"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-US" sz="1800">
                <a:solidFill>
                  <a:srgbClr val="695D46"/>
                </a:solidFill>
              </a:rPr>
              <a:t>contact information </a:t>
            </a:r>
            <a:endParaRPr sz="1800">
              <a:solidFill>
                <a:srgbClr val="695D46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4"/>
          <p:cNvSpPr/>
          <p:nvPr/>
        </p:nvSpPr>
        <p:spPr>
          <a:xfrm>
            <a:off x="4082025" y="984675"/>
            <a:ext cx="708000" cy="7080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4"/>
          <p:cNvSpPr/>
          <p:nvPr/>
        </p:nvSpPr>
        <p:spPr>
          <a:xfrm>
            <a:off x="4082017" y="3808174"/>
            <a:ext cx="708000" cy="7080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082016" y="5229761"/>
            <a:ext cx="707883" cy="707883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4"/>
          <p:cNvSpPr txBox="1"/>
          <p:nvPr/>
        </p:nvSpPr>
        <p:spPr>
          <a:xfrm>
            <a:off x="4950694" y="1046223"/>
            <a:ext cx="37249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B8490"/>
                </a:solidFill>
              </a:rPr>
              <a:t>Add links related to case search and payment pages in feature part</a:t>
            </a:r>
            <a:endParaRPr sz="1800">
              <a:solidFill>
                <a:srgbClr val="7B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4"/>
          <p:cNvSpPr txBox="1"/>
          <p:nvPr/>
        </p:nvSpPr>
        <p:spPr>
          <a:xfrm>
            <a:off x="4950693" y="3869739"/>
            <a:ext cx="3725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B8490"/>
                </a:solidFill>
              </a:rPr>
              <a:t>Provide detailed parking info and more organized contact info</a:t>
            </a:r>
            <a:endParaRPr sz="1800">
              <a:solidFill>
                <a:srgbClr val="7B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4"/>
          <p:cNvSpPr txBox="1"/>
          <p:nvPr/>
        </p:nvSpPr>
        <p:spPr>
          <a:xfrm>
            <a:off x="4950692" y="5291314"/>
            <a:ext cx="37249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B8490"/>
                </a:solidFill>
              </a:rPr>
              <a:t>Timely open hours announcement (banner/ link to twitter)</a:t>
            </a:r>
            <a:endParaRPr sz="1800">
              <a:solidFill>
                <a:srgbClr val="7B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1446" y="3936635"/>
            <a:ext cx="444640" cy="44464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4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836" cy="208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Suggestions for Locations &amp; Location Details</a:t>
            </a:r>
            <a:endParaRPr/>
          </a:p>
        </p:txBody>
      </p:sp>
      <p:sp>
        <p:nvSpPr>
          <p:cNvPr id="545" name="Google Shape;545;p14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body" idx="2"/>
          </p:nvPr>
        </p:nvSpPr>
        <p:spPr>
          <a:xfrm>
            <a:off x="367007" y="2817192"/>
            <a:ext cx="2630836" cy="362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endParaRPr/>
          </a:p>
        </p:txBody>
      </p:sp>
      <p:pic>
        <p:nvPicPr>
          <p:cNvPr id="547" name="Google Shape;5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475" y="1183958"/>
            <a:ext cx="468100" cy="33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01" y="5343300"/>
            <a:ext cx="352474" cy="4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275" y="1708450"/>
            <a:ext cx="2884851" cy="1992825"/>
          </a:xfrm>
          <a:prstGeom prst="rect">
            <a:avLst/>
          </a:prstGeom>
          <a:noFill/>
          <a:ln w="9525" cap="flat" cmpd="sng">
            <a:solidFill>
              <a:srgbClr val="0075B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f713ae0c1_0_165"/>
          <p:cNvSpPr txBox="1">
            <a:spLocks noGrp="1"/>
          </p:cNvSpPr>
          <p:nvPr>
            <p:ph type="body" idx="1"/>
          </p:nvPr>
        </p:nvSpPr>
        <p:spPr>
          <a:xfrm>
            <a:off x="367007" y="-93561"/>
            <a:ext cx="2630700" cy="208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TOP 10 List</a:t>
            </a:r>
            <a:endParaRPr/>
          </a:p>
        </p:txBody>
      </p:sp>
      <p:sp>
        <p:nvSpPr>
          <p:cNvPr id="586" name="Google Shape;586;gaf713ae0c1_0_165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87" name="Google Shape;587;gaf713ae0c1_0_165"/>
          <p:cNvSpPr txBox="1">
            <a:spLocks noGrp="1"/>
          </p:cNvSpPr>
          <p:nvPr>
            <p:ph type="body" idx="2"/>
          </p:nvPr>
        </p:nvSpPr>
        <p:spPr>
          <a:xfrm>
            <a:off x="367007" y="2817192"/>
            <a:ext cx="26307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88" name="Google Shape;588;gaf713ae0c1_0_165"/>
          <p:cNvGraphicFramePr/>
          <p:nvPr/>
        </p:nvGraphicFramePr>
        <p:xfrm>
          <a:off x="3431250" y="275900"/>
          <a:ext cx="5414625" cy="6328500"/>
        </p:xfrm>
        <a:graphic>
          <a:graphicData uri="http://schemas.openxmlformats.org/drawingml/2006/table">
            <a:tbl>
              <a:tblPr>
                <a:noFill/>
                <a:tableStyleId>{5636B522-5B3D-4AE9-B0FE-6E0B335674D2}</a:tableStyleId>
              </a:tblPr>
              <a:tblGrid>
                <a:gridCol w="18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Negative feedback numbers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Info not found rate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worcester-district-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court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1155CC"/>
                          </a:solidFill>
                        </a:rPr>
                        <a:t>traffic-tickets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0.98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lowell-district-court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small-claims-court-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forms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worcester-district-court-jury-information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1155CC"/>
                          </a:solidFill>
                        </a:rPr>
                        <a:t>small-claims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hampden-county-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springfield-jury-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information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plymouth-district-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court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district-court-forms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0.93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brockton-district-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court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89" name="Google Shape;589;gaf713ae0c1_0_165"/>
          <p:cNvSpPr txBox="1"/>
          <p:nvPr/>
        </p:nvSpPr>
        <p:spPr>
          <a:xfrm>
            <a:off x="367000" y="445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dd28c9a1_0_238"/>
          <p:cNvSpPr txBox="1">
            <a:spLocks noGrp="1"/>
          </p:cNvSpPr>
          <p:nvPr>
            <p:ph type="title"/>
          </p:nvPr>
        </p:nvSpPr>
        <p:spPr>
          <a:xfrm>
            <a:off x="187300" y="1766500"/>
            <a:ext cx="58971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</a:pPr>
            <a:r>
              <a:rPr lang="en-US"/>
              <a:t>RESEARCH AIMS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5dd28c9a1_0_261"/>
          <p:cNvSpPr txBox="1">
            <a:spLocks noGrp="1"/>
          </p:cNvSpPr>
          <p:nvPr>
            <p:ph type="title"/>
          </p:nvPr>
        </p:nvSpPr>
        <p:spPr>
          <a:xfrm>
            <a:off x="187300" y="1766500"/>
            <a:ext cx="69645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</a:pPr>
            <a:r>
              <a:rPr lang="en-US"/>
              <a:t>TAKEAWAYS &amp; RECOMMENDATIONS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6"/>
          <p:cNvSpPr txBox="1">
            <a:spLocks noGrp="1"/>
          </p:cNvSpPr>
          <p:nvPr>
            <p:ph type="body" idx="1"/>
          </p:nvPr>
        </p:nvSpPr>
        <p:spPr>
          <a:xfrm>
            <a:off x="380453" y="449246"/>
            <a:ext cx="3890605" cy="133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645" name="Google Shape;645;p16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646" name="Google Shape;646;p16"/>
          <p:cNvSpPr txBox="1">
            <a:spLocks noGrp="1"/>
          </p:cNvSpPr>
          <p:nvPr>
            <p:ph type="body" idx="3"/>
          </p:nvPr>
        </p:nvSpPr>
        <p:spPr>
          <a:xfrm>
            <a:off x="4684625" y="449250"/>
            <a:ext cx="4135200" cy="6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en-US" sz="1700"/>
              <a:t>The total web traffic decreased in 2020 with the exception of increased web traffic in location pages.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28575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en-US" sz="1700"/>
              <a:t>Male spend significantly more time browsing small claims and traffic information.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28575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en-US" sz="1700"/>
              <a:t>District Court website users tend to follow the court’s order rather than public policy updates.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28575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en-US" sz="1700"/>
              <a:t>The content types: </a:t>
            </a:r>
            <a:endParaRPr sz="170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-US" sz="1700"/>
              <a:t>Location</a:t>
            </a:r>
            <a:endParaRPr sz="170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-US" sz="1700"/>
              <a:t>Location details</a:t>
            </a:r>
            <a:endParaRPr sz="170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-US" sz="1700"/>
              <a:t>Curated list</a:t>
            </a:r>
            <a:endParaRPr sz="170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-US" sz="1700"/>
              <a:t>Service details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      Additional pages: 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      traffic-ticket and small-claim </a:t>
            </a:r>
            <a:endParaRPr sz="1700"/>
          </a:p>
        </p:txBody>
      </p:sp>
      <p:pic>
        <p:nvPicPr>
          <p:cNvPr id="647" name="Google Shape;6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8" y="3008722"/>
            <a:ext cx="2455350" cy="24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f713ae0c1_0_246"/>
          <p:cNvSpPr txBox="1">
            <a:spLocks noGrp="1"/>
          </p:cNvSpPr>
          <p:nvPr>
            <p:ph type="body" idx="1"/>
          </p:nvPr>
        </p:nvSpPr>
        <p:spPr>
          <a:xfrm>
            <a:off x="380453" y="449246"/>
            <a:ext cx="3890700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Business Suggestions</a:t>
            </a:r>
            <a:endParaRPr/>
          </a:p>
        </p:txBody>
      </p:sp>
      <p:sp>
        <p:nvSpPr>
          <p:cNvPr id="653" name="Google Shape;653;gaf713ae0c1_0_246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54" name="Google Shape;654;gaf713ae0c1_0_246"/>
          <p:cNvSpPr txBox="1">
            <a:spLocks noGrp="1"/>
          </p:cNvSpPr>
          <p:nvPr>
            <p:ph type="body" idx="3"/>
          </p:nvPr>
        </p:nvSpPr>
        <p:spPr>
          <a:xfrm>
            <a:off x="4619825" y="449250"/>
            <a:ext cx="4200000" cy="5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98450" algn="l" rtl="0"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700" dirty="0"/>
              <a:t>Announce the emergency update timely because the users are more sensitive to the order announcement.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28575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en-US" sz="1700" dirty="0"/>
              <a:t>Send out an email to district court users who already have scheduled services regarding the standing order when there is an emergency update.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28575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</a:pPr>
            <a:r>
              <a:rPr lang="en-US" sz="1700" dirty="0"/>
              <a:t>Provide 13 suggestions related to the content or layout for all the target pages.  </a:t>
            </a:r>
            <a:endParaRPr sz="1700" dirty="0"/>
          </a:p>
        </p:txBody>
      </p:sp>
      <p:pic>
        <p:nvPicPr>
          <p:cNvPr id="655" name="Google Shape;655;gaf713ae0c1_0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63" y="2822450"/>
            <a:ext cx="18192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5dd28c9a1_0_270"/>
          <p:cNvSpPr txBox="1">
            <a:spLocks noGrp="1"/>
          </p:cNvSpPr>
          <p:nvPr>
            <p:ph type="title"/>
          </p:nvPr>
        </p:nvSpPr>
        <p:spPr>
          <a:xfrm>
            <a:off x="187300" y="1766500"/>
            <a:ext cx="69645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</a:pPr>
            <a:r>
              <a:rPr lang="en-US"/>
              <a:t>LIMITATION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ffc7b786e_0_641"/>
          <p:cNvSpPr txBox="1">
            <a:spLocks noGrp="1"/>
          </p:cNvSpPr>
          <p:nvPr>
            <p:ph type="body" idx="1"/>
          </p:nvPr>
        </p:nvSpPr>
        <p:spPr>
          <a:xfrm>
            <a:off x="380453" y="449246"/>
            <a:ext cx="3890700" cy="133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Limitation</a:t>
            </a:r>
            <a:endParaRPr/>
          </a:p>
        </p:txBody>
      </p:sp>
      <p:sp>
        <p:nvSpPr>
          <p:cNvPr id="667" name="Google Shape;667;gaffc7b786e_0_641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68" name="Google Shape;668;gaffc7b786e_0_641"/>
          <p:cNvSpPr txBox="1">
            <a:spLocks noGrp="1"/>
          </p:cNvSpPr>
          <p:nvPr>
            <p:ph type="body" idx="3"/>
          </p:nvPr>
        </p:nvSpPr>
        <p:spPr>
          <a:xfrm>
            <a:off x="4897750" y="2226375"/>
            <a:ext cx="3824400" cy="349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Limitation of demographic data from Google Analytics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Limitation of feedback data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 sz="1800">
                <a:solidFill>
                  <a:srgbClr val="FFFFFF"/>
                </a:solidFill>
              </a:rPr>
              <a:t>user behavior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 sz="1800">
                <a:solidFill>
                  <a:srgbClr val="FFFFFF"/>
                </a:solidFill>
              </a:rPr>
              <a:t>data quality for info not found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9" name="Google Shape;669;gaffc7b786e_0_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50" y="2660225"/>
            <a:ext cx="1546296" cy="13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fc7b786e_0_94"/>
          <p:cNvSpPr/>
          <p:nvPr/>
        </p:nvSpPr>
        <p:spPr>
          <a:xfrm>
            <a:off x="4082017" y="1051395"/>
            <a:ext cx="708000" cy="7080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affc7b786e_0_94"/>
          <p:cNvSpPr/>
          <p:nvPr/>
        </p:nvSpPr>
        <p:spPr>
          <a:xfrm>
            <a:off x="4082017" y="2528737"/>
            <a:ext cx="708000" cy="7080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affc7b786e_0_94"/>
          <p:cNvSpPr/>
          <p:nvPr/>
        </p:nvSpPr>
        <p:spPr>
          <a:xfrm>
            <a:off x="4082017" y="3942499"/>
            <a:ext cx="708000" cy="7080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affc7b786e_0_94"/>
          <p:cNvSpPr/>
          <p:nvPr/>
        </p:nvSpPr>
        <p:spPr>
          <a:xfrm>
            <a:off x="4082016" y="5356286"/>
            <a:ext cx="708000" cy="708000"/>
          </a:xfrm>
          <a:prstGeom prst="ellipse">
            <a:avLst/>
          </a:prstGeom>
          <a:noFill/>
          <a:ln w="38100" cap="flat" cmpd="sng">
            <a:solidFill>
              <a:srgbClr val="007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affc7b786e_0_94"/>
          <p:cNvSpPr txBox="1"/>
          <p:nvPr/>
        </p:nvSpPr>
        <p:spPr>
          <a:xfrm>
            <a:off x="4950694" y="1046223"/>
            <a:ext cx="3725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B8490"/>
                </a:solidFill>
              </a:rPr>
              <a:t>How does the COVID-19 affect the browsing behavior in District Court website?</a:t>
            </a:r>
            <a:endParaRPr sz="1800" b="1">
              <a:solidFill>
                <a:srgbClr val="7B8490"/>
              </a:solidFill>
            </a:endParaRPr>
          </a:p>
        </p:txBody>
      </p:sp>
      <p:sp>
        <p:nvSpPr>
          <p:cNvPr id="237" name="Google Shape;237;gaffc7b786e_0_94"/>
          <p:cNvSpPr txBox="1"/>
          <p:nvPr/>
        </p:nvSpPr>
        <p:spPr>
          <a:xfrm>
            <a:off x="4950694" y="2448140"/>
            <a:ext cx="3725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B8490"/>
                </a:solidFill>
              </a:rPr>
              <a:t>How does certain public health policy/order correlate with web traffic?</a:t>
            </a:r>
            <a:endParaRPr sz="1800" b="1">
              <a:solidFill>
                <a:srgbClr val="7B8490"/>
              </a:solidFill>
            </a:endParaRPr>
          </a:p>
        </p:txBody>
      </p:sp>
      <p:sp>
        <p:nvSpPr>
          <p:cNvPr id="238" name="Google Shape;238;gaffc7b786e_0_94"/>
          <p:cNvSpPr txBox="1"/>
          <p:nvPr/>
        </p:nvSpPr>
        <p:spPr>
          <a:xfrm>
            <a:off x="4950693" y="3869727"/>
            <a:ext cx="3725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B8490"/>
                </a:solidFill>
              </a:rPr>
              <a:t>What is the relationship between different web traffic metrics and web traffic on each page?</a:t>
            </a:r>
            <a:endParaRPr sz="1800" b="1">
              <a:solidFill>
                <a:srgbClr val="7B8490"/>
              </a:solidFill>
            </a:endParaRPr>
          </a:p>
        </p:txBody>
      </p:sp>
      <p:sp>
        <p:nvSpPr>
          <p:cNvPr id="239" name="Google Shape;239;gaffc7b786e_0_94"/>
          <p:cNvSpPr txBox="1"/>
          <p:nvPr/>
        </p:nvSpPr>
        <p:spPr>
          <a:xfrm>
            <a:off x="4950692" y="5291314"/>
            <a:ext cx="3725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>
                <a:solidFill>
                  <a:srgbClr val="7B8490"/>
                </a:solidFill>
              </a:rPr>
              <a:t>What kinds of pages need our attention?</a:t>
            </a:r>
            <a:endParaRPr sz="1800" b="1">
              <a:solidFill>
                <a:srgbClr val="7B8490"/>
              </a:solidFill>
            </a:endParaRPr>
          </a:p>
        </p:txBody>
      </p:sp>
      <p:sp>
        <p:nvSpPr>
          <p:cNvPr id="240" name="Google Shape;240;gaffc7b786e_0_94"/>
          <p:cNvSpPr txBox="1">
            <a:spLocks noGrp="1"/>
          </p:cNvSpPr>
          <p:nvPr>
            <p:ph type="body" idx="1"/>
          </p:nvPr>
        </p:nvSpPr>
        <p:spPr>
          <a:xfrm>
            <a:off x="62199" y="363650"/>
            <a:ext cx="29853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Research Aims </a:t>
            </a:r>
            <a:endParaRPr/>
          </a:p>
        </p:txBody>
      </p:sp>
      <p:sp>
        <p:nvSpPr>
          <p:cNvPr id="241" name="Google Shape;241;gaffc7b786e_0_94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2" name="Google Shape;242;gaffc7b786e_0_94"/>
          <p:cNvSpPr txBox="1">
            <a:spLocks noGrp="1"/>
          </p:cNvSpPr>
          <p:nvPr>
            <p:ph type="body" idx="1"/>
          </p:nvPr>
        </p:nvSpPr>
        <p:spPr>
          <a:xfrm>
            <a:off x="4003275" y="1143200"/>
            <a:ext cx="8655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43" name="Google Shape;243;gaffc7b786e_0_94"/>
          <p:cNvSpPr txBox="1">
            <a:spLocks noGrp="1"/>
          </p:cNvSpPr>
          <p:nvPr>
            <p:ph type="body" idx="1"/>
          </p:nvPr>
        </p:nvSpPr>
        <p:spPr>
          <a:xfrm>
            <a:off x="4003275" y="5449550"/>
            <a:ext cx="8655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44" name="Google Shape;244;gaffc7b786e_0_94"/>
          <p:cNvSpPr txBox="1">
            <a:spLocks noGrp="1"/>
          </p:cNvSpPr>
          <p:nvPr>
            <p:ph type="body" idx="1"/>
          </p:nvPr>
        </p:nvSpPr>
        <p:spPr>
          <a:xfrm>
            <a:off x="4003275" y="4034300"/>
            <a:ext cx="8655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45" name="Google Shape;245;gaffc7b786e_0_94"/>
          <p:cNvSpPr txBox="1">
            <a:spLocks noGrp="1"/>
          </p:cNvSpPr>
          <p:nvPr>
            <p:ph type="body" idx="1"/>
          </p:nvPr>
        </p:nvSpPr>
        <p:spPr>
          <a:xfrm>
            <a:off x="4003275" y="2619050"/>
            <a:ext cx="8655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246" name="Google Shape;246;gaffc7b786e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" y="3444425"/>
            <a:ext cx="2313600" cy="23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affc7b786e_0_94"/>
          <p:cNvSpPr txBox="1"/>
          <p:nvPr/>
        </p:nvSpPr>
        <p:spPr>
          <a:xfrm>
            <a:off x="3311225" y="6221275"/>
            <a:ext cx="56655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Oxford COVID-19 government response tracker:</a:t>
            </a:r>
            <a:endParaRPr sz="1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u="sng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https://www.bsg.ox.ac.uk/research/research-projects/coronavirus-government-response-tracker#data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5dd28c9a1_0_158"/>
          <p:cNvSpPr txBox="1">
            <a:spLocks noGrp="1"/>
          </p:cNvSpPr>
          <p:nvPr>
            <p:ph type="body" idx="1"/>
          </p:nvPr>
        </p:nvSpPr>
        <p:spPr>
          <a:xfrm>
            <a:off x="-880692" y="2115803"/>
            <a:ext cx="4503600" cy="2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53" name="Google Shape;253;ga5dd28c9a1_0_158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4" name="Google Shape;254;ga5dd28c9a1_0_158"/>
          <p:cNvSpPr txBox="1">
            <a:spLocks noGrp="1"/>
          </p:cNvSpPr>
          <p:nvPr>
            <p:ph type="title"/>
          </p:nvPr>
        </p:nvSpPr>
        <p:spPr>
          <a:xfrm>
            <a:off x="4044125" y="2663050"/>
            <a:ext cx="50088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/>
              <a:t>How does the COVID-19 affect the browsing behavior of District Court website users?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fc7b786e_0_7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0" name="Google Shape;260;gaffc7b786e_0_7"/>
          <p:cNvSpPr txBox="1">
            <a:spLocks noGrp="1"/>
          </p:cNvSpPr>
          <p:nvPr>
            <p:ph type="body" idx="1"/>
          </p:nvPr>
        </p:nvSpPr>
        <p:spPr>
          <a:xfrm>
            <a:off x="367007" y="1201839"/>
            <a:ext cx="26307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District Court Overall Web Traffic</a:t>
            </a:r>
            <a:endParaRPr/>
          </a:p>
        </p:txBody>
      </p:sp>
      <p:pic>
        <p:nvPicPr>
          <p:cNvPr id="261" name="Google Shape;261;gaffc7b786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825" y="770075"/>
            <a:ext cx="5587899" cy="45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fc7b786e_0_569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7" name="Google Shape;267;gaffc7b786e_0_569"/>
          <p:cNvSpPr txBox="1">
            <a:spLocks noGrp="1"/>
          </p:cNvSpPr>
          <p:nvPr>
            <p:ph type="body" idx="1"/>
          </p:nvPr>
        </p:nvSpPr>
        <p:spPr>
          <a:xfrm>
            <a:off x="290807" y="897039"/>
            <a:ext cx="26307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 sz="2900"/>
              <a:t> Web Traffic Of District Court Across The Services</a:t>
            </a:r>
            <a:endParaRPr sz="2900"/>
          </a:p>
        </p:txBody>
      </p:sp>
      <p:pic>
        <p:nvPicPr>
          <p:cNvPr id="268" name="Google Shape;268;gaffc7b786e_0_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00" y="1166048"/>
            <a:ext cx="5697600" cy="41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f713ae0c1_0_238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4" name="Google Shape;274;gaf713ae0c1_0_238"/>
          <p:cNvSpPr txBox="1">
            <a:spLocks noGrp="1"/>
          </p:cNvSpPr>
          <p:nvPr>
            <p:ph type="body" idx="1"/>
          </p:nvPr>
        </p:nvSpPr>
        <p:spPr>
          <a:xfrm>
            <a:off x="367007" y="439839"/>
            <a:ext cx="26307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Average Time On Page By Devices</a:t>
            </a:r>
            <a:endParaRPr/>
          </a:p>
        </p:txBody>
      </p:sp>
      <p:pic>
        <p:nvPicPr>
          <p:cNvPr id="275" name="Google Shape;275;gaf713ae0c1_0_238"/>
          <p:cNvPicPr preferRelativeResize="0"/>
          <p:nvPr/>
        </p:nvPicPr>
        <p:blipFill rotWithShape="1">
          <a:blip r:embed="rId3">
            <a:alphaModFix/>
          </a:blip>
          <a:srcRect t="8366"/>
          <a:stretch/>
        </p:blipFill>
        <p:spPr>
          <a:xfrm>
            <a:off x="3556850" y="1148150"/>
            <a:ext cx="5419875" cy="36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af713ae0c1_0_238"/>
          <p:cNvSpPr txBox="1">
            <a:spLocks noGrp="1"/>
          </p:cNvSpPr>
          <p:nvPr>
            <p:ph type="body" idx="2"/>
          </p:nvPr>
        </p:nvSpPr>
        <p:spPr>
          <a:xfrm>
            <a:off x="184000" y="2824375"/>
            <a:ext cx="2996700" cy="166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All devices have an increased average time on web pages.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ffc7b786e_0_585"/>
          <p:cNvSpPr txBox="1">
            <a:spLocks noGrp="1"/>
          </p:cNvSpPr>
          <p:nvPr>
            <p:ph type="sldNum" idx="12"/>
          </p:nvPr>
        </p:nvSpPr>
        <p:spPr>
          <a:xfrm>
            <a:off x="6919332" y="6447099"/>
            <a:ext cx="20574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3" name="Google Shape;283;gaffc7b786e_0_585"/>
          <p:cNvSpPr txBox="1">
            <a:spLocks noGrp="1"/>
          </p:cNvSpPr>
          <p:nvPr>
            <p:ph type="body" idx="1"/>
          </p:nvPr>
        </p:nvSpPr>
        <p:spPr>
          <a:xfrm>
            <a:off x="3256650" y="205942"/>
            <a:ext cx="2630700" cy="525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Year 2019</a:t>
            </a:r>
            <a:endParaRPr sz="2000" b="1"/>
          </a:p>
        </p:txBody>
      </p:sp>
      <p:sp>
        <p:nvSpPr>
          <p:cNvPr id="284" name="Google Shape;284;gaffc7b786e_0_585"/>
          <p:cNvSpPr txBox="1">
            <a:spLocks noGrp="1"/>
          </p:cNvSpPr>
          <p:nvPr>
            <p:ph type="body" idx="4294967295"/>
          </p:nvPr>
        </p:nvSpPr>
        <p:spPr>
          <a:xfrm>
            <a:off x="3287300" y="3130538"/>
            <a:ext cx="2057400" cy="35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Year 2020</a:t>
            </a:r>
            <a:endParaRPr sz="2000" b="1"/>
          </a:p>
        </p:txBody>
      </p:sp>
      <p:pic>
        <p:nvPicPr>
          <p:cNvPr id="285" name="Google Shape;285;gaffc7b786e_0_585"/>
          <p:cNvPicPr preferRelativeResize="0"/>
          <p:nvPr/>
        </p:nvPicPr>
        <p:blipFill rotWithShape="1">
          <a:blip r:embed="rId3">
            <a:alphaModFix/>
          </a:blip>
          <a:srcRect l="5296" t="7396" r="9130" b="2845"/>
          <a:stretch/>
        </p:blipFill>
        <p:spPr>
          <a:xfrm>
            <a:off x="4139525" y="731550"/>
            <a:ext cx="4051625" cy="22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affc7b786e_0_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525" y="3664475"/>
            <a:ext cx="4051613" cy="25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affc7b786e_0_585"/>
          <p:cNvSpPr txBox="1">
            <a:spLocks noGrp="1"/>
          </p:cNvSpPr>
          <p:nvPr>
            <p:ph type="body" idx="2"/>
          </p:nvPr>
        </p:nvSpPr>
        <p:spPr>
          <a:xfrm>
            <a:off x="153975" y="2817200"/>
            <a:ext cx="2996700" cy="36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Mental service contains “form” info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Few tablet users brings  bias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affc7b786e_0_585"/>
          <p:cNvSpPr txBox="1">
            <a:spLocks noGrp="1"/>
          </p:cNvSpPr>
          <p:nvPr>
            <p:ph type="body" idx="1"/>
          </p:nvPr>
        </p:nvSpPr>
        <p:spPr>
          <a:xfrm>
            <a:off x="401549" y="838175"/>
            <a:ext cx="28551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 sz="2800"/>
              <a:t>How’s Device Affect Behavior in Different Services ?   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tley Color Palette 1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335375"/>
      </a:accent1>
      <a:accent2>
        <a:srgbClr val="0075BE"/>
      </a:accent2>
      <a:accent3>
        <a:srgbClr val="7D8290"/>
      </a:accent3>
      <a:accent4>
        <a:srgbClr val="B4C440"/>
      </a:accent4>
      <a:accent5>
        <a:srgbClr val="BFC0BE"/>
      </a:accent5>
      <a:accent6>
        <a:srgbClr val="EFB82F"/>
      </a:accent6>
      <a:hlink>
        <a:srgbClr val="B4C340"/>
      </a:hlink>
      <a:folHlink>
        <a:srgbClr val="7B84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1152</Words>
  <Application>Microsoft Macintosh PowerPoint</Application>
  <PresentationFormat>On-screen Show (4:3)</PresentationFormat>
  <Paragraphs>327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Times New Roman</vt:lpstr>
      <vt:lpstr>Noto Sans Symbols</vt:lpstr>
      <vt:lpstr>Open Sans</vt:lpstr>
      <vt:lpstr>Arial Black</vt:lpstr>
      <vt:lpstr>Calibri</vt:lpstr>
      <vt:lpstr>Arial</vt:lpstr>
      <vt:lpstr>Office Theme</vt:lpstr>
      <vt:lpstr>Web Traffic Analysis and Impact of COVID-19 for Massachusetts District Court </vt:lpstr>
      <vt:lpstr>PowerPoint Presentation</vt:lpstr>
      <vt:lpstr>RESEARCH AIMS </vt:lpstr>
      <vt:lpstr>PowerPoint Presentation</vt:lpstr>
      <vt:lpstr>How does the COVID-19 affect the browsing behavior of District Court website users?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public health policy/order correlate with web traffic?  </vt:lpstr>
      <vt:lpstr>PowerPoint Presentation</vt:lpstr>
      <vt:lpstr>PowerPoint Presentation</vt:lpstr>
      <vt:lpstr>PowerPoint Presentation</vt:lpstr>
      <vt:lpstr>PowerPoint Presentation</vt:lpstr>
      <vt:lpstr>What is the relationship between web traffic metrics and web traffic?  </vt:lpstr>
      <vt:lpstr>PowerPoint Presentation</vt:lpstr>
      <vt:lpstr>PowerPoint Presentation</vt:lpstr>
      <vt:lpstr>PowerPoint Presentation</vt:lpstr>
      <vt:lpstr>What Kinds of Pages Need Our Attention?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 &amp; RECOMMENDATIONS</vt:lpstr>
      <vt:lpstr>PowerPoint Presentation</vt:lpstr>
      <vt:lpstr>PowerPoint Presentation</vt:lpstr>
      <vt:lpstr>LIMITATION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Analysis and Impact of COVID-19 for Massachusetts District Court </dc:title>
  <dc:creator>Beverly Yeager</dc:creator>
  <cp:lastModifiedBy>Sun, Yun Ting</cp:lastModifiedBy>
  <cp:revision>3</cp:revision>
  <dcterms:created xsi:type="dcterms:W3CDTF">2019-12-30T19:44:32Z</dcterms:created>
  <dcterms:modified xsi:type="dcterms:W3CDTF">2021-04-14T16:32:15Z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0x010100B4020D01B0BCF24786AEDDD042068624</vt:lpwstr>
  </property>
</Properties>
</file>