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413d90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413d90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413d9096e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413d9096e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13d9096e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13d9096e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13d9096e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13d9096e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413d9096e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413d9096e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13d9096e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13d9096e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hyperlink" Target="https://public.tableau.com/views/MoppProject/Dashboard1?:language=en-US&amp;:display_count=n&amp;:origin=viz_share_link" TargetMode="External"/><Relationship Id="rId7" Type="http://schemas.openxmlformats.org/officeDocument/2006/relationships/hyperlink" Target="https://public.tableau.com/views/MoppProject/Region56CustomerDistributionWest?:language=en-US&amp;:display_count=n&amp;:origin=viz_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06474"/>
            <a:ext cx="3054600" cy="19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Mopp’s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19, 2023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12775" y="266450"/>
            <a:ext cx="8519400" cy="567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Methodology &amp; Objective </a:t>
            </a: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075" y="2787875"/>
            <a:ext cx="1923000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113" y="1944413"/>
            <a:ext cx="1980926" cy="6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2775" y="1702925"/>
            <a:ext cx="660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🔸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Mopp’s Booking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🔸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Python + Google Collab: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 Cleaning and Data Manipulating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🔸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Tableau Public: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 Visualizations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🔸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Bureau of Labor Statistics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Rate of demand of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maintenance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workers between 2013 -2014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238" y="3458800"/>
            <a:ext cx="1724661" cy="7785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12775" y="1107975"/>
            <a:ext cx="7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objective is to gain insights and an understanding of Mopp’s business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>
            <a:hlinkClick r:id="rId6"/>
          </p:cNvPr>
          <p:cNvSpPr txBox="1"/>
          <p:nvPr/>
        </p:nvSpPr>
        <p:spPr>
          <a:xfrm>
            <a:off x="220100" y="4237375"/>
            <a:ext cx="6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Tableau Public: Mopp’s Full Data Visualizations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300" y="208525"/>
            <a:ext cx="5873425" cy="660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5"/>
          <p:cNvSpPr txBox="1"/>
          <p:nvPr/>
        </p:nvSpPr>
        <p:spPr>
          <a:xfrm>
            <a:off x="104250" y="104250"/>
            <a:ext cx="279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Monthly Revenue Insights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6275"/>
            <a:ext cx="7794550" cy="3950301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52400" y="57900"/>
            <a:ext cx="39369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88"/>
              <a:t>Mopp’s Services</a:t>
            </a:r>
            <a:endParaRPr b="1" sz="2688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25" y="428625"/>
            <a:ext cx="3174149" cy="4425225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2345950" y="776150"/>
            <a:ext cx="336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Best Service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⇨ Home Cleaning with almost 15,700+ customers in both regions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Need of improvement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⇨ Handyman services with under 140 customers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75" y="544500"/>
            <a:ext cx="2102675" cy="4355726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6"/>
          <p:cNvSpPr txBox="1"/>
          <p:nvPr/>
        </p:nvSpPr>
        <p:spPr>
          <a:xfrm>
            <a:off x="2435550" y="3334150"/>
            <a:ext cx="32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Based off Average Hourly Charge: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⇦ House Cleaning is the most affordable and most needed service for Mopp’s customer’s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7925" y="57925"/>
            <a:ext cx="2849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/>
              <a:t>Region Comparisons</a:t>
            </a:r>
            <a:endParaRPr b="1" sz="3080"/>
          </a:p>
        </p:txBody>
      </p:sp>
      <p:sp>
        <p:nvSpPr>
          <p:cNvPr id="96" name="Google Shape;96;p17"/>
          <p:cNvSpPr txBox="1"/>
          <p:nvPr/>
        </p:nvSpPr>
        <p:spPr>
          <a:xfrm>
            <a:off x="57925" y="602425"/>
            <a:ext cx="3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36" y="57925"/>
            <a:ext cx="2395212" cy="488865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7"/>
          <p:cNvSpPr txBox="1"/>
          <p:nvPr/>
        </p:nvSpPr>
        <p:spPr>
          <a:xfrm>
            <a:off x="115650" y="683475"/>
            <a:ext cx="30420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Region 55: NYC, Metro Area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Region 56: San Francisco, Bay Area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Region 55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Revenue: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$615,852.00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◼Top 3 Zipcodes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 Region 55 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10011, 10003, and 10001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Region 56 Revenue: $238,298.75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◼Top 3 Zipcodes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Region 56 are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 94109, 94110 and 94107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◼Most Demand Service: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Home Cleaning in both Regions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150" y="106050"/>
            <a:ext cx="3164599" cy="2199251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175" y="2467450"/>
            <a:ext cx="2395225" cy="236325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96925" y="127425"/>
            <a:ext cx="8635500" cy="5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Recommendations &amp; Insights</a:t>
            </a:r>
            <a:r>
              <a:rPr lang="en" sz="3500"/>
              <a:t> </a:t>
            </a:r>
            <a:endParaRPr sz="35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613975"/>
            <a:ext cx="85206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🔸Launch promotional campaigns or exclusive discounts on Sundays and Wednesdays to give incentives to customers and boost revenue during typically slower periods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🔸Continue to prioritize and invest in home cleaning services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🔸Focus on expanding offerings, and promotions in handyman services and </a:t>
            </a:r>
            <a:r>
              <a:rPr lang="en" sz="1300"/>
              <a:t>furniture</a:t>
            </a:r>
            <a:r>
              <a:rPr lang="en" sz="1300"/>
              <a:t> assembly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🔸Create a strategic expansion efforts for Region 56 to tap into its market potential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🔸Focus on customer retention; Implementing customer loyalty programs, and personalized recommendations can help drive customer retention and repeated business.</a:t>
            </a:r>
            <a:endParaRPr sz="2000"/>
          </a:p>
        </p:txBody>
      </p:sp>
      <p:sp>
        <p:nvSpPr>
          <p:cNvPr id="107" name="Google Shape;107;p18"/>
          <p:cNvSpPr txBox="1"/>
          <p:nvPr/>
        </p:nvSpPr>
        <p:spPr>
          <a:xfrm>
            <a:off x="278025" y="3556425"/>
            <a:ext cx="8520600" cy="835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“The Bureau of Labor Statistics (BLS) reported that the employment of maintenance and repair workers was projected to grow by 7% from 2014 to 2024.”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b="1" i="1" lang="en" sz="900"/>
              <a:t>: </a:t>
            </a: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Bureau of Labor Statistics, "Occupational Outlook Handbook: Maintenance and Repair Occupations" (2014)</a:t>
            </a:r>
            <a:endParaRPr b="1" i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