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5" d="100"/>
          <a:sy n="25" d="100"/>
        </p:scale>
        <p:origin x="744" y="58"/>
      </p:cViewPr>
      <p:guideLst>
        <p:guide orient="horz" pos="6912"/>
        <p:guide pos="13824"/>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Instructions">
            <a:extLst>
              <a:ext uri="{FF2B5EF4-FFF2-40B4-BE49-F238E27FC236}">
                <a16:creationId xmlns:a16="http://schemas.microsoft.com/office/drawing/2014/main" id="{2214BCD0-B564-C5A3-2EF2-E75CFFB611E6}"/>
              </a:ext>
            </a:extLst>
          </p:cNvPr>
          <p:cNvSpPr/>
          <p:nvPr/>
        </p:nvSpPr>
        <p:spPr>
          <a:xfrm>
            <a:off x="-7497763" y="0"/>
            <a:ext cx="6948488"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a:lstStyle>
            <a:lvl1pPr defTabSz="3686175" eaLnBrk="0" hangingPunct="0">
              <a:defRPr sz="2400">
                <a:solidFill>
                  <a:schemeClr val="tx1"/>
                </a:solidFill>
                <a:latin typeface="Arial" panose="020B0604020202020204" pitchFamily="34" charset="0"/>
              </a:defRPr>
            </a:lvl1pPr>
            <a:lvl2pPr marL="742950" indent="-285750" defTabSz="3686175" eaLnBrk="0" hangingPunct="0">
              <a:defRPr sz="2400">
                <a:solidFill>
                  <a:schemeClr val="tx1"/>
                </a:solidFill>
                <a:latin typeface="Arial" panose="020B0604020202020204" pitchFamily="34" charset="0"/>
              </a:defRPr>
            </a:lvl2pPr>
            <a:lvl3pPr marL="1143000" indent="-228600" defTabSz="3686175" eaLnBrk="0" hangingPunct="0">
              <a:defRPr sz="2400">
                <a:solidFill>
                  <a:schemeClr val="tx1"/>
                </a:solidFill>
                <a:latin typeface="Arial" panose="020B0604020202020204" pitchFamily="34" charset="0"/>
              </a:defRPr>
            </a:lvl3pPr>
            <a:lvl4pPr marL="1600200" indent="-228600" defTabSz="3686175" eaLnBrk="0" hangingPunct="0">
              <a:defRPr sz="2400">
                <a:solidFill>
                  <a:schemeClr val="tx1"/>
                </a:solidFill>
                <a:latin typeface="Arial" panose="020B0604020202020204" pitchFamily="34" charset="0"/>
              </a:defRPr>
            </a:lvl4pPr>
            <a:lvl5pPr marL="2057400" indent="-228600" defTabSz="3686175" eaLnBrk="0" hangingPunct="0">
              <a:defRPr sz="2400">
                <a:solidFill>
                  <a:schemeClr val="tx1"/>
                </a:solidFill>
                <a:latin typeface="Arial" panose="020B0604020202020204" pitchFamily="34" charset="0"/>
              </a:defRPr>
            </a:lvl5pPr>
            <a:lvl6pPr marL="2514600" indent="-228600" defTabSz="36861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36861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36861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3686175"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Aft>
                <a:spcPts val="1550"/>
              </a:spcAft>
            </a:pPr>
            <a:r>
              <a:rPr lang="en-IN" altLang="en-US" sz="5400" noProof="1">
                <a:solidFill>
                  <a:srgbClr val="7F7F7F"/>
                </a:solidFill>
                <a:latin typeface="Calibri" panose="020F0502020204030204" pitchFamily="34" charset="0"/>
                <a:cs typeface="Calibri" panose="020F0502020204030204" pitchFamily="34" charset="0"/>
              </a:rPr>
              <a:t>Poster Print Size:</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This poster template is 24” high by 48” wide . It can be used to print any poster with a 1:2 aspect ratio including 30x60, 36x72, 42x84, and 48x96. </a:t>
            </a:r>
          </a:p>
          <a:p>
            <a:pPr eaLnBrk="1" hangingPunct="1">
              <a:spcAft>
                <a:spcPts val="1550"/>
              </a:spcAft>
            </a:pPr>
            <a:r>
              <a:rPr lang="en-IN" altLang="en-US" sz="5400" noProof="1">
                <a:solidFill>
                  <a:srgbClr val="7F7F7F"/>
                </a:solidFill>
                <a:latin typeface="Calibri" panose="020F0502020204030204" pitchFamily="34" charset="0"/>
                <a:cs typeface="Calibri" panose="020F0502020204030204" pitchFamily="34" charset="0"/>
              </a:rPr>
              <a:t>Placeholders:</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The various elements included in this poster are ones we often see in medical, research, and scientific posters. Feel free to edit, move,  add, and delete items, or change the layout to suit your needs. Always check with your conference organizer for specific requirements.</a:t>
            </a:r>
          </a:p>
          <a:p>
            <a:pPr eaLnBrk="1" hangingPunct="1">
              <a:spcAft>
                <a:spcPts val="1550"/>
              </a:spcAft>
            </a:pPr>
            <a:r>
              <a:rPr lang="en-IN" altLang="en-US" sz="5400" noProof="1">
                <a:solidFill>
                  <a:srgbClr val="7F7F7F"/>
                </a:solidFill>
                <a:latin typeface="Calibri" panose="020F0502020204030204" pitchFamily="34" charset="0"/>
                <a:cs typeface="Calibri" panose="020F0502020204030204" pitchFamily="34" charset="0"/>
              </a:rPr>
              <a:t>Image Quality:</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You can place digital photos or logo art in your poster file by selecting the </a:t>
            </a:r>
            <a:r>
              <a:rPr lang="en-IN" altLang="en-US" sz="3200" b="1" noProof="1">
                <a:solidFill>
                  <a:srgbClr val="7F7F7F"/>
                </a:solidFill>
                <a:latin typeface="Calibri" panose="020F0502020204030204" pitchFamily="34" charset="0"/>
                <a:cs typeface="Calibri" panose="020F0502020204030204" pitchFamily="34" charset="0"/>
              </a:rPr>
              <a:t>Insert, Picture</a:t>
            </a:r>
            <a:r>
              <a:rPr lang="en-IN" altLang="en-US" sz="3200" noProof="1">
                <a:solidFill>
                  <a:srgbClr val="7F7F7F"/>
                </a:solidFill>
                <a:latin typeface="Calibri" panose="020F0502020204030204" pitchFamily="34" charset="0"/>
                <a:cs typeface="Calibri" panose="020F0502020204030204" pitchFamily="34" charset="0"/>
              </a:rPr>
              <a:t> command, or by using standard copy &amp; paste. For best results, all graphic elements should be at least </a:t>
            </a:r>
            <a:r>
              <a:rPr lang="en-IN" altLang="en-US" sz="3200" b="1" noProof="1">
                <a:solidFill>
                  <a:srgbClr val="7F7F7F"/>
                </a:solidFill>
                <a:latin typeface="Calibri" panose="020F0502020204030204" pitchFamily="34" charset="0"/>
                <a:cs typeface="Calibri" panose="020F0502020204030204" pitchFamily="34" charset="0"/>
              </a:rPr>
              <a:t>150-200 pixels per inch in their final printed size</a:t>
            </a:r>
            <a:r>
              <a:rPr lang="en-IN" altLang="en-US" sz="3200" noProof="1">
                <a:solidFill>
                  <a:srgbClr val="7F7F7F"/>
                </a:solidFill>
                <a:latin typeface="Calibri" panose="020F0502020204030204" pitchFamily="34" charset="0"/>
                <a:cs typeface="Calibri" panose="020F0502020204030204" pitchFamily="34" charset="0"/>
              </a:rPr>
              <a:t>. For instance, a 1600 x 1200 pixel photo will usually look fine up to 8“-10” wide on your printed poster.</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Please note that graphics from websites (such as the logo on your hospital's or university's home page) will only be 72dpi and not suitable for printing.</a:t>
            </a:r>
          </a:p>
          <a:p>
            <a:pPr algn="ctr" eaLnBrk="1" hangingPunct="1">
              <a:spcAft>
                <a:spcPts val="1550"/>
              </a:spcAft>
            </a:pPr>
            <a:br>
              <a:rPr lang="en-US" altLang="en-US" sz="2800">
                <a:solidFill>
                  <a:srgbClr val="7F7F7F"/>
                </a:solidFill>
                <a:latin typeface="Calibri" panose="020F0502020204030204" pitchFamily="34" charset="0"/>
                <a:cs typeface="Calibri" panose="020F0502020204030204" pitchFamily="34" charset="0"/>
              </a:rPr>
            </a:br>
            <a:r>
              <a:rPr lang="en-US" altLang="en-US" sz="2800" noProof="1">
                <a:solidFill>
                  <a:srgbClr val="7F7F7F"/>
                </a:solidFill>
                <a:latin typeface="Calibri" panose="020F0502020204030204" pitchFamily="34" charset="0"/>
                <a:cs typeface="Calibri" panose="020F0502020204030204" pitchFamily="34" charset="0"/>
              </a:rPr>
              <a:t>[This sidebar area does not print.]</a:t>
            </a:r>
          </a:p>
        </p:txBody>
      </p:sp>
      <p:grpSp>
        <p:nvGrpSpPr>
          <p:cNvPr id="3" name="Group 3">
            <a:extLst>
              <a:ext uri="{FF2B5EF4-FFF2-40B4-BE49-F238E27FC236}">
                <a16:creationId xmlns:a16="http://schemas.microsoft.com/office/drawing/2014/main" id="{5841C5DC-548B-D5CB-FF1D-1870A063A25C}"/>
              </a:ext>
            </a:extLst>
          </p:cNvPr>
          <p:cNvGrpSpPr>
            <a:grpSpLocks/>
          </p:cNvGrpSpPr>
          <p:nvPr userDrawn="1"/>
        </p:nvGrpSpPr>
        <p:grpSpPr bwMode="auto">
          <a:xfrm>
            <a:off x="44440475" y="0"/>
            <a:ext cx="6948488" cy="21945600"/>
            <a:chOff x="33832800" y="0"/>
            <a:chExt cx="12801600" cy="43891200"/>
          </a:xfrm>
        </p:grpSpPr>
        <p:sp>
          <p:nvSpPr>
            <p:cNvPr id="4" name="Instructions">
              <a:extLst>
                <a:ext uri="{FF2B5EF4-FFF2-40B4-BE49-F238E27FC236}">
                  <a16:creationId xmlns:a16="http://schemas.microsoft.com/office/drawing/2014/main" id="{0F323DE6-8FDE-A893-D539-CD13E3A9DFA1}"/>
                </a:ext>
              </a:extLst>
            </p:cNvPr>
            <p:cNvSpPr/>
            <p:nvPr/>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a:lstStyle>
              <a:lvl1pPr defTabSz="3686175" eaLnBrk="0" hangingPunct="0">
                <a:defRPr sz="2400">
                  <a:solidFill>
                    <a:schemeClr val="tx1"/>
                  </a:solidFill>
                  <a:latin typeface="Arial" panose="020B0604020202020204" pitchFamily="34" charset="0"/>
                </a:defRPr>
              </a:lvl1pPr>
              <a:lvl2pPr marL="742950" indent="-285750" defTabSz="3686175" eaLnBrk="0" hangingPunct="0">
                <a:defRPr sz="2400">
                  <a:solidFill>
                    <a:schemeClr val="tx1"/>
                  </a:solidFill>
                  <a:latin typeface="Arial" panose="020B0604020202020204" pitchFamily="34" charset="0"/>
                </a:defRPr>
              </a:lvl2pPr>
              <a:lvl3pPr marL="1143000" indent="-228600" defTabSz="3686175" eaLnBrk="0" hangingPunct="0">
                <a:defRPr sz="2400">
                  <a:solidFill>
                    <a:schemeClr val="tx1"/>
                  </a:solidFill>
                  <a:latin typeface="Arial" panose="020B0604020202020204" pitchFamily="34" charset="0"/>
                </a:defRPr>
              </a:lvl3pPr>
              <a:lvl4pPr marL="1600200" indent="-228600" defTabSz="3686175" eaLnBrk="0" hangingPunct="0">
                <a:defRPr sz="2400">
                  <a:solidFill>
                    <a:schemeClr val="tx1"/>
                  </a:solidFill>
                  <a:latin typeface="Arial" panose="020B0604020202020204" pitchFamily="34" charset="0"/>
                </a:defRPr>
              </a:lvl4pPr>
              <a:lvl5pPr marL="2057400" indent="-228600" defTabSz="3686175" eaLnBrk="0" hangingPunct="0">
                <a:defRPr sz="2400">
                  <a:solidFill>
                    <a:schemeClr val="tx1"/>
                  </a:solidFill>
                  <a:latin typeface="Arial" panose="020B0604020202020204" pitchFamily="34" charset="0"/>
                </a:defRPr>
              </a:lvl5pPr>
              <a:lvl6pPr marL="2514600" indent="-228600" defTabSz="36861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36861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36861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3686175"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Aft>
                  <a:spcPts val="1550"/>
                </a:spcAft>
              </a:pPr>
              <a:r>
                <a:rPr lang="en-IN" altLang="en-US" sz="5400" noProof="1">
                  <a:solidFill>
                    <a:srgbClr val="7F7F7F"/>
                  </a:solidFill>
                  <a:latin typeface="Calibri" panose="020F0502020204030204" pitchFamily="34" charset="0"/>
                  <a:cs typeface="Calibri" panose="020F0502020204030204" pitchFamily="34" charset="0"/>
                </a:rPr>
                <a:t>Change Color Theme:</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This template is designed to use the built-in color themes in the newer versions of PowerPoint.</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To change the color theme, select the </a:t>
              </a:r>
              <a:r>
                <a:rPr lang="en-IN" altLang="en-US" sz="3200" b="1" noProof="1">
                  <a:solidFill>
                    <a:srgbClr val="7F7F7F"/>
                  </a:solidFill>
                  <a:latin typeface="Calibri" panose="020F0502020204030204" pitchFamily="34" charset="0"/>
                  <a:cs typeface="Calibri" panose="020F0502020204030204" pitchFamily="34" charset="0"/>
                </a:rPr>
                <a:t>Design</a:t>
              </a:r>
              <a:r>
                <a:rPr lang="en-IN" altLang="en-US" sz="3200" noProof="1">
                  <a:solidFill>
                    <a:srgbClr val="7F7F7F"/>
                  </a:solidFill>
                  <a:latin typeface="Calibri" panose="020F0502020204030204" pitchFamily="34" charset="0"/>
                  <a:cs typeface="Calibri" panose="020F0502020204030204" pitchFamily="34" charset="0"/>
                </a:rPr>
                <a:t> tab, then select the </a:t>
              </a:r>
              <a:r>
                <a:rPr lang="en-IN" altLang="en-US" sz="3200" b="1" noProof="1">
                  <a:solidFill>
                    <a:srgbClr val="7F7F7F"/>
                  </a:solidFill>
                  <a:latin typeface="Calibri" panose="020F0502020204030204" pitchFamily="34" charset="0"/>
                  <a:cs typeface="Calibri" panose="020F0502020204030204" pitchFamily="34" charset="0"/>
                </a:rPr>
                <a:t>Colors</a:t>
              </a:r>
              <a:r>
                <a:rPr lang="en-IN" altLang="en-US" sz="3200" noProof="1">
                  <a:solidFill>
                    <a:srgbClr val="7F7F7F"/>
                  </a:solidFill>
                  <a:latin typeface="Calibri" panose="020F0502020204030204" pitchFamily="34" charset="0"/>
                  <a:cs typeface="Calibri" panose="020F0502020204030204" pitchFamily="34" charset="0"/>
                </a:rPr>
                <a:t> drop-down list.</a:t>
              </a:r>
            </a:p>
            <a:p>
              <a:pPr eaLnBrk="1" hangingPunct="1">
                <a:spcAft>
                  <a:spcPts val="1550"/>
                </a:spcAft>
              </a:pPr>
              <a:endParaRPr lang="en-IN" altLang="en-US" sz="3200" noProof="1">
                <a:solidFill>
                  <a:srgbClr val="7F7F7F"/>
                </a:solidFill>
                <a:latin typeface="Calibri" panose="020F0502020204030204" pitchFamily="34" charset="0"/>
                <a:cs typeface="Calibri" panose="020F0502020204030204" pitchFamily="34" charset="0"/>
              </a:endParaRPr>
            </a:p>
            <a:p>
              <a:pPr eaLnBrk="1" hangingPunct="1">
                <a:spcAft>
                  <a:spcPts val="1550"/>
                </a:spcAft>
              </a:pPr>
              <a:endParaRPr lang="en-IN" altLang="en-US" sz="3200" noProof="1">
                <a:solidFill>
                  <a:srgbClr val="7F7F7F"/>
                </a:solidFill>
                <a:latin typeface="Calibri" panose="020F0502020204030204" pitchFamily="34" charset="0"/>
                <a:cs typeface="Calibri" panose="020F0502020204030204" pitchFamily="34" charset="0"/>
              </a:endParaRPr>
            </a:p>
            <a:p>
              <a:pPr eaLnBrk="1" hangingPunct="1">
                <a:spcAft>
                  <a:spcPts val="1550"/>
                </a:spcAft>
              </a:pPr>
              <a:endParaRPr lang="en-IN" altLang="en-US" sz="3200" noProof="1">
                <a:solidFill>
                  <a:srgbClr val="7F7F7F"/>
                </a:solidFill>
                <a:latin typeface="Calibri" panose="020F0502020204030204" pitchFamily="34" charset="0"/>
                <a:cs typeface="Calibri" panose="020F0502020204030204" pitchFamily="34" charset="0"/>
              </a:endParaRPr>
            </a:p>
            <a:p>
              <a:pPr eaLnBrk="1" hangingPunct="1">
                <a:spcAft>
                  <a:spcPts val="1550"/>
                </a:spcAft>
              </a:pPr>
              <a:endParaRPr lang="en-IN" altLang="en-US" sz="3200" noProof="1">
                <a:solidFill>
                  <a:srgbClr val="7F7F7F"/>
                </a:solidFill>
                <a:latin typeface="Calibri" panose="020F0502020204030204" pitchFamily="34" charset="0"/>
                <a:cs typeface="Calibri" panose="020F0502020204030204" pitchFamily="34" charset="0"/>
              </a:endParaRPr>
            </a:p>
            <a:p>
              <a:pPr eaLnBrk="1" hangingPunct="1">
                <a:spcAft>
                  <a:spcPts val="1550"/>
                </a:spcAft>
              </a:pPr>
              <a:endParaRPr lang="en-IN" altLang="en-US" sz="3200" noProof="1">
                <a:solidFill>
                  <a:srgbClr val="7F7F7F"/>
                </a:solidFill>
                <a:latin typeface="Calibri" panose="020F0502020204030204" pitchFamily="34" charset="0"/>
                <a:cs typeface="Calibri" panose="020F0502020204030204" pitchFamily="34" charset="0"/>
              </a:endParaRPr>
            </a:p>
            <a:p>
              <a:pPr eaLnBrk="1" hangingPunct="1">
                <a:spcAft>
                  <a:spcPts val="1550"/>
                </a:spcAft>
              </a:pPr>
              <a:endParaRPr lang="en-IN" altLang="en-US" sz="3200" noProof="1">
                <a:solidFill>
                  <a:srgbClr val="7F7F7F"/>
                </a:solidFill>
                <a:latin typeface="Calibri" panose="020F0502020204030204" pitchFamily="34" charset="0"/>
                <a:cs typeface="Calibri" panose="020F0502020204030204" pitchFamily="34" charset="0"/>
              </a:endParaRPr>
            </a:p>
            <a:p>
              <a:pPr eaLnBrk="1" hangingPunct="1">
                <a:spcAft>
                  <a:spcPts val="1550"/>
                </a:spcAft>
              </a:pPr>
              <a:endParaRPr lang="en-IN" altLang="en-US" sz="3200" noProof="1">
                <a:solidFill>
                  <a:srgbClr val="7F7F7F"/>
                </a:solidFill>
                <a:latin typeface="Calibri" panose="020F0502020204030204" pitchFamily="34" charset="0"/>
                <a:cs typeface="Calibri" panose="020F0502020204030204" pitchFamily="34" charset="0"/>
              </a:endParaRPr>
            </a:p>
            <a:p>
              <a:pPr eaLnBrk="1" hangingPunct="1">
                <a:spcAft>
                  <a:spcPts val="1550"/>
                </a:spcAft>
              </a:pPr>
              <a:endParaRPr lang="en-IN" altLang="en-US" sz="3200" noProof="1">
                <a:solidFill>
                  <a:srgbClr val="7F7F7F"/>
                </a:solidFill>
                <a:latin typeface="Calibri" panose="020F0502020204030204" pitchFamily="34" charset="0"/>
                <a:cs typeface="Calibri" panose="020F0502020204030204" pitchFamily="34" charset="0"/>
              </a:endParaRP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The default color theme for this template is “Office”, so you can always return to that after trying some of the alternatives.</a:t>
              </a:r>
            </a:p>
            <a:p>
              <a:pPr eaLnBrk="1" hangingPunct="1">
                <a:spcAft>
                  <a:spcPts val="1550"/>
                </a:spcAft>
              </a:pPr>
              <a:r>
                <a:rPr lang="en-IN" altLang="en-US" sz="5400" noProof="1">
                  <a:solidFill>
                    <a:srgbClr val="7F7F7F"/>
                  </a:solidFill>
                  <a:latin typeface="Calibri" panose="020F0502020204030204" pitchFamily="34" charset="0"/>
                  <a:cs typeface="Calibri" panose="020F0502020204030204" pitchFamily="34" charset="0"/>
                </a:rPr>
                <a:t>Printing Your Poster:</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Once your poster file is ready, visit </a:t>
              </a:r>
              <a:r>
                <a:rPr lang="en-IN" altLang="en-US" sz="3200" b="1" noProof="1">
                  <a:solidFill>
                    <a:srgbClr val="7F7F7F"/>
                  </a:solidFill>
                  <a:latin typeface="Calibri" panose="020F0502020204030204" pitchFamily="34" charset="0"/>
                  <a:cs typeface="Calibri" panose="020F0502020204030204" pitchFamily="34" charset="0"/>
                </a:rPr>
                <a:t>www.genigraphics.com</a:t>
              </a:r>
              <a:r>
                <a:rPr lang="en-IN" altLang="en-US" sz="3200" noProof="1">
                  <a:solidFill>
                    <a:srgbClr val="7F7F7F"/>
                  </a:solidFill>
                  <a:latin typeface="Calibri" panose="020F0502020204030204"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eaLnBrk="1" hangingPunct="1">
                <a:spcAft>
                  <a:spcPts val="1550"/>
                </a:spcAft>
              </a:pPr>
              <a:r>
                <a:rPr lang="en-IN" altLang="en-US" sz="3200" noProof="1">
                  <a:solidFill>
                    <a:srgbClr val="7F7F7F"/>
                  </a:solidFill>
                  <a:latin typeface="Calibri" panose="020F0502020204030204" pitchFamily="34" charset="0"/>
                  <a:cs typeface="Calibri" panose="020F0502020204030204" pitchFamily="34" charset="0"/>
                </a:rPr>
                <a:t>Genigraphics® has been producing output from PowerPoint® longer than anyone in the industry; dating back to when we helped Microsoft® design the PowerPoint® software. </a:t>
              </a:r>
            </a:p>
            <a:p>
              <a:pPr eaLnBrk="1" hangingPunct="1"/>
              <a:endParaRPr lang="en-IN" altLang="en-US" sz="3200" noProof="1">
                <a:solidFill>
                  <a:srgbClr val="7F7F7F"/>
                </a:solidFill>
                <a:latin typeface="Calibri" panose="020F0502020204030204" pitchFamily="34" charset="0"/>
                <a:cs typeface="Calibri" panose="020F0502020204030204" pitchFamily="34" charset="0"/>
              </a:endParaRPr>
            </a:p>
            <a:p>
              <a:pPr algn="ctr" eaLnBrk="1" hangingPunct="1"/>
              <a:r>
                <a:rPr lang="en-IN" altLang="en-US" sz="3200" noProof="1">
                  <a:solidFill>
                    <a:srgbClr val="7F7F7F"/>
                  </a:solidFill>
                  <a:latin typeface="Calibri" panose="020F0502020204030204" pitchFamily="34" charset="0"/>
                  <a:cs typeface="Calibri" panose="020F0502020204030204" pitchFamily="34" charset="0"/>
                </a:rPr>
                <a:t>US and Canada:  1-800-790-4001</a:t>
              </a:r>
              <a:br>
                <a:rPr lang="en-US" altLang="en-US" sz="3200">
                  <a:solidFill>
                    <a:srgbClr val="7F7F7F"/>
                  </a:solidFill>
                  <a:latin typeface="Calibri" panose="020F0502020204030204" pitchFamily="34" charset="0"/>
                  <a:cs typeface="Calibri" panose="020F0502020204030204" pitchFamily="34" charset="0"/>
                </a:rPr>
              </a:br>
              <a:r>
                <a:rPr lang="en-US" altLang="en-US" sz="3200" noProof="1">
                  <a:solidFill>
                    <a:srgbClr val="7F7F7F"/>
                  </a:solidFill>
                  <a:latin typeface="Calibri" panose="020F0502020204030204" pitchFamily="34" charset="0"/>
                  <a:cs typeface="Calibri" panose="020F0502020204030204" pitchFamily="34" charset="0"/>
                </a:rPr>
                <a:t>Email: info@genigraphics.com</a:t>
              </a:r>
            </a:p>
            <a:p>
              <a:pPr algn="ctr" eaLnBrk="1" hangingPunct="1"/>
              <a:br>
                <a:rPr lang="en-US" altLang="en-US" sz="2800">
                  <a:solidFill>
                    <a:srgbClr val="7F7F7F"/>
                  </a:solidFill>
                  <a:latin typeface="Calibri" panose="020F0502020204030204" pitchFamily="34" charset="0"/>
                  <a:cs typeface="Calibri" panose="020F0502020204030204" pitchFamily="34" charset="0"/>
                </a:rPr>
              </a:br>
              <a:r>
                <a:rPr lang="en-US" altLang="en-US" sz="2800" noProof="1">
                  <a:solidFill>
                    <a:srgbClr val="7F7F7F"/>
                  </a:solidFill>
                  <a:latin typeface="Calibri" panose="020F0502020204030204" pitchFamily="34" charset="0"/>
                  <a:cs typeface="Calibri" panose="020F0502020204030204" pitchFamily="34" charset="0"/>
                </a:rPr>
                <a:t>[This sidebar area does not print.]</a:t>
              </a:r>
            </a:p>
          </p:txBody>
        </p:sp>
        <p:pic>
          <p:nvPicPr>
            <p:cNvPr id="5" name="Picture 5">
              <a:extLst>
                <a:ext uri="{FF2B5EF4-FFF2-40B4-BE49-F238E27FC236}">
                  <a16:creationId xmlns:a16="http://schemas.microsoft.com/office/drawing/2014/main" id="{941C387E-FF35-22EA-5700-A2285E178F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281342" y="9107874"/>
              <a:ext cx="11904515" cy="1024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490808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CDC457F9-C89A-BD8D-C013-6E01B0BDE750}"/>
              </a:ext>
            </a:extLst>
          </p:cNvPr>
          <p:cNvSpPr>
            <a:spLocks noChangeArrowheads="1"/>
          </p:cNvSpPr>
          <p:nvPr/>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755">
              <a:defRPr/>
            </a:pPr>
            <a:endParaRPr lang="en-US" sz="4800" dirty="0">
              <a:latin typeface="Calibri" panose="020F0502020204030204" pitchFamily="34" charset="0"/>
            </a:endParaRPr>
          </a:p>
        </p:txBody>
      </p:sp>
      <p:sp>
        <p:nvSpPr>
          <p:cNvPr id="1032" name="Rectangle 8">
            <a:extLst>
              <a:ext uri="{FF2B5EF4-FFF2-40B4-BE49-F238E27FC236}">
                <a16:creationId xmlns:a16="http://schemas.microsoft.com/office/drawing/2014/main" id="{3A9156D6-F865-4501-4B72-9DF5AFC06468}"/>
              </a:ext>
            </a:extLst>
          </p:cNvPr>
          <p:cNvSpPr>
            <a:spLocks noChangeArrowheads="1"/>
          </p:cNvSpPr>
          <p:nvPr/>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pPr>
              <a:defRPr/>
            </a:pPr>
            <a:endParaRPr lang="en-US" dirty="0">
              <a:latin typeface="Calibri" panose="020F0502020204030204" pitchFamily="34" charset="0"/>
            </a:endParaRPr>
          </a:p>
        </p:txBody>
      </p:sp>
      <p:sp>
        <p:nvSpPr>
          <p:cNvPr id="1028" name="Rectangle 9">
            <a:extLst>
              <a:ext uri="{FF2B5EF4-FFF2-40B4-BE49-F238E27FC236}">
                <a16:creationId xmlns:a16="http://schemas.microsoft.com/office/drawing/2014/main" id="{88F81A5C-F878-881A-81DD-EE6062413230}"/>
              </a:ext>
            </a:extLst>
          </p:cNvPr>
          <p:cNvSpPr>
            <a:spLocks noChangeArrowheads="1"/>
          </p:cNvSpPr>
          <p:nvPr userDrawn="1"/>
        </p:nvSpPr>
        <p:spPr bwMode="auto">
          <a:xfrm>
            <a:off x="7312025" y="3656013"/>
            <a:ext cx="36564888" cy="182816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7200" tIns="457200" rIns="457200" bIns="457200"/>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zh-CN">
              <a:latin typeface="Calibri" panose="020F0502020204030204" pitchFamily="34" charset="0"/>
              <a:ea typeface="SimSun" panose="02010600030101010101" pitchFamily="2" charset="-122"/>
            </a:endParaRPr>
          </a:p>
        </p:txBody>
      </p:sp>
      <p:sp>
        <p:nvSpPr>
          <p:cNvPr id="1029" name="Line 11">
            <a:extLst>
              <a:ext uri="{FF2B5EF4-FFF2-40B4-BE49-F238E27FC236}">
                <a16:creationId xmlns:a16="http://schemas.microsoft.com/office/drawing/2014/main" id="{20A4E79F-D007-0732-15A3-03B0F06E5901}"/>
              </a:ext>
            </a:extLst>
          </p:cNvPr>
          <p:cNvSpPr>
            <a:spLocks noChangeShapeType="1"/>
          </p:cNvSpPr>
          <p:nvPr userDrawn="1"/>
        </p:nvSpPr>
        <p:spPr bwMode="auto">
          <a:xfrm>
            <a:off x="7312025" y="0"/>
            <a:ext cx="0" cy="2193925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30" name="Line 12">
            <a:extLst>
              <a:ext uri="{FF2B5EF4-FFF2-40B4-BE49-F238E27FC236}">
                <a16:creationId xmlns:a16="http://schemas.microsoft.com/office/drawing/2014/main" id="{ADF0D17C-20C0-E5F7-7E36-F3ECFD8FE227}"/>
              </a:ext>
            </a:extLst>
          </p:cNvPr>
          <p:cNvSpPr>
            <a:spLocks noChangeShapeType="1"/>
          </p:cNvSpPr>
          <p:nvPr userDrawn="1"/>
        </p:nvSpPr>
        <p:spPr bwMode="auto">
          <a:xfrm>
            <a:off x="0" y="3657600"/>
            <a:ext cx="4387691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 name="Picture 1">
            <a:extLst>
              <a:ext uri="{FF2B5EF4-FFF2-40B4-BE49-F238E27FC236}">
                <a16:creationId xmlns:a16="http://schemas.microsoft.com/office/drawing/2014/main" id="{14359582-E872-45D2-02EA-4A50BCE7C00C}"/>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404800" y="21640800"/>
            <a:ext cx="52974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panose="020B0604020202020204" pitchFamily="34" charset="0"/>
        </a:defRPr>
      </a:lvl2pPr>
      <a:lvl3pPr algn="ctr" defTabSz="4389438" rtl="0" eaLnBrk="0" fontAlgn="base" hangingPunct="0">
        <a:spcBef>
          <a:spcPct val="0"/>
        </a:spcBef>
        <a:spcAft>
          <a:spcPct val="0"/>
        </a:spcAft>
        <a:defRPr sz="21100">
          <a:solidFill>
            <a:schemeClr val="tx2"/>
          </a:solidFill>
          <a:latin typeface="Arial" panose="020B0604020202020204" pitchFamily="34" charset="0"/>
        </a:defRPr>
      </a:lvl3pPr>
      <a:lvl4pPr algn="ctr" defTabSz="4389438" rtl="0" eaLnBrk="0" fontAlgn="base" hangingPunct="0">
        <a:spcBef>
          <a:spcPct val="0"/>
        </a:spcBef>
        <a:spcAft>
          <a:spcPct val="0"/>
        </a:spcAft>
        <a:defRPr sz="21100">
          <a:solidFill>
            <a:schemeClr val="tx2"/>
          </a:solidFill>
          <a:latin typeface="Arial" panose="020B0604020202020204" pitchFamily="34" charset="0"/>
        </a:defRPr>
      </a:lvl4pPr>
      <a:lvl5pPr algn="ctr" defTabSz="4389438" rtl="0" eaLnBrk="0" fontAlgn="base" hangingPunct="0">
        <a:spcBef>
          <a:spcPct val="0"/>
        </a:spcBef>
        <a:spcAft>
          <a:spcPct val="0"/>
        </a:spcAft>
        <a:defRPr sz="21100">
          <a:solidFill>
            <a:schemeClr val="tx2"/>
          </a:solidFill>
          <a:latin typeface="Arial" panose="020B0604020202020204" pitchFamily="34" charset="0"/>
        </a:defRPr>
      </a:lvl5pPr>
      <a:lvl6pPr marL="457200" algn="ctr" defTabSz="4389755" rtl="0" fontAlgn="base">
        <a:spcBef>
          <a:spcPct val="0"/>
        </a:spcBef>
        <a:spcAft>
          <a:spcPct val="0"/>
        </a:spcAft>
        <a:defRPr sz="21100">
          <a:solidFill>
            <a:schemeClr val="tx2"/>
          </a:solidFill>
          <a:latin typeface="Arial" panose="020B0604020202020204" pitchFamily="34" charset="0"/>
        </a:defRPr>
      </a:lvl6pPr>
      <a:lvl7pPr marL="914400" algn="ctr" defTabSz="4389755" rtl="0" fontAlgn="base">
        <a:spcBef>
          <a:spcPct val="0"/>
        </a:spcBef>
        <a:spcAft>
          <a:spcPct val="0"/>
        </a:spcAft>
        <a:defRPr sz="21100">
          <a:solidFill>
            <a:schemeClr val="tx2"/>
          </a:solidFill>
          <a:latin typeface="Arial" panose="020B0604020202020204" pitchFamily="34" charset="0"/>
        </a:defRPr>
      </a:lvl7pPr>
      <a:lvl8pPr marL="1371600" algn="ctr" defTabSz="4389755" rtl="0" fontAlgn="base">
        <a:spcBef>
          <a:spcPct val="0"/>
        </a:spcBef>
        <a:spcAft>
          <a:spcPct val="0"/>
        </a:spcAft>
        <a:defRPr sz="21100">
          <a:solidFill>
            <a:schemeClr val="tx2"/>
          </a:solidFill>
          <a:latin typeface="Arial" panose="020B0604020202020204" pitchFamily="34" charset="0"/>
        </a:defRPr>
      </a:lvl8pPr>
      <a:lvl9pPr marL="1828800" algn="ctr" defTabSz="4389755" rtl="0" fontAlgn="base">
        <a:spcBef>
          <a:spcPct val="0"/>
        </a:spcBef>
        <a:spcAft>
          <a:spcPct val="0"/>
        </a:spcAft>
        <a:defRPr sz="21100">
          <a:solidFill>
            <a:schemeClr val="tx2"/>
          </a:solidFill>
          <a:latin typeface="Arial" panose="020B0604020202020204" pitchFamily="34"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355" indent="-1097280" algn="l" defTabSz="4389755" rtl="0" fontAlgn="base">
        <a:spcBef>
          <a:spcPct val="20000"/>
        </a:spcBef>
        <a:spcAft>
          <a:spcPct val="0"/>
        </a:spcAft>
        <a:buChar char="»"/>
        <a:defRPr sz="9600">
          <a:solidFill>
            <a:schemeClr val="tx1"/>
          </a:solidFill>
          <a:latin typeface="+mn-lt"/>
        </a:defRPr>
      </a:lvl6pPr>
      <a:lvl7pPr marL="10790555" indent="-1097280" algn="l" defTabSz="4389755" rtl="0" fontAlgn="base">
        <a:spcBef>
          <a:spcPct val="20000"/>
        </a:spcBef>
        <a:spcAft>
          <a:spcPct val="0"/>
        </a:spcAft>
        <a:buChar char="»"/>
        <a:defRPr sz="9600">
          <a:solidFill>
            <a:schemeClr val="tx1"/>
          </a:solidFill>
          <a:latin typeface="+mn-lt"/>
        </a:defRPr>
      </a:lvl7pPr>
      <a:lvl8pPr marL="11247755" indent="-1097280" algn="l" defTabSz="4389755" rtl="0" fontAlgn="base">
        <a:spcBef>
          <a:spcPct val="20000"/>
        </a:spcBef>
        <a:spcAft>
          <a:spcPct val="0"/>
        </a:spcAft>
        <a:buChar char="»"/>
        <a:defRPr sz="9600">
          <a:solidFill>
            <a:schemeClr val="tx1"/>
          </a:solidFill>
          <a:latin typeface="+mn-lt"/>
        </a:defRPr>
      </a:lvl8pPr>
      <a:lvl9pPr marL="11704955" indent="-1097280" algn="l" defTabSz="4389755"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123">
            <a:extLst>
              <a:ext uri="{FF2B5EF4-FFF2-40B4-BE49-F238E27FC236}">
                <a16:creationId xmlns:a16="http://schemas.microsoft.com/office/drawing/2014/main" id="{3884AE8C-64AB-B19B-5021-6E74AE4D9B8D}"/>
              </a:ext>
            </a:extLst>
          </p:cNvPr>
          <p:cNvSpPr txBox="1">
            <a:spLocks noChangeArrowheads="1"/>
          </p:cNvSpPr>
          <p:nvPr/>
        </p:nvSpPr>
        <p:spPr bwMode="auto">
          <a:xfrm>
            <a:off x="9407141" y="1479119"/>
            <a:ext cx="32003160"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nchor="ctr" anchorCtr="1"/>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3200" b="1" dirty="0">
                <a:solidFill>
                  <a:schemeClr val="bg1"/>
                </a:solidFill>
                <a:latin typeface="Verdana" panose="020B0604030504040204" pitchFamily="34" charset="0"/>
                <a:ea typeface="SimSun" panose="02010600030101010101" pitchFamily="2" charset="-122"/>
              </a:rPr>
              <a:t>       </a:t>
            </a:r>
          </a:p>
          <a:p>
            <a:pPr eaLnBrk="1" hangingPunct="1"/>
            <a:r>
              <a:rPr lang="en-US" altLang="zh-CN" sz="3200" b="1" dirty="0">
                <a:solidFill>
                  <a:schemeClr val="bg1"/>
                </a:solidFill>
                <a:latin typeface="Verdana" panose="020B0604030504040204" pitchFamily="34" charset="0"/>
                <a:ea typeface="SimSun" panose="02010600030101010101" pitchFamily="2" charset="-122"/>
              </a:rPr>
              <a:t>        Department of Information Technology</a:t>
            </a:r>
          </a:p>
          <a:p>
            <a:pPr eaLnBrk="1" hangingPunct="1"/>
            <a:r>
              <a:rPr lang="en-US" altLang="zh-CN" sz="3200" b="1" dirty="0">
                <a:solidFill>
                  <a:schemeClr val="bg1"/>
                </a:solidFill>
                <a:latin typeface="Verdana" panose="020B0604030504040204" pitchFamily="34" charset="0"/>
                <a:ea typeface="SimSun" panose="02010600030101010101" pitchFamily="2" charset="-122"/>
              </a:rPr>
              <a:t>                         School of Computing</a:t>
            </a:r>
          </a:p>
          <a:p>
            <a:pPr eaLnBrk="1" hangingPunct="1"/>
            <a:r>
              <a:rPr lang="en-US" altLang="zh-CN" sz="3200" b="1" dirty="0">
                <a:solidFill>
                  <a:schemeClr val="bg1"/>
                </a:solidFill>
                <a:latin typeface="Verdana" panose="020B0604030504040204" pitchFamily="34" charset="0"/>
                <a:ea typeface="SimSun" panose="02010600030101010101" pitchFamily="2" charset="-122"/>
              </a:rPr>
              <a:t>              10214IT602– MINOR PROJECT-II</a:t>
            </a:r>
          </a:p>
          <a:p>
            <a:pPr eaLnBrk="1" hangingPunct="1"/>
            <a:r>
              <a:rPr lang="en-US" altLang="zh-CN" sz="3200" b="1" dirty="0">
                <a:solidFill>
                  <a:schemeClr val="bg1"/>
                </a:solidFill>
                <a:latin typeface="Verdana" panose="020B0604030504040204" pitchFamily="34" charset="0"/>
                <a:ea typeface="SimSun" panose="02010600030101010101" pitchFamily="2" charset="-122"/>
              </a:rPr>
              <a:t>                 WINTER SEMESTER 2024-2025</a:t>
            </a:r>
          </a:p>
          <a:p>
            <a:pPr eaLnBrk="1" hangingPunct="1"/>
            <a:endParaRPr lang="en-US" altLang="zh-CN" sz="3200" b="1" dirty="0">
              <a:solidFill>
                <a:schemeClr val="bg1"/>
              </a:solidFill>
              <a:latin typeface="Verdana" panose="020B0604030504040204" pitchFamily="34" charset="0"/>
              <a:ea typeface="SimSun" panose="02010600030101010101" pitchFamily="2" charset="-122"/>
            </a:endParaRPr>
          </a:p>
        </p:txBody>
      </p:sp>
      <p:sp>
        <p:nvSpPr>
          <p:cNvPr id="3076" name="Text Box 130">
            <a:extLst>
              <a:ext uri="{FF2B5EF4-FFF2-40B4-BE49-F238E27FC236}">
                <a16:creationId xmlns:a16="http://schemas.microsoft.com/office/drawing/2014/main" id="{A988C79F-D744-EB48-BC45-7486B64C7E96}"/>
              </a:ext>
            </a:extLst>
          </p:cNvPr>
          <p:cNvSpPr txBox="1">
            <a:spLocks noChangeArrowheads="1"/>
          </p:cNvSpPr>
          <p:nvPr/>
        </p:nvSpPr>
        <p:spPr bwMode="auto">
          <a:xfrm>
            <a:off x="8229600" y="4146207"/>
            <a:ext cx="10969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nchorCtr="1"/>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4000" b="1">
                <a:latin typeface="Calibri" panose="020F0502020204030204" pitchFamily="34" charset="0"/>
                <a:ea typeface="SimSun" panose="02010600030101010101" pitchFamily="2" charset="-122"/>
              </a:rPr>
              <a:t>INTRODUCTION</a:t>
            </a:r>
          </a:p>
        </p:txBody>
      </p:sp>
      <p:sp>
        <p:nvSpPr>
          <p:cNvPr id="3077" name="Text Box 131">
            <a:extLst>
              <a:ext uri="{FF2B5EF4-FFF2-40B4-BE49-F238E27FC236}">
                <a16:creationId xmlns:a16="http://schemas.microsoft.com/office/drawing/2014/main" id="{C8D52BBC-11C9-CF62-5CC9-D0B1435C6C41}"/>
              </a:ext>
            </a:extLst>
          </p:cNvPr>
          <p:cNvSpPr txBox="1">
            <a:spLocks noChangeArrowheads="1"/>
          </p:cNvSpPr>
          <p:nvPr/>
        </p:nvSpPr>
        <p:spPr bwMode="auto">
          <a:xfrm>
            <a:off x="8168199" y="13162051"/>
            <a:ext cx="10969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nchorCtr="1"/>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4000" b="1">
                <a:latin typeface="Calibri" panose="020F0502020204030204" pitchFamily="34" charset="0"/>
                <a:ea typeface="SimSun" panose="02010600030101010101" pitchFamily="2" charset="-122"/>
              </a:rPr>
              <a:t>METHODOLOGIES</a:t>
            </a:r>
          </a:p>
        </p:txBody>
      </p:sp>
      <p:sp>
        <p:nvSpPr>
          <p:cNvPr id="3078" name="Text Box 133">
            <a:extLst>
              <a:ext uri="{FF2B5EF4-FFF2-40B4-BE49-F238E27FC236}">
                <a16:creationId xmlns:a16="http://schemas.microsoft.com/office/drawing/2014/main" id="{BBA90D28-264D-C77E-7E9D-2FE09C2924E6}"/>
              </a:ext>
            </a:extLst>
          </p:cNvPr>
          <p:cNvSpPr txBox="1">
            <a:spLocks noChangeArrowheads="1"/>
          </p:cNvSpPr>
          <p:nvPr/>
        </p:nvSpPr>
        <p:spPr bwMode="auto">
          <a:xfrm>
            <a:off x="31813835" y="12907481"/>
            <a:ext cx="10969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nchorCtr="1"/>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4000" b="1" dirty="0">
                <a:latin typeface="Calibri" panose="020F0502020204030204" pitchFamily="34" charset="0"/>
                <a:ea typeface="SimSun" panose="02010600030101010101" pitchFamily="2" charset="-122"/>
              </a:rPr>
              <a:t>CONCLUSION</a:t>
            </a:r>
          </a:p>
        </p:txBody>
      </p:sp>
      <p:sp>
        <p:nvSpPr>
          <p:cNvPr id="3079" name="Text Box 134">
            <a:extLst>
              <a:ext uri="{FF2B5EF4-FFF2-40B4-BE49-F238E27FC236}">
                <a16:creationId xmlns:a16="http://schemas.microsoft.com/office/drawing/2014/main" id="{EC1223C2-0D5B-DBD2-0780-58EEA9BB4097}"/>
              </a:ext>
            </a:extLst>
          </p:cNvPr>
          <p:cNvSpPr txBox="1">
            <a:spLocks noChangeArrowheads="1"/>
          </p:cNvSpPr>
          <p:nvPr/>
        </p:nvSpPr>
        <p:spPr bwMode="auto">
          <a:xfrm>
            <a:off x="32004000" y="4081146"/>
            <a:ext cx="10969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nchorCtr="1"/>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4000" b="1">
                <a:latin typeface="Calibri" panose="020F0502020204030204" pitchFamily="34" charset="0"/>
                <a:ea typeface="SimSun" panose="02010600030101010101" pitchFamily="2" charset="-122"/>
              </a:rPr>
              <a:t>STANDARDS AND POLICIES</a:t>
            </a:r>
          </a:p>
        </p:txBody>
      </p:sp>
      <p:sp>
        <p:nvSpPr>
          <p:cNvPr id="3080" name="Text Box 135">
            <a:extLst>
              <a:ext uri="{FF2B5EF4-FFF2-40B4-BE49-F238E27FC236}">
                <a16:creationId xmlns:a16="http://schemas.microsoft.com/office/drawing/2014/main" id="{A630379F-6AB4-1C78-0BFA-51C210474616}"/>
              </a:ext>
            </a:extLst>
          </p:cNvPr>
          <p:cNvSpPr txBox="1">
            <a:spLocks noChangeArrowheads="1"/>
          </p:cNvSpPr>
          <p:nvPr/>
        </p:nvSpPr>
        <p:spPr bwMode="auto">
          <a:xfrm>
            <a:off x="19504756" y="3961585"/>
            <a:ext cx="10969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nchorCtr="1"/>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4000" b="1" dirty="0">
                <a:latin typeface="Calibri" panose="020F0502020204030204" pitchFamily="34" charset="0"/>
                <a:ea typeface="SimSun" panose="02010600030101010101" pitchFamily="2" charset="-122"/>
              </a:rPr>
              <a:t>RESULT</a:t>
            </a:r>
          </a:p>
        </p:txBody>
      </p:sp>
      <p:sp>
        <p:nvSpPr>
          <p:cNvPr id="2184" name="Text Box 136">
            <a:extLst>
              <a:ext uri="{FF2B5EF4-FFF2-40B4-BE49-F238E27FC236}">
                <a16:creationId xmlns:a16="http://schemas.microsoft.com/office/drawing/2014/main" id="{6167B05E-5B69-7462-6F1B-97EA8FAE457B}"/>
              </a:ext>
            </a:extLst>
          </p:cNvPr>
          <p:cNvSpPr txBox="1">
            <a:spLocks noChangeArrowheads="1"/>
          </p:cNvSpPr>
          <p:nvPr/>
        </p:nvSpPr>
        <p:spPr bwMode="auto">
          <a:xfrm>
            <a:off x="32034116" y="17928988"/>
            <a:ext cx="10969625" cy="914400"/>
          </a:xfrm>
          <a:prstGeom prst="rect">
            <a:avLst/>
          </a:prstGeom>
          <a:noFill/>
          <a:ln>
            <a:noFill/>
          </a:ln>
          <a:effec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defRPr/>
            </a:pPr>
            <a:r>
              <a:rPr lang="en-US" sz="4000" b="1">
                <a:solidFill>
                  <a:schemeClr val="accent1">
                    <a:lumMod val="50000"/>
                  </a:schemeClr>
                </a:solidFill>
                <a:latin typeface="Calibri" panose="020F0502020204030204" pitchFamily="34" charset="0"/>
              </a:rPr>
              <a:t>ACKNOWLEDGEMENT</a:t>
            </a:r>
            <a:endParaRPr lang="en-US" sz="4000" b="1" dirty="0">
              <a:solidFill>
                <a:schemeClr val="accent1">
                  <a:lumMod val="50000"/>
                </a:schemeClr>
              </a:solidFill>
              <a:latin typeface="Calibri" panose="020F0502020204030204" pitchFamily="34" charset="0"/>
            </a:endParaRPr>
          </a:p>
        </p:txBody>
      </p:sp>
      <p:sp>
        <p:nvSpPr>
          <p:cNvPr id="2228" name="Text Box 180">
            <a:extLst>
              <a:ext uri="{FF2B5EF4-FFF2-40B4-BE49-F238E27FC236}">
                <a16:creationId xmlns:a16="http://schemas.microsoft.com/office/drawing/2014/main" id="{0CF0802B-2461-B1F9-3735-F7D1B56446A8}"/>
              </a:ext>
            </a:extLst>
          </p:cNvPr>
          <p:cNvSpPr txBox="1">
            <a:spLocks noChangeArrowheads="1"/>
          </p:cNvSpPr>
          <p:nvPr/>
        </p:nvSpPr>
        <p:spPr bwMode="auto">
          <a:xfrm>
            <a:off x="32807964" y="12465760"/>
            <a:ext cx="2308132" cy="492443"/>
          </a:xfrm>
          <a:prstGeom prst="rect">
            <a:avLst/>
          </a:prstGeom>
          <a:noFill/>
          <a:ln>
            <a:noFill/>
          </a:ln>
          <a:effectLst/>
        </p:spPr>
        <p:txBody>
          <a:bodyPr wrap="none">
            <a:spAutoFit/>
          </a:bodyPr>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defRPr/>
            </a:pPr>
            <a:r>
              <a:rPr lang="en-US" sz="2600" b="1" dirty="0">
                <a:solidFill>
                  <a:schemeClr val="accent1">
                    <a:lumMod val="50000"/>
                  </a:schemeClr>
                </a:solidFill>
                <a:latin typeface="Calibri" panose="020F0502020204030204" pitchFamily="34" charset="0"/>
              </a:rPr>
              <a:t>Figure 1.</a:t>
            </a:r>
            <a:r>
              <a:rPr lang="en-US" sz="2600" dirty="0">
                <a:solidFill>
                  <a:schemeClr val="accent1">
                    <a:lumMod val="50000"/>
                  </a:schemeClr>
                </a:solidFill>
                <a:latin typeface="Calibri" panose="020F0502020204030204" pitchFamily="34" charset="0"/>
              </a:rPr>
              <a:t> Input </a:t>
            </a:r>
            <a:r>
              <a:rPr lang="en-US" sz="2000" dirty="0">
                <a:solidFill>
                  <a:schemeClr val="accent1">
                    <a:lumMod val="50000"/>
                  </a:schemeClr>
                </a:solidFill>
                <a:latin typeface="Calibri" panose="020F0502020204030204" pitchFamily="34" charset="0"/>
              </a:rPr>
              <a:t>.</a:t>
            </a:r>
          </a:p>
        </p:txBody>
      </p:sp>
      <p:sp>
        <p:nvSpPr>
          <p:cNvPr id="2229" name="Text Box 181">
            <a:extLst>
              <a:ext uri="{FF2B5EF4-FFF2-40B4-BE49-F238E27FC236}">
                <a16:creationId xmlns:a16="http://schemas.microsoft.com/office/drawing/2014/main" id="{C9B32E3A-3A1E-46B3-1DC2-E767ABA13B29}"/>
              </a:ext>
            </a:extLst>
          </p:cNvPr>
          <p:cNvSpPr txBox="1">
            <a:spLocks noChangeArrowheads="1"/>
          </p:cNvSpPr>
          <p:nvPr/>
        </p:nvSpPr>
        <p:spPr bwMode="auto">
          <a:xfrm rot="10800000" flipV="1">
            <a:off x="39090150" y="12639537"/>
            <a:ext cx="3282950" cy="468313"/>
          </a:xfrm>
          <a:prstGeom prst="rect">
            <a:avLst/>
          </a:prstGeom>
          <a:noFill/>
          <a:ln>
            <a:noFill/>
          </a:ln>
          <a:effectLst/>
        </p:spPr>
        <p:txBody>
          <a:bodyPr wrap="none"/>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defRPr/>
            </a:pPr>
            <a:r>
              <a:rPr lang="en-US" sz="2600" b="1" dirty="0">
                <a:solidFill>
                  <a:schemeClr val="accent1">
                    <a:lumMod val="50000"/>
                  </a:schemeClr>
                </a:solidFill>
                <a:latin typeface="Calibri" panose="020F0502020204030204" pitchFamily="34" charset="0"/>
              </a:rPr>
              <a:t>Figure 2.</a:t>
            </a:r>
            <a:r>
              <a:rPr lang="en-US" sz="2600" dirty="0">
                <a:solidFill>
                  <a:schemeClr val="accent1">
                    <a:lumMod val="50000"/>
                  </a:schemeClr>
                </a:solidFill>
                <a:latin typeface="Calibri" panose="020F0502020204030204" pitchFamily="34" charset="0"/>
              </a:rPr>
              <a:t> Output</a:t>
            </a:r>
          </a:p>
        </p:txBody>
      </p:sp>
      <p:sp>
        <p:nvSpPr>
          <p:cNvPr id="3084" name="Text Box 182">
            <a:extLst>
              <a:ext uri="{FF2B5EF4-FFF2-40B4-BE49-F238E27FC236}">
                <a16:creationId xmlns:a16="http://schemas.microsoft.com/office/drawing/2014/main" id="{D81D9FE9-2953-12EA-32CF-E199C4DA1292}"/>
              </a:ext>
            </a:extLst>
          </p:cNvPr>
          <p:cNvSpPr txBox="1">
            <a:spLocks noChangeArrowheads="1"/>
          </p:cNvSpPr>
          <p:nvPr/>
        </p:nvSpPr>
        <p:spPr bwMode="auto">
          <a:xfrm>
            <a:off x="685800" y="3656013"/>
            <a:ext cx="5943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4000">
                <a:solidFill>
                  <a:schemeClr val="bg1"/>
                </a:solidFill>
                <a:latin typeface="Calibri" panose="020F0502020204030204" pitchFamily="34" charset="0"/>
                <a:ea typeface="SimSun" panose="02010600030101010101" pitchFamily="2" charset="-122"/>
              </a:rPr>
              <a:t>ABSTRACT</a:t>
            </a:r>
          </a:p>
        </p:txBody>
      </p:sp>
      <p:sp>
        <p:nvSpPr>
          <p:cNvPr id="3085" name="Text Box 183">
            <a:extLst>
              <a:ext uri="{FF2B5EF4-FFF2-40B4-BE49-F238E27FC236}">
                <a16:creationId xmlns:a16="http://schemas.microsoft.com/office/drawing/2014/main" id="{7C331B1E-D87B-7965-68B1-A32470BA37F2}"/>
              </a:ext>
            </a:extLst>
          </p:cNvPr>
          <p:cNvSpPr txBox="1">
            <a:spLocks noChangeArrowheads="1"/>
          </p:cNvSpPr>
          <p:nvPr/>
        </p:nvSpPr>
        <p:spPr bwMode="auto">
          <a:xfrm>
            <a:off x="342900" y="15587345"/>
            <a:ext cx="5943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4000" dirty="0">
                <a:solidFill>
                  <a:schemeClr val="bg1"/>
                </a:solidFill>
                <a:latin typeface="Calibri" panose="020F0502020204030204" pitchFamily="34" charset="0"/>
                <a:ea typeface="SimSun" panose="02010600030101010101" pitchFamily="2" charset="-122"/>
              </a:rPr>
              <a:t>TEAM MEMBER DETAILS</a:t>
            </a:r>
          </a:p>
        </p:txBody>
      </p:sp>
      <p:sp>
        <p:nvSpPr>
          <p:cNvPr id="3086" name="Text Box 193">
            <a:extLst>
              <a:ext uri="{FF2B5EF4-FFF2-40B4-BE49-F238E27FC236}">
                <a16:creationId xmlns:a16="http://schemas.microsoft.com/office/drawing/2014/main" id="{E9D47228-04DF-FA18-AE0A-B93B1BC27945}"/>
              </a:ext>
            </a:extLst>
          </p:cNvPr>
          <p:cNvSpPr txBox="1">
            <a:spLocks noChangeArrowheads="1"/>
          </p:cNvSpPr>
          <p:nvPr/>
        </p:nvSpPr>
        <p:spPr bwMode="auto">
          <a:xfrm>
            <a:off x="299403" y="16426160"/>
            <a:ext cx="6629400" cy="5386090"/>
          </a:xfrm>
          <a:prstGeom prst="rect">
            <a:avLst/>
          </a:prstGeom>
          <a:solidFill>
            <a:srgbClr val="37609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228600" tIns="228600" rIns="228600" bIns="22860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zh-CN" sz="3200" dirty="0">
                <a:solidFill>
                  <a:schemeClr val="bg1"/>
                </a:solidFill>
                <a:latin typeface="Calibri" panose="020F0502020204030204" pitchFamily="34" charset="0"/>
                <a:ea typeface="SimSun" panose="02010600030101010101" pitchFamily="2" charset="-122"/>
              </a:rPr>
              <a:t>1.VTU 21371/A. Nancy Mary</a:t>
            </a:r>
          </a:p>
          <a:p>
            <a:pPr eaLnBrk="1" hangingPunct="1"/>
            <a:r>
              <a:rPr lang="en-US" altLang="zh-CN" sz="3200" dirty="0">
                <a:solidFill>
                  <a:schemeClr val="bg1"/>
                </a:solidFill>
                <a:latin typeface="Calibri" panose="020F0502020204030204" pitchFamily="34" charset="0"/>
                <a:ea typeface="SimSun" panose="02010600030101010101" pitchFamily="2" charset="-122"/>
              </a:rPr>
              <a:t>2.VTU 26714/G. Hariharan</a:t>
            </a:r>
          </a:p>
          <a:p>
            <a:pPr eaLnBrk="1" hangingPunct="1"/>
            <a:r>
              <a:rPr lang="en-US" altLang="zh-CN" sz="3200" dirty="0">
                <a:solidFill>
                  <a:schemeClr val="bg1"/>
                </a:solidFill>
                <a:latin typeface="Calibri" panose="020F0502020204030204" pitchFamily="34" charset="0"/>
                <a:ea typeface="SimSun" panose="02010600030101010101" pitchFamily="2" charset="-122"/>
              </a:rPr>
              <a:t>3.VTU 21445/S. Mohammed Shareef</a:t>
            </a:r>
          </a:p>
          <a:p>
            <a:pPr eaLnBrk="1" hangingPunct="1"/>
            <a:r>
              <a:rPr lang="en-US" altLang="zh-CN" sz="3200" dirty="0">
                <a:solidFill>
                  <a:schemeClr val="bg1"/>
                </a:solidFill>
                <a:latin typeface="Calibri" panose="020F0502020204030204" pitchFamily="34" charset="0"/>
                <a:ea typeface="SimSun" panose="02010600030101010101" pitchFamily="2" charset="-122"/>
              </a:rPr>
              <a:t>1.8925764031</a:t>
            </a:r>
          </a:p>
          <a:p>
            <a:pPr eaLnBrk="1" hangingPunct="1"/>
            <a:r>
              <a:rPr lang="en-US" altLang="zh-CN" sz="3200" dirty="0">
                <a:solidFill>
                  <a:schemeClr val="bg1"/>
                </a:solidFill>
                <a:latin typeface="Calibri" panose="020F0502020204030204" pitchFamily="34" charset="0"/>
                <a:ea typeface="SimSun" panose="02010600030101010101" pitchFamily="2" charset="-122"/>
              </a:rPr>
              <a:t>2.8939748161</a:t>
            </a:r>
          </a:p>
          <a:p>
            <a:pPr eaLnBrk="1" hangingPunct="1"/>
            <a:r>
              <a:rPr lang="en-US" altLang="zh-CN" sz="3200" dirty="0">
                <a:solidFill>
                  <a:schemeClr val="bg1"/>
                </a:solidFill>
                <a:latin typeface="Calibri" panose="020F0502020204030204" pitchFamily="34" charset="0"/>
                <a:ea typeface="SimSun" panose="02010600030101010101" pitchFamily="2" charset="-122"/>
              </a:rPr>
              <a:t>3.9751724774</a:t>
            </a:r>
          </a:p>
          <a:p>
            <a:pPr eaLnBrk="1" hangingPunct="1"/>
            <a:r>
              <a:rPr lang="en-US" altLang="zh-CN" sz="3200" dirty="0">
                <a:solidFill>
                  <a:schemeClr val="bg1"/>
                </a:solidFill>
                <a:latin typeface="Calibri" panose="020F0502020204030204" pitchFamily="34" charset="0"/>
                <a:ea typeface="SimSun" panose="02010600030101010101" pitchFamily="2" charset="-122"/>
              </a:rPr>
              <a:t>1.vtu21371@veltech.edu.in</a:t>
            </a:r>
          </a:p>
          <a:p>
            <a:pPr eaLnBrk="1" hangingPunct="1"/>
            <a:r>
              <a:rPr lang="en-US" altLang="zh-CN" sz="3200" dirty="0">
                <a:solidFill>
                  <a:schemeClr val="bg1"/>
                </a:solidFill>
                <a:latin typeface="Calibri" panose="020F0502020204030204" pitchFamily="34" charset="0"/>
                <a:ea typeface="SimSun" panose="02010600030101010101" pitchFamily="2" charset="-122"/>
              </a:rPr>
              <a:t>2.vtu26714@veltech.edu.in</a:t>
            </a:r>
          </a:p>
          <a:p>
            <a:pPr eaLnBrk="1" hangingPunct="1"/>
            <a:r>
              <a:rPr lang="en-US" altLang="zh-CN" sz="3200" dirty="0">
                <a:solidFill>
                  <a:schemeClr val="bg1"/>
                </a:solidFill>
                <a:latin typeface="Calibri" panose="020F0502020204030204" pitchFamily="34" charset="0"/>
                <a:ea typeface="SimSun" panose="02010600030101010101" pitchFamily="2" charset="-122"/>
              </a:rPr>
              <a:t>3.vtu21445@veltech.edu.in</a:t>
            </a:r>
          </a:p>
          <a:p>
            <a:pPr eaLnBrk="1" hangingPunct="1"/>
            <a:endParaRPr lang="en-US" altLang="zh-CN" sz="3200" dirty="0">
              <a:solidFill>
                <a:schemeClr val="bg1"/>
              </a:solidFill>
              <a:latin typeface="Calibri" panose="020F0502020204030204" pitchFamily="34" charset="0"/>
              <a:ea typeface="SimSun" panose="02010600030101010101" pitchFamily="2" charset="-122"/>
            </a:endParaRPr>
          </a:p>
        </p:txBody>
      </p:sp>
      <p:sp>
        <p:nvSpPr>
          <p:cNvPr id="2242" name="Text Box 194">
            <a:extLst>
              <a:ext uri="{FF2B5EF4-FFF2-40B4-BE49-F238E27FC236}">
                <a16:creationId xmlns:a16="http://schemas.microsoft.com/office/drawing/2014/main" id="{6F999D57-BC0D-1A86-C2B8-E17BF7A5C939}"/>
              </a:ext>
            </a:extLst>
          </p:cNvPr>
          <p:cNvSpPr txBox="1">
            <a:spLocks noChangeArrowheads="1"/>
          </p:cNvSpPr>
          <p:nvPr/>
        </p:nvSpPr>
        <p:spPr bwMode="auto">
          <a:xfrm>
            <a:off x="610160" y="4570413"/>
            <a:ext cx="5943600" cy="8924925"/>
          </a:xfrm>
          <a:prstGeom prst="rect">
            <a:avLst/>
          </a:prstGeom>
          <a:solidFill>
            <a:schemeClr val="accent1">
              <a:lumMod val="75000"/>
            </a:schemeClr>
          </a:solidFill>
          <a:ln>
            <a:noFill/>
          </a:ln>
          <a:effectLst/>
        </p:spPr>
        <p:txBody>
          <a:bodyPr lIns="228600" tIns="228600" rIns="228600" bIns="2286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sz="2800" dirty="0">
                <a:solidFill>
                  <a:schemeClr val="bg1"/>
                </a:solidFill>
                <a:latin typeface="Times New Roman" panose="02020603050405020304" pitchFamily="18" charset="0"/>
                <a:cs typeface="Times New Roman" panose="02020603050405020304" pitchFamily="18" charset="0"/>
              </a:rPr>
              <a:t>As healthcare data becomes more abundant, machine learning is proving to be a powerful tool for disease prediction and diagnosis. This project aims to develop a multi-disease prediction system using advanced machine learning techniques to enhance early diagnosis and support effective treatment planning.</a:t>
            </a:r>
          </a:p>
          <a:p>
            <a:pPr algn="just"/>
            <a:r>
              <a:rPr lang="en-US" sz="2800" dirty="0">
                <a:solidFill>
                  <a:schemeClr val="bg1"/>
                </a:solidFill>
                <a:latin typeface="Times New Roman" panose="02020603050405020304" pitchFamily="18" charset="0"/>
                <a:cs typeface="Times New Roman" panose="02020603050405020304" pitchFamily="18" charset="0"/>
              </a:rPr>
              <a:t>The proposed model can predict multiple diseases such as diabetes, heart disease and parkin's disease. If left untreated, these diseases pose a risk to humanity. As a result, many lives can be saved by early detection and diagnosis of these disorders. The proposed model leverages various supervised learning algorithms including logistic regression, support vector machines (SVM), to analyze patient data and predict the likelihood of multiple diseases such as diabetes, heart disease, and parkin's disease. </a:t>
            </a:r>
          </a:p>
        </p:txBody>
      </p:sp>
      <p:sp>
        <p:nvSpPr>
          <p:cNvPr id="3088" name="Text Box 195">
            <a:extLst>
              <a:ext uri="{FF2B5EF4-FFF2-40B4-BE49-F238E27FC236}">
                <a16:creationId xmlns:a16="http://schemas.microsoft.com/office/drawing/2014/main" id="{BC1B5127-1720-3BEA-6BC1-6089BCE6F668}"/>
              </a:ext>
            </a:extLst>
          </p:cNvPr>
          <p:cNvSpPr txBox="1">
            <a:spLocks noChangeArrowheads="1"/>
          </p:cNvSpPr>
          <p:nvPr/>
        </p:nvSpPr>
        <p:spPr bwMode="auto">
          <a:xfrm>
            <a:off x="20123942" y="5653362"/>
            <a:ext cx="10569558" cy="41698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82880" tIns="182880" rIns="182880" bIns="18288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lnSpc>
                <a:spcPct val="150000"/>
              </a:lnSpc>
            </a:pPr>
            <a:r>
              <a:rPr lang="en-US" sz="2800" dirty="0">
                <a:latin typeface="Times New Roman" panose="02020603050405020304" pitchFamily="18" charset="0"/>
                <a:cs typeface="Times New Roman" panose="02020603050405020304" pitchFamily="18" charset="0"/>
              </a:rPr>
              <a:t>The diabetes prediction system successfully classifies individuals as diabetic or non-diabetic based on input medical parameters. Using an SVM classifier with a linear kernel, the model achieves a good accuracy score on both training and testing datasets, demonstrating its effectiveness. Early disease prediction and management reduce complications, enabling individuals to lead healthier and longer lives.</a:t>
            </a:r>
            <a:r>
              <a:rPr lang="en-US" altLang="zh-CN" sz="2800" dirty="0">
                <a:latin typeface="Times New Roman" panose="02020603050405020304" pitchFamily="18" charset="0"/>
                <a:ea typeface="SimSun" panose="02010600030101010101" pitchFamily="2" charset="-122"/>
                <a:cs typeface="Times New Roman" panose="02020603050405020304" pitchFamily="18" charset="0"/>
              </a:rPr>
              <a:t> </a:t>
            </a:r>
          </a:p>
        </p:txBody>
      </p:sp>
      <p:sp>
        <p:nvSpPr>
          <p:cNvPr id="3089" name="Text Box 196">
            <a:extLst>
              <a:ext uri="{FF2B5EF4-FFF2-40B4-BE49-F238E27FC236}">
                <a16:creationId xmlns:a16="http://schemas.microsoft.com/office/drawing/2014/main" id="{5882D793-D4F5-5EB0-C9AF-24BBC9BBC52A}"/>
              </a:ext>
            </a:extLst>
          </p:cNvPr>
          <p:cNvSpPr txBox="1">
            <a:spLocks noChangeArrowheads="1"/>
          </p:cNvSpPr>
          <p:nvPr/>
        </p:nvSpPr>
        <p:spPr bwMode="auto">
          <a:xfrm>
            <a:off x="31540274" y="5119093"/>
            <a:ext cx="12008026" cy="4097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82880" tIns="182880" rIns="182880" bIns="18288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lnSpc>
                <a:spcPct val="150000"/>
              </a:lnSpc>
            </a:pPr>
            <a:r>
              <a:rPr lang="en-US" altLang="zh-CN" sz="2800" dirty="0">
                <a:latin typeface="Times New Roman" panose="02020603050405020304" pitchFamily="18" charset="0"/>
                <a:ea typeface="SimSun" panose="02010600030101010101" pitchFamily="2" charset="-122"/>
                <a:cs typeface="Times New Roman" panose="02020603050405020304" pitchFamily="18" charset="0"/>
              </a:rPr>
              <a:t>Anaconda prompt is a type of command line interface which explicitly deals with the Machine Learning modules and navigator is available in all the Windows ,Linux and MacOS. The anaconda prompt has many number of IDE’s which make the coding easier. The UI can also be implemented in python.</a:t>
            </a:r>
          </a:p>
          <a:p>
            <a:pPr algn="just" eaLnBrk="1" hangingPunct="1">
              <a:lnSpc>
                <a:spcPct val="150000"/>
              </a:lnSpc>
            </a:pPr>
            <a:r>
              <a:rPr lang="en-US" altLang="zh-CN" sz="2800" dirty="0">
                <a:latin typeface="Times New Roman" panose="02020603050405020304" pitchFamily="18" charset="0"/>
                <a:ea typeface="SimSun" panose="02010600030101010101" pitchFamily="2" charset="-122"/>
                <a:cs typeface="Times New Roman" panose="02020603050405020304" pitchFamily="18" charset="0"/>
              </a:rPr>
              <a:t>Standard Used: ISO/IEC 27001.</a:t>
            </a:r>
          </a:p>
          <a:p>
            <a:pPr algn="just" eaLnBrk="1" hangingPunct="1">
              <a:lnSpc>
                <a:spcPct val="150000"/>
              </a:lnSpc>
            </a:pPr>
            <a:endParaRPr lang="en-US" altLang="zh-CN" dirty="0">
              <a:latin typeface="Calibri" panose="020F0502020204030204" pitchFamily="34" charset="0"/>
              <a:ea typeface="SimSun" panose="02010600030101010101" pitchFamily="2" charset="-122"/>
            </a:endParaRPr>
          </a:p>
        </p:txBody>
      </p:sp>
      <p:sp>
        <p:nvSpPr>
          <p:cNvPr id="3090" name="Text Box 197">
            <a:extLst>
              <a:ext uri="{FF2B5EF4-FFF2-40B4-BE49-F238E27FC236}">
                <a16:creationId xmlns:a16="http://schemas.microsoft.com/office/drawing/2014/main" id="{7D47E0A6-66A3-943D-400F-3A9A1FCC3254}"/>
              </a:ext>
            </a:extLst>
          </p:cNvPr>
          <p:cNvSpPr txBox="1">
            <a:spLocks noChangeArrowheads="1"/>
          </p:cNvSpPr>
          <p:nvPr/>
        </p:nvSpPr>
        <p:spPr bwMode="auto">
          <a:xfrm>
            <a:off x="8229600" y="15338425"/>
            <a:ext cx="10969625" cy="8660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182880" rIns="182880" bIns="18288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lnSpc>
                <a:spcPct val="150000"/>
              </a:lnSpc>
            </a:pPr>
            <a:r>
              <a:rPr lang="en-US" altLang="zh-CN" dirty="0">
                <a:latin typeface="Calibri" panose="020F0502020204030204" pitchFamily="34" charset="0"/>
                <a:ea typeface="SimSun" panose="02010600030101010101" pitchFamily="2" charset="-122"/>
              </a:rPr>
              <a:t>The IoT-based system for water pollution monitoring involves the use of sensors to</a:t>
            </a:r>
          </a:p>
        </p:txBody>
      </p:sp>
      <p:sp>
        <p:nvSpPr>
          <p:cNvPr id="3091" name="Text Box 198">
            <a:extLst>
              <a:ext uri="{FF2B5EF4-FFF2-40B4-BE49-F238E27FC236}">
                <a16:creationId xmlns:a16="http://schemas.microsoft.com/office/drawing/2014/main" id="{88020784-9D31-1A60-7280-AD1C5F739B28}"/>
              </a:ext>
            </a:extLst>
          </p:cNvPr>
          <p:cNvSpPr txBox="1">
            <a:spLocks noChangeArrowheads="1"/>
          </p:cNvSpPr>
          <p:nvPr/>
        </p:nvSpPr>
        <p:spPr bwMode="auto">
          <a:xfrm>
            <a:off x="31416580" y="13787069"/>
            <a:ext cx="12131720" cy="41698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82880" tIns="182880" rIns="182880" bIns="18288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a:lnSpc>
                <a:spcPct val="150000"/>
              </a:lnSpc>
            </a:pPr>
            <a:r>
              <a:rPr lang="en-US" sz="2800" dirty="0">
                <a:latin typeface="Times New Roman" panose="02020603050405020304" pitchFamily="18" charset="0"/>
                <a:cs typeface="Times New Roman" panose="02020603050405020304" pitchFamily="18" charset="0"/>
              </a:rPr>
              <a:t>The Multi-Disease Prediction System using Machine Learning provides an efficient and accurate approach to early diagnosis and risk assessment of multiple diseases. By leveraging data preprocessing, feature selection, and machine learning algorithms, the system can analyze patient data and provide reliable predictions.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Encourages individuals to adopt preventive health measures by identifying potential risks early. </a:t>
            </a:r>
            <a:endParaRPr lang="en-US" sz="2800" dirty="0">
              <a:latin typeface="Times New Roman" panose="02020603050405020304" pitchFamily="18" charset="0"/>
              <a:cs typeface="Times New Roman" panose="02020603050405020304" pitchFamily="18" charset="0"/>
            </a:endParaRPr>
          </a:p>
        </p:txBody>
      </p:sp>
      <p:sp>
        <p:nvSpPr>
          <p:cNvPr id="3092" name="Text Box 200">
            <a:extLst>
              <a:ext uri="{FF2B5EF4-FFF2-40B4-BE49-F238E27FC236}">
                <a16:creationId xmlns:a16="http://schemas.microsoft.com/office/drawing/2014/main" id="{A8FF6843-A9C8-B512-0EC3-758F345098E3}"/>
              </a:ext>
            </a:extLst>
          </p:cNvPr>
          <p:cNvSpPr txBox="1">
            <a:spLocks noChangeArrowheads="1"/>
          </p:cNvSpPr>
          <p:nvPr/>
        </p:nvSpPr>
        <p:spPr bwMode="auto">
          <a:xfrm>
            <a:off x="31416580" y="18820606"/>
            <a:ext cx="12131719" cy="28315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82880" tIns="182880" rIns="182880" bIns="182880">
            <a:spAutoFit/>
          </a:bodyPr>
          <a:lstStyle>
            <a:lvl1pPr marL="457200" indent="-4572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Aft>
                <a:spcPct val="50000"/>
              </a:spcAft>
              <a:buFontTx/>
              <a:buAutoNum type="arabicPeriod"/>
            </a:pPr>
            <a:r>
              <a:rPr lang="en-US" altLang="zh-CN" sz="3200" dirty="0">
                <a:latin typeface="Calibri" panose="020F0502020204030204" pitchFamily="34" charset="0"/>
                <a:ea typeface="SimSun" panose="02010600030101010101" pitchFamily="2" charset="-122"/>
              </a:rPr>
              <a:t>Supervisor Name : Dr. C. SURESH KUMAR, M.E. Ph.D., Assistant Professor</a:t>
            </a:r>
          </a:p>
          <a:p>
            <a:pPr eaLnBrk="1" hangingPunct="1">
              <a:spcAft>
                <a:spcPct val="50000"/>
              </a:spcAft>
              <a:buFontTx/>
              <a:buAutoNum type="arabicPeriod"/>
            </a:pPr>
            <a:r>
              <a:rPr lang="en-US" altLang="zh-CN" sz="3200" dirty="0">
                <a:latin typeface="Calibri" panose="020F0502020204030204" pitchFamily="34" charset="0"/>
                <a:ea typeface="SimSun" panose="02010600030101010101" pitchFamily="2" charset="-122"/>
              </a:rPr>
              <a:t>Contact No : 9500684095</a:t>
            </a:r>
          </a:p>
          <a:p>
            <a:pPr eaLnBrk="1" hangingPunct="1">
              <a:spcAft>
                <a:spcPct val="50000"/>
              </a:spcAft>
              <a:buFontTx/>
              <a:buAutoNum type="arabicPeriod"/>
            </a:pPr>
            <a:r>
              <a:rPr lang="en-US" altLang="zh-CN" sz="3200" dirty="0">
                <a:latin typeface="Calibri" panose="020F0502020204030204" pitchFamily="34" charset="0"/>
                <a:ea typeface="SimSun" panose="02010600030101010101" pitchFamily="2" charset="-122"/>
              </a:rPr>
              <a:t>Mail ID : drsureshkumarc@veltech.edu.in</a:t>
            </a:r>
          </a:p>
        </p:txBody>
      </p:sp>
      <p:pic>
        <p:nvPicPr>
          <p:cNvPr id="3094" name="image1.jpeg">
            <a:extLst>
              <a:ext uri="{FF2B5EF4-FFF2-40B4-BE49-F238E27FC236}">
                <a16:creationId xmlns:a16="http://schemas.microsoft.com/office/drawing/2014/main" id="{A9C72E98-C279-C5E0-E540-BA0F59F34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8" y="793750"/>
            <a:ext cx="3886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2">
            <a:extLst>
              <a:ext uri="{FF2B5EF4-FFF2-40B4-BE49-F238E27FC236}">
                <a16:creationId xmlns:a16="http://schemas.microsoft.com/office/drawing/2014/main" id="{0A6BD1A9-9A0E-58E0-DD2D-C24E6E63D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4738" y="133350"/>
            <a:ext cx="2058987"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6" name="Picture 6">
            <a:extLst>
              <a:ext uri="{FF2B5EF4-FFF2-40B4-BE49-F238E27FC236}">
                <a16:creationId xmlns:a16="http://schemas.microsoft.com/office/drawing/2014/main" id="{08305093-30A5-B958-8123-FAAF4D8F62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013" y="1828800"/>
            <a:ext cx="205898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7" name="Text Box 197">
            <a:extLst>
              <a:ext uri="{FF2B5EF4-FFF2-40B4-BE49-F238E27FC236}">
                <a16:creationId xmlns:a16="http://schemas.microsoft.com/office/drawing/2014/main" id="{22195B36-7EE1-65B8-0ACF-5C867382BDF1}"/>
              </a:ext>
            </a:extLst>
          </p:cNvPr>
          <p:cNvSpPr txBox="1">
            <a:spLocks noChangeArrowheads="1"/>
          </p:cNvSpPr>
          <p:nvPr/>
        </p:nvSpPr>
        <p:spPr bwMode="auto">
          <a:xfrm>
            <a:off x="8199628" y="14241374"/>
            <a:ext cx="10969625" cy="74015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182880" rIns="182880" bIns="18288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lnSpc>
                <a:spcPct val="150000"/>
              </a:lnSpc>
            </a:pPr>
            <a:r>
              <a:rPr lang="en-US" altLang="zh-CN" sz="2800" dirty="0">
                <a:latin typeface="Times New Roman" panose="02020603050405020304" pitchFamily="18" charset="0"/>
                <a:ea typeface="SimSun" panose="02010600030101010101" pitchFamily="2" charset="-122"/>
                <a:cs typeface="Times New Roman" panose="02020603050405020304" pitchFamily="18" charset="0"/>
              </a:rPr>
              <a:t>The Creates a user-friendly interface using Stream lit, allowing users to initiate conversations, select languages, and manage security settings with real-time translation display. Real-Time Translation Engine Implements advanced NLP models (e.g., BERT, GPT) for accurate and instantaneous multilingual translation, trained on diverse datasets for improved performance. Cryptographic Security Integrates AES for end-to-end encryption, RSA for secure key exchange and digital signatures, and SHA-256 for message integrity verification to ensure data confidentiality and authenticity.  Applies techniques such as key pinning and certificate validation to prevent Man-in-the-Middle attacks and secure message transmission. </a:t>
            </a:r>
          </a:p>
        </p:txBody>
      </p:sp>
      <p:sp>
        <p:nvSpPr>
          <p:cNvPr id="3098" name="Text Box 4">
            <a:extLst>
              <a:ext uri="{FF2B5EF4-FFF2-40B4-BE49-F238E27FC236}">
                <a16:creationId xmlns:a16="http://schemas.microsoft.com/office/drawing/2014/main" id="{C6C43A6F-6C4E-BCCD-C7AA-E85F220F3AAC}"/>
              </a:ext>
            </a:extLst>
          </p:cNvPr>
          <p:cNvSpPr txBox="1">
            <a:spLocks noChangeArrowheads="1"/>
          </p:cNvSpPr>
          <p:nvPr/>
        </p:nvSpPr>
        <p:spPr bwMode="auto">
          <a:xfrm>
            <a:off x="8002024" y="5619750"/>
            <a:ext cx="11301976" cy="6902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a:lnSpc>
                <a:spcPct val="150000"/>
              </a:lnSpc>
            </a:pPr>
            <a:r>
              <a:rPr lang="en-US" altLang="zh-CN" dirty="0">
                <a:latin typeface="Calibri" panose="020F0502020204030204" pitchFamily="34" charset="0"/>
                <a:ea typeface="SimSun" panose="02010600030101010101" pitchFamily="2" charset="-122"/>
              </a:rPr>
              <a:t> </a:t>
            </a:r>
            <a:r>
              <a:rPr lang="en-US" sz="2800" dirty="0">
                <a:latin typeface="Times New Roman" panose="02020603050405020304" pitchFamily="18" charset="0"/>
                <a:cs typeface="Times New Roman" panose="02020603050405020304" pitchFamily="18" charset="0"/>
              </a:rPr>
              <a:t>The Health Forecaster Multi-Disease Prediction System has the potential to make a significant impact on individual health, healthcare systems, and society at large. The healthcare paradigm is shifting from treatment to prevention. This project supports early diagnosis and prevention, which can save lives, reduce healthcare costs, and improve quality of life.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Rural and remote areas often lack access to advanced medical facilities. This system can bridge the gap by providing predictive insights remotely, reducing the dependency on physical healthcare infrastructure. </a:t>
            </a:r>
            <a:r>
              <a:rPr lang="en-US" sz="2800" dirty="0">
                <a:latin typeface="Times New Roman" panose="02020603050405020304" pitchFamily="18" charset="0"/>
                <a:cs typeface="Times New Roman" panose="02020603050405020304" pitchFamily="18" charset="0"/>
              </a:rPr>
              <a:t>Many healthcare systems, especially in developing regions, face shortages of medical professionals, diagnostic tools, and resources</a:t>
            </a:r>
            <a:endParaRPr lang="en-US" altLang="zh-CN" sz="28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Text Box 240">
            <a:extLst>
              <a:ext uri="{FF2B5EF4-FFF2-40B4-BE49-F238E27FC236}">
                <a16:creationId xmlns:a16="http://schemas.microsoft.com/office/drawing/2014/main" id="{3ED3E0FF-832B-3EF7-9389-33552E7BD933}"/>
              </a:ext>
            </a:extLst>
          </p:cNvPr>
          <p:cNvSpPr txBox="1">
            <a:spLocks noChangeArrowheads="1"/>
          </p:cNvSpPr>
          <p:nvPr/>
        </p:nvSpPr>
        <p:spPr bwMode="auto">
          <a:xfrm>
            <a:off x="19959003" y="20609858"/>
            <a:ext cx="10515378" cy="469353"/>
          </a:xfrm>
          <a:prstGeom prst="rect">
            <a:avLst/>
          </a:prstGeom>
          <a:noFill/>
          <a:ln>
            <a:noFill/>
          </a:ln>
          <a:effectLst/>
        </p:spPr>
        <p:txBody>
          <a:bodyPr wrap="squar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defRPr/>
            </a:pPr>
            <a:r>
              <a:rPr lang="en-US" sz="2500" b="1" dirty="0">
                <a:solidFill>
                  <a:schemeClr val="accent1">
                    <a:lumMod val="50000"/>
                  </a:schemeClr>
                </a:solidFill>
                <a:latin typeface="Calibri" panose="020F0502020204030204" pitchFamily="34" charset="0"/>
              </a:rPr>
              <a:t>Architecture Diagram: Health Forecaster Multi disease prediction System</a:t>
            </a:r>
            <a:endParaRPr lang="en-US" sz="2500" dirty="0">
              <a:solidFill>
                <a:schemeClr val="accent1">
                  <a:lumMod val="50000"/>
                </a:schemeClr>
              </a:solidFill>
              <a:latin typeface="Calibri" panose="020F0502020204030204" pitchFamily="34" charset="0"/>
            </a:endParaRPr>
          </a:p>
        </p:txBody>
      </p:sp>
      <p:pic>
        <p:nvPicPr>
          <p:cNvPr id="8" name="Picture 7">
            <a:extLst>
              <a:ext uri="{FF2B5EF4-FFF2-40B4-BE49-F238E27FC236}">
                <a16:creationId xmlns:a16="http://schemas.microsoft.com/office/drawing/2014/main" id="{1E9072DC-F726-7F92-1214-6C849A51B00E}"/>
              </a:ext>
            </a:extLst>
          </p:cNvPr>
          <p:cNvPicPr>
            <a:picLocks noChangeAspect="1"/>
          </p:cNvPicPr>
          <p:nvPr/>
        </p:nvPicPr>
        <p:blipFill>
          <a:blip r:embed="rId5"/>
          <a:stretch>
            <a:fillRect/>
          </a:stretch>
        </p:blipFill>
        <p:spPr>
          <a:xfrm>
            <a:off x="31599279" y="9554597"/>
            <a:ext cx="5212875" cy="2835380"/>
          </a:xfrm>
          <a:prstGeom prst="rect">
            <a:avLst/>
          </a:prstGeom>
        </p:spPr>
      </p:pic>
      <p:pic>
        <p:nvPicPr>
          <p:cNvPr id="9" name="Picture 8">
            <a:extLst>
              <a:ext uri="{FF2B5EF4-FFF2-40B4-BE49-F238E27FC236}">
                <a16:creationId xmlns:a16="http://schemas.microsoft.com/office/drawing/2014/main" id="{D1C0B0D9-53D1-A599-B262-1AF77DD49B5E}"/>
              </a:ext>
            </a:extLst>
          </p:cNvPr>
          <p:cNvPicPr>
            <a:picLocks noChangeAspect="1"/>
          </p:cNvPicPr>
          <p:nvPr/>
        </p:nvPicPr>
        <p:blipFill>
          <a:blip r:embed="rId6"/>
          <a:stretch>
            <a:fillRect/>
          </a:stretch>
        </p:blipFill>
        <p:spPr>
          <a:xfrm>
            <a:off x="37076797" y="9524258"/>
            <a:ext cx="6502793" cy="2989303"/>
          </a:xfrm>
          <a:prstGeom prst="rect">
            <a:avLst/>
          </a:prstGeom>
        </p:spPr>
      </p:pic>
      <p:sp>
        <p:nvSpPr>
          <p:cNvPr id="15" name="TextBox 14">
            <a:extLst>
              <a:ext uri="{FF2B5EF4-FFF2-40B4-BE49-F238E27FC236}">
                <a16:creationId xmlns:a16="http://schemas.microsoft.com/office/drawing/2014/main" id="{D0987E39-E857-D512-5E61-A885CDD5F481}"/>
              </a:ext>
            </a:extLst>
          </p:cNvPr>
          <p:cNvSpPr txBox="1"/>
          <p:nvPr/>
        </p:nvSpPr>
        <p:spPr>
          <a:xfrm>
            <a:off x="14935384" y="399347"/>
            <a:ext cx="26897894" cy="1046440"/>
          </a:xfrm>
          <a:prstGeom prst="rect">
            <a:avLst/>
          </a:prstGeom>
          <a:noFill/>
          <a:ln>
            <a:noFill/>
          </a:ln>
        </p:spPr>
        <p:txBody>
          <a:bodyPr wrap="square" rtlCol="0">
            <a:spAutoFit/>
          </a:bodyPr>
          <a:lstStyle/>
          <a:p>
            <a:r>
              <a:rPr lang="en-IN" sz="6200" b="1" dirty="0">
                <a:solidFill>
                  <a:schemeClr val="bg1"/>
                </a:solidFill>
                <a:latin typeface="Verdana" panose="020B0604030504040204" pitchFamily="34" charset="0"/>
                <a:ea typeface="Verdana" panose="020B0604030504040204" pitchFamily="34" charset="0"/>
                <a:cs typeface="Times New Roman" pitchFamily="18" charset="0"/>
              </a:rPr>
              <a:t>Health Forecaster Multi-Disease Prediction System</a:t>
            </a:r>
            <a:endParaRPr lang="en-IN" sz="6200" b="1" dirty="0">
              <a:solidFill>
                <a:schemeClr val="bg1"/>
              </a:solidFill>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EECB1F31-EAFE-A7FF-56C5-F16C922D1A67}"/>
              </a:ext>
            </a:extLst>
          </p:cNvPr>
          <p:cNvPicPr>
            <a:picLocks noChangeAspect="1"/>
          </p:cNvPicPr>
          <p:nvPr/>
        </p:nvPicPr>
        <p:blipFill>
          <a:blip r:embed="rId7"/>
          <a:stretch>
            <a:fillRect/>
          </a:stretch>
        </p:blipFill>
        <p:spPr>
          <a:xfrm>
            <a:off x="19997011" y="11322874"/>
            <a:ext cx="10850252" cy="892492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690</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Verdana</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Chandana Cheekatla</dc:creator>
  <cp:lastModifiedBy>nancy marry</cp:lastModifiedBy>
  <cp:revision>9</cp:revision>
  <dcterms:modified xsi:type="dcterms:W3CDTF">2025-05-06T15:43:59Z</dcterms:modified>
</cp:coreProperties>
</file>